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embeddedFontLst>
    <p:embeddedFont>
      <p:font typeface="Roboto" panose="02000000000000000000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412c162234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412c1622345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412c1622345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412c162234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g412c1622345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g412c1622345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12c162234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412c1622345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g412c1622345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12c162234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412c1622345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g412c1622345_0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12c162234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g412c1622345_0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g412c1622345_0_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12c1622345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412c1622345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g412c1622345_0_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12c1622345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412c1622345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412c1622345_0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12c162234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412c1622345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412c1622345_0_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C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 descr="Naval destroyer escorts a container ship on the ocean, shown in a dark, grid-overlayed aerial view.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" name="Google Shape;17;p3" descr="assets/logo_white_red_shado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2920" y="365760"/>
            <a:ext cx="1828800" cy="138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/>
        </p:nvSpPr>
        <p:spPr>
          <a:xfrm>
            <a:off x="502925" y="1584575"/>
            <a:ext cx="11301600" cy="7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Roboto"/>
              <a:buNone/>
            </a:pPr>
            <a:r>
              <a:rPr lang="en-US" sz="58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Maritime &amp; Logistics Intelligence</a:t>
            </a: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502920" y="5623560"/>
            <a:ext cx="607079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Prepared for: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Prepared by: Kpler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/>
          <p:nvPr/>
        </p:nvSpPr>
        <p:spPr>
          <a:xfrm>
            <a:off x="572275" y="3305225"/>
            <a:ext cx="11301600" cy="14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Roboto"/>
              <a:buNone/>
            </a:pPr>
            <a:r>
              <a:rPr lang="en-US" sz="4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Michelle Brouhard</a:t>
            </a:r>
            <a:endParaRPr sz="4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Roboto"/>
              <a:buNone/>
            </a:pPr>
            <a:r>
              <a:rPr lang="en-US" sz="4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Head of Policy and Geopolitical Risk</a:t>
            </a:r>
            <a:endParaRPr sz="4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/>
        </p:nvSpPr>
        <p:spPr>
          <a:xfrm>
            <a:off x="548640" y="626364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7;p4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8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575" y="76200"/>
            <a:ext cx="10071653" cy="670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/>
        </p:nvSpPr>
        <p:spPr>
          <a:xfrm>
            <a:off x="548640" y="6263640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5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7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373" y="1001900"/>
            <a:ext cx="6480176" cy="526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5174" y="1048162"/>
            <a:ext cx="5249652" cy="457776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/>
        </p:nvSpPr>
        <p:spPr>
          <a:xfrm>
            <a:off x="129600" y="92575"/>
            <a:ext cx="6396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/>
              <a:t>Saudi’s can reroute approx 4 mm b/d</a:t>
            </a:r>
            <a:endParaRPr sz="2900"/>
          </a:p>
        </p:txBody>
      </p:sp>
      <p:sp>
        <p:nvSpPr>
          <p:cNvPr id="39" name="Google Shape;39;p5"/>
          <p:cNvSpPr txBox="1"/>
          <p:nvPr/>
        </p:nvSpPr>
        <p:spPr>
          <a:xfrm>
            <a:off x="6767150" y="178100"/>
            <a:ext cx="52077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The UAE can reroute approx 2 mm b/d</a:t>
            </a:r>
            <a:endParaRPr sz="2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/>
        </p:nvSpPr>
        <p:spPr>
          <a:xfrm>
            <a:off x="548640" y="6263640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" name="Google Shape;46;p6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7" cy="43891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6"/>
          <p:cNvSpPr txBox="1"/>
          <p:nvPr/>
        </p:nvSpPr>
        <p:spPr>
          <a:xfrm>
            <a:off x="203675" y="194400"/>
            <a:ext cx="117441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Bridging the Gap on the Strait of Hormuz</a:t>
            </a:r>
            <a:endParaRPr sz="4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8" name="Google Shape;48;p6"/>
          <p:cNvSpPr txBox="1"/>
          <p:nvPr/>
        </p:nvSpPr>
        <p:spPr>
          <a:xfrm>
            <a:off x="464700" y="5110100"/>
            <a:ext cx="11262600" cy="6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IEA SPR release was announced on March 11 and the US had deliveries the week after.</a:t>
            </a:r>
            <a:endParaRPr sz="2200"/>
          </a:p>
        </p:txBody>
      </p:sp>
      <p:pic>
        <p:nvPicPr>
          <p:cNvPr id="49" name="Google Shape;4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538" y="1028050"/>
            <a:ext cx="11738917" cy="379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/>
        </p:nvSpPr>
        <p:spPr>
          <a:xfrm>
            <a:off x="548640" y="6263640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7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7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0049250" cy="658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/>
        </p:nvSpPr>
        <p:spPr>
          <a:xfrm>
            <a:off x="548640" y="6263640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8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7" cy="43891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8"/>
          <p:cNvSpPr txBox="1"/>
          <p:nvPr/>
        </p:nvSpPr>
        <p:spPr>
          <a:xfrm>
            <a:off x="203675" y="194400"/>
            <a:ext cx="117441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The Global Supply and Demand Picture</a:t>
            </a:r>
            <a:endParaRPr sz="4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66" name="Google Shape;6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2088" y="1057900"/>
            <a:ext cx="8882826" cy="564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/>
        </p:nvSpPr>
        <p:spPr>
          <a:xfrm>
            <a:off x="548640" y="6263640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9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7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0317724" cy="647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/>
          <p:nvPr/>
        </p:nvSpPr>
        <p:spPr>
          <a:xfrm>
            <a:off x="548640" y="6263640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10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7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700" y="726325"/>
            <a:ext cx="11842600" cy="48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/>
          <p:nvPr/>
        </p:nvSpPr>
        <p:spPr>
          <a:xfrm>
            <a:off x="548640" y="6263640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1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7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0588255" cy="61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/>
          <p:nvPr/>
        </p:nvSpPr>
        <p:spPr>
          <a:xfrm>
            <a:off x="548640" y="6263640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9090A"/>
              </a:buClr>
              <a:buSzPts val="1000"/>
              <a:buFont typeface="Roboto"/>
              <a:buNone/>
            </a:pPr>
            <a:r>
              <a:rPr lang="en-US" sz="1000" b="0" i="0" u="none" strike="noStrike" cap="none">
                <a:solidFill>
                  <a:srgbClr val="09090A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2" descr="assets/logo_navy_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3247" y="6263640"/>
            <a:ext cx="749807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0627650" cy="593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/>
          <p:nvPr/>
        </p:nvSpPr>
        <p:spPr>
          <a:xfrm>
            <a:off x="-11600" y="-11600"/>
            <a:ext cx="12191700" cy="6858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13" descr="Naval destroyer escorts a container ship on the ocean, shown in a dark, grid-overlayed aerial view.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6" name="Google Shape;106;p13" descr="assets/logo_white_red_shado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95528" y="1742082"/>
            <a:ext cx="2377440" cy="1792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" name="Google Shape;107;p13"/>
          <p:cNvCxnSpPr/>
          <p:nvPr/>
        </p:nvCxnSpPr>
        <p:spPr>
          <a:xfrm>
            <a:off x="5775958" y="4333900"/>
            <a:ext cx="640200" cy="0"/>
          </a:xfrm>
          <a:prstGeom prst="straightConnector1">
            <a:avLst/>
          </a:prstGeom>
          <a:noFill/>
          <a:ln w="31750" cap="flat" cmpd="sng">
            <a:solidFill>
              <a:srgbClr val="FE534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" name="Google Shape;108;p13"/>
          <p:cNvSpPr txBox="1"/>
          <p:nvPr/>
        </p:nvSpPr>
        <p:spPr>
          <a:xfrm>
            <a:off x="150" y="4516780"/>
            <a:ext cx="12191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defense@kpler.com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150" y="4818532"/>
            <a:ext cx="12191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www.kpler.com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Widescreen</PresentationFormat>
  <Paragraphs>32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Roboto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Michelle Brouhard</dc:creator>
  <cp:lastModifiedBy>Michelle Brouhard</cp:lastModifiedBy>
  <cp:revision>1</cp:revision>
  <dcterms:modified xsi:type="dcterms:W3CDTF">2026-09-22T11:26:03Z</dcterms:modified>
</cp:coreProperties>
</file>