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4630400" cy="8229600"/>
  <p:notesSz cx="6858000" cy="9144000"/>
  <p:embeddedFontLst>
    <p:embeddedFont>
      <p:font typeface="IBM Plex Sans Medium" panose="020B0603050203000203" pitchFamily="34" charset="0"/>
      <p:regular r:id="rId14"/>
      <p:italic r:id="rId15"/>
    </p:embeddedFont>
    <p:embeddedFont>
      <p:font typeface="Roboto" panose="02000000000000000000" pitchFamily="2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68427E2-2EBA-4AC8-8890-15DDF419C821}" v="12" dt="2025-05-21T13:40:08.8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3" d="100"/>
          <a:sy n="83" d="100"/>
        </p:scale>
        <p:origin x="120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AY, LAURA D CIV USAF ACC ACC A6/A6D" userId="f188beea-7b03-452d-ace2-9a548d1f3875" providerId="ADAL" clId="{E68427E2-2EBA-4AC8-8890-15DDF419C821}"/>
    <pc:docChg chg="undo custSel addSld modSld">
      <pc:chgData name="GUAY, LAURA D CIV USAF ACC ACC A6/A6D" userId="f188beea-7b03-452d-ace2-9a548d1f3875" providerId="ADAL" clId="{E68427E2-2EBA-4AC8-8890-15DDF419C821}" dt="2025-05-21T13:40:21.849" v="327" actId="26606"/>
      <pc:docMkLst>
        <pc:docMk/>
      </pc:docMkLst>
      <pc:sldChg chg="addSp modSp mod">
        <pc:chgData name="GUAY, LAURA D CIV USAF ACC ACC A6/A6D" userId="f188beea-7b03-452d-ace2-9a548d1f3875" providerId="ADAL" clId="{E68427E2-2EBA-4AC8-8890-15DDF419C821}" dt="2025-05-16T11:50:57.925" v="74" actId="1037"/>
        <pc:sldMkLst>
          <pc:docMk/>
          <pc:sldMk cId="0" sldId="256"/>
        </pc:sldMkLst>
        <pc:spChg chg="mod">
          <ac:chgData name="GUAY, LAURA D CIV USAF ACC ACC A6/A6D" userId="f188beea-7b03-452d-ace2-9a548d1f3875" providerId="ADAL" clId="{E68427E2-2EBA-4AC8-8890-15DDF419C821}" dt="2025-05-15T16:35:50.259" v="65" actId="20577"/>
          <ac:spMkLst>
            <pc:docMk/>
            <pc:sldMk cId="0" sldId="256"/>
            <ac:spMk id="4" creationId="{00000000-0000-0000-0000-000000000000}"/>
          </ac:spMkLst>
        </pc:spChg>
        <pc:spChg chg="mod">
          <ac:chgData name="GUAY, LAURA D CIV USAF ACC ACC A6/A6D" userId="f188beea-7b03-452d-ace2-9a548d1f3875" providerId="ADAL" clId="{E68427E2-2EBA-4AC8-8890-15DDF419C821}" dt="2025-05-15T16:35:13.315" v="41" actId="20577"/>
          <ac:spMkLst>
            <pc:docMk/>
            <pc:sldMk cId="0" sldId="256"/>
            <ac:spMk id="5" creationId="{00000000-0000-0000-0000-000000000000}"/>
          </ac:spMkLst>
        </pc:spChg>
        <pc:spChg chg="mod">
          <ac:chgData name="GUAY, LAURA D CIV USAF ACC ACC A6/A6D" userId="f188beea-7b03-452d-ace2-9a548d1f3875" providerId="ADAL" clId="{E68427E2-2EBA-4AC8-8890-15DDF419C821}" dt="2025-05-15T16:35:25.505" v="58" actId="1036"/>
          <ac:spMkLst>
            <pc:docMk/>
            <pc:sldMk cId="0" sldId="256"/>
            <ac:spMk id="6" creationId="{00000000-0000-0000-0000-000000000000}"/>
          </ac:spMkLst>
        </pc:spChg>
        <pc:spChg chg="mod">
          <ac:chgData name="GUAY, LAURA D CIV USAF ACC ACC A6/A6D" userId="f188beea-7b03-452d-ace2-9a548d1f3875" providerId="ADAL" clId="{E68427E2-2EBA-4AC8-8890-15DDF419C821}" dt="2025-05-15T16:36:00.481" v="68" actId="1036"/>
          <ac:spMkLst>
            <pc:docMk/>
            <pc:sldMk cId="0" sldId="256"/>
            <ac:spMk id="7" creationId="{00000000-0000-0000-0000-000000000000}"/>
          </ac:spMkLst>
        </pc:spChg>
        <pc:picChg chg="add mod">
          <ac:chgData name="GUAY, LAURA D CIV USAF ACC ACC A6/A6D" userId="f188beea-7b03-452d-ace2-9a548d1f3875" providerId="ADAL" clId="{E68427E2-2EBA-4AC8-8890-15DDF419C821}" dt="2025-05-16T11:50:57.925" v="74" actId="1037"/>
          <ac:picMkLst>
            <pc:docMk/>
            <pc:sldMk cId="0" sldId="256"/>
            <ac:picMk id="9" creationId="{D3B13478-469C-F2D1-D5C8-90A993879972}"/>
          </ac:picMkLst>
        </pc:picChg>
      </pc:sldChg>
      <pc:sldChg chg="addSp modSp">
        <pc:chgData name="GUAY, LAURA D CIV USAF ACC ACC A6/A6D" userId="f188beea-7b03-452d-ace2-9a548d1f3875" providerId="ADAL" clId="{E68427E2-2EBA-4AC8-8890-15DDF419C821}" dt="2025-05-16T11:51:07.782" v="75"/>
        <pc:sldMkLst>
          <pc:docMk/>
          <pc:sldMk cId="0" sldId="258"/>
        </pc:sldMkLst>
        <pc:picChg chg="add mod">
          <ac:chgData name="GUAY, LAURA D CIV USAF ACC ACC A6/A6D" userId="f188beea-7b03-452d-ace2-9a548d1f3875" providerId="ADAL" clId="{E68427E2-2EBA-4AC8-8890-15DDF419C821}" dt="2025-05-16T11:51:07.782" v="75"/>
          <ac:picMkLst>
            <pc:docMk/>
            <pc:sldMk cId="0" sldId="258"/>
            <ac:picMk id="16" creationId="{27F1DDE6-AB81-FDB0-5E3B-A09F78A972C5}"/>
          </ac:picMkLst>
        </pc:picChg>
      </pc:sldChg>
      <pc:sldChg chg="addSp modSp mod">
        <pc:chgData name="GUAY, LAURA D CIV USAF ACC ACC A6/A6D" userId="f188beea-7b03-452d-ace2-9a548d1f3875" providerId="ADAL" clId="{E68427E2-2EBA-4AC8-8890-15DDF419C821}" dt="2025-05-20T18:22:50.343" v="310" actId="20577"/>
        <pc:sldMkLst>
          <pc:docMk/>
          <pc:sldMk cId="0" sldId="260"/>
        </pc:sldMkLst>
        <pc:spChg chg="mod">
          <ac:chgData name="GUAY, LAURA D CIV USAF ACC ACC A6/A6D" userId="f188beea-7b03-452d-ace2-9a548d1f3875" providerId="ADAL" clId="{E68427E2-2EBA-4AC8-8890-15DDF419C821}" dt="2025-05-20T18:20:38.054" v="202" actId="20577"/>
          <ac:spMkLst>
            <pc:docMk/>
            <pc:sldMk cId="0" sldId="260"/>
            <ac:spMk id="5" creationId="{00000000-0000-0000-0000-000000000000}"/>
          </ac:spMkLst>
        </pc:spChg>
        <pc:spChg chg="mod">
          <ac:chgData name="GUAY, LAURA D CIV USAF ACC ACC A6/A6D" userId="f188beea-7b03-452d-ace2-9a548d1f3875" providerId="ADAL" clId="{E68427E2-2EBA-4AC8-8890-15DDF419C821}" dt="2025-05-20T18:21:19.223" v="252" actId="20577"/>
          <ac:spMkLst>
            <pc:docMk/>
            <pc:sldMk cId="0" sldId="260"/>
            <ac:spMk id="8" creationId="{00000000-0000-0000-0000-000000000000}"/>
          </ac:spMkLst>
        </pc:spChg>
        <pc:spChg chg="mod">
          <ac:chgData name="GUAY, LAURA D CIV USAF ACC ACC A6/A6D" userId="f188beea-7b03-452d-ace2-9a548d1f3875" providerId="ADAL" clId="{E68427E2-2EBA-4AC8-8890-15DDF419C821}" dt="2025-05-20T18:22:50.343" v="310" actId="20577"/>
          <ac:spMkLst>
            <pc:docMk/>
            <pc:sldMk cId="0" sldId="260"/>
            <ac:spMk id="11" creationId="{00000000-0000-0000-0000-000000000000}"/>
          </ac:spMkLst>
        </pc:spChg>
        <pc:picChg chg="add mod">
          <ac:chgData name="GUAY, LAURA D CIV USAF ACC ACC A6/A6D" userId="f188beea-7b03-452d-ace2-9a548d1f3875" providerId="ADAL" clId="{E68427E2-2EBA-4AC8-8890-15DDF419C821}" dt="2025-05-16T11:51:12.522" v="76"/>
          <ac:picMkLst>
            <pc:docMk/>
            <pc:sldMk cId="0" sldId="260"/>
            <ac:picMk id="12" creationId="{D4726E73-708F-DC75-3DD9-19D1B5284103}"/>
          </ac:picMkLst>
        </pc:picChg>
      </pc:sldChg>
      <pc:sldChg chg="addSp modSp">
        <pc:chgData name="GUAY, LAURA D CIV USAF ACC ACC A6/A6D" userId="f188beea-7b03-452d-ace2-9a548d1f3875" providerId="ADAL" clId="{E68427E2-2EBA-4AC8-8890-15DDF419C821}" dt="2025-05-16T11:51:16.459" v="77"/>
        <pc:sldMkLst>
          <pc:docMk/>
          <pc:sldMk cId="0" sldId="261"/>
        </pc:sldMkLst>
        <pc:picChg chg="add mod">
          <ac:chgData name="GUAY, LAURA D CIV USAF ACC ACC A6/A6D" userId="f188beea-7b03-452d-ace2-9a548d1f3875" providerId="ADAL" clId="{E68427E2-2EBA-4AC8-8890-15DDF419C821}" dt="2025-05-16T11:51:16.459" v="77"/>
          <ac:picMkLst>
            <pc:docMk/>
            <pc:sldMk cId="0" sldId="261"/>
            <ac:picMk id="22" creationId="{30AD86C6-FF41-2045-4ADF-1D45C242E2FF}"/>
          </ac:picMkLst>
        </pc:picChg>
      </pc:sldChg>
      <pc:sldChg chg="addSp modSp">
        <pc:chgData name="GUAY, LAURA D CIV USAF ACC ACC A6/A6D" userId="f188beea-7b03-452d-ace2-9a548d1f3875" providerId="ADAL" clId="{E68427E2-2EBA-4AC8-8890-15DDF419C821}" dt="2025-05-16T11:51:20.330" v="78"/>
        <pc:sldMkLst>
          <pc:docMk/>
          <pc:sldMk cId="0" sldId="262"/>
        </pc:sldMkLst>
        <pc:picChg chg="add mod">
          <ac:chgData name="GUAY, LAURA D CIV USAF ACC ACC A6/A6D" userId="f188beea-7b03-452d-ace2-9a548d1f3875" providerId="ADAL" clId="{E68427E2-2EBA-4AC8-8890-15DDF419C821}" dt="2025-05-16T11:51:20.330" v="78"/>
          <ac:picMkLst>
            <pc:docMk/>
            <pc:sldMk cId="0" sldId="262"/>
            <ac:picMk id="23" creationId="{330716F0-A12E-6D8C-270B-FBBADE522E09}"/>
          </ac:picMkLst>
        </pc:picChg>
      </pc:sldChg>
      <pc:sldChg chg="addSp modSp">
        <pc:chgData name="GUAY, LAURA D CIV USAF ACC ACC A6/A6D" userId="f188beea-7b03-452d-ace2-9a548d1f3875" providerId="ADAL" clId="{E68427E2-2EBA-4AC8-8890-15DDF419C821}" dt="2025-05-16T11:51:23.539" v="79"/>
        <pc:sldMkLst>
          <pc:docMk/>
          <pc:sldMk cId="0" sldId="263"/>
        </pc:sldMkLst>
        <pc:picChg chg="add mod">
          <ac:chgData name="GUAY, LAURA D CIV USAF ACC ACC A6/A6D" userId="f188beea-7b03-452d-ace2-9a548d1f3875" providerId="ADAL" clId="{E68427E2-2EBA-4AC8-8890-15DDF419C821}" dt="2025-05-16T11:51:23.539" v="79"/>
          <ac:picMkLst>
            <pc:docMk/>
            <pc:sldMk cId="0" sldId="263"/>
            <ac:picMk id="16" creationId="{ECE7FC7D-A170-AB4F-DDF0-78713C93D2B4}"/>
          </ac:picMkLst>
        </pc:picChg>
      </pc:sldChg>
      <pc:sldChg chg="addSp modSp">
        <pc:chgData name="GUAY, LAURA D CIV USAF ACC ACC A6/A6D" userId="f188beea-7b03-452d-ace2-9a548d1f3875" providerId="ADAL" clId="{E68427E2-2EBA-4AC8-8890-15DDF419C821}" dt="2025-05-16T11:51:26.333" v="80"/>
        <pc:sldMkLst>
          <pc:docMk/>
          <pc:sldMk cId="0" sldId="264"/>
        </pc:sldMkLst>
        <pc:picChg chg="add mod">
          <ac:chgData name="GUAY, LAURA D CIV USAF ACC ACC A6/A6D" userId="f188beea-7b03-452d-ace2-9a548d1f3875" providerId="ADAL" clId="{E68427E2-2EBA-4AC8-8890-15DDF419C821}" dt="2025-05-16T11:51:26.333" v="80"/>
          <ac:picMkLst>
            <pc:docMk/>
            <pc:sldMk cId="0" sldId="264"/>
            <ac:picMk id="17" creationId="{3D5EF1C3-C62B-BC70-9C6F-2D95D4E9BAD0}"/>
          </ac:picMkLst>
        </pc:picChg>
      </pc:sldChg>
      <pc:sldChg chg="addSp modSp">
        <pc:chgData name="GUAY, LAURA D CIV USAF ACC ACC A6/A6D" userId="f188beea-7b03-452d-ace2-9a548d1f3875" providerId="ADAL" clId="{E68427E2-2EBA-4AC8-8890-15DDF419C821}" dt="2025-05-16T11:51:28.911" v="81"/>
        <pc:sldMkLst>
          <pc:docMk/>
          <pc:sldMk cId="0" sldId="265"/>
        </pc:sldMkLst>
        <pc:picChg chg="add mod">
          <ac:chgData name="GUAY, LAURA D CIV USAF ACC ACC A6/A6D" userId="f188beea-7b03-452d-ace2-9a548d1f3875" providerId="ADAL" clId="{E68427E2-2EBA-4AC8-8890-15DDF419C821}" dt="2025-05-16T11:51:28.911" v="81"/>
          <ac:picMkLst>
            <pc:docMk/>
            <pc:sldMk cId="0" sldId="265"/>
            <ac:picMk id="14" creationId="{439C3472-98D9-C1BC-9856-718079330372}"/>
          </ac:picMkLst>
        </pc:picChg>
      </pc:sldChg>
      <pc:sldChg chg="addSp delSp modSp new mod setBg">
        <pc:chgData name="GUAY, LAURA D CIV USAF ACC ACC A6/A6D" userId="f188beea-7b03-452d-ace2-9a548d1f3875" providerId="ADAL" clId="{E68427E2-2EBA-4AC8-8890-15DDF419C821}" dt="2025-05-21T13:40:21.849" v="327" actId="26606"/>
        <pc:sldMkLst>
          <pc:docMk/>
          <pc:sldMk cId="2336149622" sldId="266"/>
        </pc:sldMkLst>
        <pc:spChg chg="add del">
          <ac:chgData name="GUAY, LAURA D CIV USAF ACC ACC A6/A6D" userId="f188beea-7b03-452d-ace2-9a548d1f3875" providerId="ADAL" clId="{E68427E2-2EBA-4AC8-8890-15DDF419C821}" dt="2025-05-21T13:40:07.424" v="323" actId="26606"/>
          <ac:spMkLst>
            <pc:docMk/>
            <pc:sldMk cId="2336149622" sldId="266"/>
            <ac:spMk id="6" creationId="{32BC26D8-82FB-445E-AA49-62A77D7C1EE0}"/>
          </ac:spMkLst>
        </pc:spChg>
        <pc:spChg chg="add del">
          <ac:chgData name="GUAY, LAURA D CIV USAF ACC ACC A6/A6D" userId="f188beea-7b03-452d-ace2-9a548d1f3875" providerId="ADAL" clId="{E68427E2-2EBA-4AC8-8890-15DDF419C821}" dt="2025-05-21T13:40:07.424" v="323" actId="26606"/>
          <ac:spMkLst>
            <pc:docMk/>
            <pc:sldMk cId="2336149622" sldId="266"/>
            <ac:spMk id="7" creationId="{CB44330D-EA18-4254-AA95-EB49948539B8}"/>
          </ac:spMkLst>
        </pc:spChg>
        <pc:spChg chg="add del">
          <ac:chgData name="GUAY, LAURA D CIV USAF ACC ACC A6/A6D" userId="f188beea-7b03-452d-ace2-9a548d1f3875" providerId="ADAL" clId="{E68427E2-2EBA-4AC8-8890-15DDF419C821}" dt="2025-05-21T13:39:59.561" v="319" actId="26606"/>
          <ac:spMkLst>
            <pc:docMk/>
            <pc:sldMk cId="2336149622" sldId="266"/>
            <ac:spMk id="9" creationId="{32BC26D8-82FB-445E-AA49-62A77D7C1EE0}"/>
          </ac:spMkLst>
        </pc:spChg>
        <pc:spChg chg="add del">
          <ac:chgData name="GUAY, LAURA D CIV USAF ACC ACC A6/A6D" userId="f188beea-7b03-452d-ace2-9a548d1f3875" providerId="ADAL" clId="{E68427E2-2EBA-4AC8-8890-15DDF419C821}" dt="2025-05-21T13:39:59.561" v="319" actId="26606"/>
          <ac:spMkLst>
            <pc:docMk/>
            <pc:sldMk cId="2336149622" sldId="266"/>
            <ac:spMk id="11" creationId="{CB44330D-EA18-4254-AA95-EB49948539B8}"/>
          </ac:spMkLst>
        </pc:spChg>
        <pc:picChg chg="add mod ord">
          <ac:chgData name="GUAY, LAURA D CIV USAF ACC ACC A6/A6D" userId="f188beea-7b03-452d-ace2-9a548d1f3875" providerId="ADAL" clId="{E68427E2-2EBA-4AC8-8890-15DDF419C821}" dt="2025-05-21T13:40:21.849" v="327" actId="26606"/>
          <ac:picMkLst>
            <pc:docMk/>
            <pc:sldMk cId="2336149622" sldId="266"/>
            <ac:picMk id="2" creationId="{C612BBC9-A4D9-5107-5A40-6CFBCAC98D87}"/>
          </ac:picMkLst>
        </pc:picChg>
        <pc:picChg chg="add del mod">
          <ac:chgData name="GUAY, LAURA D CIV USAF ACC ACC A6/A6D" userId="f188beea-7b03-452d-ace2-9a548d1f3875" providerId="ADAL" clId="{E68427E2-2EBA-4AC8-8890-15DDF419C821}" dt="2025-05-21T13:40:21.849" v="327" actId="26606"/>
          <ac:picMkLst>
            <pc:docMk/>
            <pc:sldMk cId="2336149622" sldId="266"/>
            <ac:picMk id="3" creationId="{698C9868-6C1E-ADB4-7680-13155C4FEC9D}"/>
          </ac:picMkLst>
        </pc:picChg>
        <pc:picChg chg="add mod">
          <ac:chgData name="GUAY, LAURA D CIV USAF ACC ACC A6/A6D" userId="f188beea-7b03-452d-ace2-9a548d1f3875" providerId="ADAL" clId="{E68427E2-2EBA-4AC8-8890-15DDF419C821}" dt="2025-05-21T13:39:51.157" v="317"/>
          <ac:picMkLst>
            <pc:docMk/>
            <pc:sldMk cId="2336149622" sldId="266"/>
            <ac:picMk id="4" creationId="{698C9868-6C1E-ADB4-7680-13155C4FEC9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4863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4008" tIns="32004" rIns="64008" bIns="32004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4008" tIns="32004" rIns="64008" bIns="32004"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4008" tIns="32004" rIns="64008" bIns="32004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4008" tIns="32004" rIns="64008" bIns="32004"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4008" tIns="32004" rIns="64008" bIns="32004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4008" tIns="32004" rIns="64008" bIns="32004"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4008" tIns="32004" rIns="64008" bIns="32004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4008" tIns="32004" rIns="64008" bIns="32004"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4008" tIns="32004" rIns="64008" bIns="32004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4008" tIns="32004" rIns="64008" bIns="32004"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4008" tIns="32004" rIns="64008" bIns="32004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4008" tIns="32004" rIns="64008" bIns="32004"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4008" tIns="32004" rIns="64008" bIns="32004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4008" tIns="32004" rIns="64008" bIns="32004"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4008" tIns="32004" rIns="64008" bIns="32004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4008" tIns="32004" rIns="64008" bIns="32004"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4008" tIns="32004" rIns="64008" bIns="32004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4008" tIns="32004" rIns="64008" bIns="32004"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4008" tIns="32004" rIns="64008" bIns="32004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4008" tIns="32004" rIns="64008" bIns="32004"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2242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92C32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2242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92C32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2242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92C32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2242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92C32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2242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92C32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2242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92C32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2242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92C32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2242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92C32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2242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92C32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2242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92C32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3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2127409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F3F3F2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CJADC2: The Future of Joint Multi-Domain Operations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6280190" y="3885128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400" dirty="0">
                <a:solidFill>
                  <a:srgbClr val="D4D4D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Strengthening Information Dominance &amp; Interoperability</a:t>
            </a:r>
            <a:endParaRPr lang="en-US" sz="2400" dirty="0"/>
          </a:p>
        </p:txBody>
      </p:sp>
      <p:sp>
        <p:nvSpPr>
          <p:cNvPr id="5" name="Text 2"/>
          <p:cNvSpPr/>
          <p:nvPr/>
        </p:nvSpPr>
        <p:spPr>
          <a:xfrm>
            <a:off x="6280190" y="4503182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D4D4D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Ms. Laura Guay</a:t>
            </a:r>
          </a:p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D4D4D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USAF ACC AI Technical Director</a:t>
            </a:r>
          </a:p>
          <a:p>
            <a:pPr marL="0" indent="0" algn="l">
              <a:lnSpc>
                <a:spcPts val="2850"/>
              </a:lnSpc>
              <a:buNone/>
            </a:pPr>
            <a:endParaRPr lang="en-US" sz="1750" dirty="0"/>
          </a:p>
        </p:txBody>
      </p:sp>
      <p:sp>
        <p:nvSpPr>
          <p:cNvPr id="6" name="Text 3"/>
          <p:cNvSpPr/>
          <p:nvPr/>
        </p:nvSpPr>
        <p:spPr>
          <a:xfrm>
            <a:off x="6280190" y="5448616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D4D4D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CDAO Defense &amp; Security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6280190" y="5773156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D4D4D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16 September 2025</a:t>
            </a:r>
            <a:endParaRPr lang="en-US" sz="175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3B13478-469C-F2D1-D5C8-90A9938799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18083" y="7801272"/>
            <a:ext cx="1867161" cy="40010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459825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F3F3F2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Conclusion</a:t>
            </a:r>
            <a:endParaRPr lang="en-US" sz="4450" dirty="0"/>
          </a:p>
        </p:txBody>
      </p:sp>
      <p:sp>
        <p:nvSpPr>
          <p:cNvPr id="3" name="Shape 1"/>
          <p:cNvSpPr/>
          <p:nvPr/>
        </p:nvSpPr>
        <p:spPr>
          <a:xfrm>
            <a:off x="793790" y="2622233"/>
            <a:ext cx="2173724" cy="1306949"/>
          </a:xfrm>
          <a:prstGeom prst="roundRect">
            <a:avLst>
              <a:gd name="adj" fmla="val 2603"/>
            </a:avLst>
          </a:prstGeom>
          <a:solidFill>
            <a:srgbClr val="484B51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1167" y="3076337"/>
            <a:ext cx="318968" cy="398621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3194328" y="284904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D4D4D1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Future of Operations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3194328" y="3339465"/>
            <a:ext cx="602265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D4D4D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Information dominance and interoperability as cornerstones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3080861" y="3913942"/>
            <a:ext cx="10642402" cy="15240"/>
          </a:xfrm>
          <a:prstGeom prst="roundRect">
            <a:avLst>
              <a:gd name="adj" fmla="val 223256"/>
            </a:avLst>
          </a:prstGeom>
          <a:solidFill>
            <a:srgbClr val="61646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Shape 5"/>
          <p:cNvSpPr/>
          <p:nvPr/>
        </p:nvSpPr>
        <p:spPr>
          <a:xfrm>
            <a:off x="793790" y="4042529"/>
            <a:ext cx="4347567" cy="1306949"/>
          </a:xfrm>
          <a:prstGeom prst="roundRect">
            <a:avLst>
              <a:gd name="adj" fmla="val 2603"/>
            </a:avLst>
          </a:prstGeom>
          <a:solidFill>
            <a:srgbClr val="484B51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8089" y="4496633"/>
            <a:ext cx="318968" cy="398621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5368171" y="426934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D4D4D1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Integration</a:t>
            </a:r>
            <a:endParaRPr lang="en-US" sz="2200" dirty="0"/>
          </a:p>
        </p:txBody>
      </p:sp>
      <p:sp>
        <p:nvSpPr>
          <p:cNvPr id="11" name="Text 7"/>
          <p:cNvSpPr/>
          <p:nvPr/>
        </p:nvSpPr>
        <p:spPr>
          <a:xfrm>
            <a:off x="5368171" y="4759762"/>
            <a:ext cx="469523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D4D4D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Advanced technologies foster swift adaptation</a:t>
            </a:r>
            <a:endParaRPr lang="en-US" sz="1750" dirty="0"/>
          </a:p>
        </p:txBody>
      </p:sp>
      <p:sp>
        <p:nvSpPr>
          <p:cNvPr id="12" name="Shape 8"/>
          <p:cNvSpPr/>
          <p:nvPr/>
        </p:nvSpPr>
        <p:spPr>
          <a:xfrm>
            <a:off x="5254704" y="5334238"/>
            <a:ext cx="8468558" cy="15240"/>
          </a:xfrm>
          <a:prstGeom prst="roundRect">
            <a:avLst>
              <a:gd name="adj" fmla="val 223256"/>
            </a:avLst>
          </a:prstGeom>
          <a:solidFill>
            <a:srgbClr val="61646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3" name="Shape 9"/>
          <p:cNvSpPr/>
          <p:nvPr/>
        </p:nvSpPr>
        <p:spPr>
          <a:xfrm>
            <a:off x="793790" y="5462826"/>
            <a:ext cx="6521410" cy="1306949"/>
          </a:xfrm>
          <a:prstGeom prst="roundRect">
            <a:avLst>
              <a:gd name="adj" fmla="val 2603"/>
            </a:avLst>
          </a:prstGeom>
          <a:solidFill>
            <a:srgbClr val="484B51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5011" y="5916930"/>
            <a:ext cx="318968" cy="398621"/>
          </a:xfrm>
          <a:prstGeom prst="rect">
            <a:avLst/>
          </a:prstGeom>
        </p:spPr>
      </p:pic>
      <p:sp>
        <p:nvSpPr>
          <p:cNvPr id="15" name="Text 10"/>
          <p:cNvSpPr/>
          <p:nvPr/>
        </p:nvSpPr>
        <p:spPr>
          <a:xfrm>
            <a:off x="7542014" y="568964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D4D4D1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Time to Act</a:t>
            </a:r>
            <a:endParaRPr lang="en-US" sz="2200" dirty="0"/>
          </a:p>
        </p:txBody>
      </p:sp>
      <p:sp>
        <p:nvSpPr>
          <p:cNvPr id="16" name="Text 11"/>
          <p:cNvSpPr/>
          <p:nvPr/>
        </p:nvSpPr>
        <p:spPr>
          <a:xfrm>
            <a:off x="7542014" y="6180058"/>
            <a:ext cx="508134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D4D4D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Embrace CJADC2 for enduring decision advantage</a:t>
            </a:r>
            <a:endParaRPr lang="en-US" sz="175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D5EF1C3-C62B-BC70-9C6F-2D95D4E9BA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718083" y="7801272"/>
            <a:ext cx="1867161" cy="40010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71498" y="618649"/>
            <a:ext cx="6567368" cy="7009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F3F3F2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Questions and Discussion</a:t>
            </a:r>
            <a:endParaRPr lang="en-US" sz="4400" dirty="0"/>
          </a:p>
        </p:txBody>
      </p:sp>
      <p:sp>
        <p:nvSpPr>
          <p:cNvPr id="4" name="Text 1"/>
          <p:cNvSpPr/>
          <p:nvPr/>
        </p:nvSpPr>
        <p:spPr>
          <a:xfrm>
            <a:off x="6271498" y="1656040"/>
            <a:ext cx="7573804" cy="3588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D4D4D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Thank you for your attention!</a:t>
            </a:r>
            <a:endParaRPr lang="en-US" sz="1750" dirty="0"/>
          </a:p>
        </p:txBody>
      </p:sp>
      <p:sp>
        <p:nvSpPr>
          <p:cNvPr id="5" name="Text 2"/>
          <p:cNvSpPr/>
          <p:nvPr/>
        </p:nvSpPr>
        <p:spPr>
          <a:xfrm>
            <a:off x="6271498" y="2379345"/>
            <a:ext cx="3618667" cy="7402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800"/>
              </a:lnSpc>
              <a:buNone/>
            </a:pPr>
            <a:r>
              <a:rPr lang="en-US" sz="5800" dirty="0">
                <a:solidFill>
                  <a:srgbClr val="D4D4D1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5</a:t>
            </a:r>
            <a:endParaRPr lang="en-US" sz="5800" dirty="0"/>
          </a:p>
        </p:txBody>
      </p:sp>
      <p:sp>
        <p:nvSpPr>
          <p:cNvPr id="6" name="Text 3"/>
          <p:cNvSpPr/>
          <p:nvPr/>
        </p:nvSpPr>
        <p:spPr>
          <a:xfrm>
            <a:off x="6678692" y="3399949"/>
            <a:ext cx="2804160" cy="3504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dirty="0">
                <a:solidFill>
                  <a:srgbClr val="D4D4D1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Domains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6271498" y="3884890"/>
            <a:ext cx="3618667" cy="7177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00"/>
              </a:lnSpc>
              <a:buNone/>
            </a:pPr>
            <a:r>
              <a:rPr lang="en-US" sz="1750" dirty="0">
                <a:solidFill>
                  <a:srgbClr val="D4D4D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Integrated across air, land, sea, space, cyber</a:t>
            </a:r>
            <a:endParaRPr lang="en-US" sz="1750" dirty="0"/>
          </a:p>
        </p:txBody>
      </p:sp>
      <p:sp>
        <p:nvSpPr>
          <p:cNvPr id="8" name="Text 5"/>
          <p:cNvSpPr/>
          <p:nvPr/>
        </p:nvSpPr>
        <p:spPr>
          <a:xfrm>
            <a:off x="10226635" y="2379345"/>
            <a:ext cx="3618667" cy="7402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800"/>
              </a:lnSpc>
              <a:buNone/>
            </a:pPr>
            <a:r>
              <a:rPr lang="en-US" sz="5800" dirty="0">
                <a:solidFill>
                  <a:srgbClr val="D4D4D1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24/7</a:t>
            </a:r>
            <a:endParaRPr lang="en-US" sz="5800" dirty="0"/>
          </a:p>
        </p:txBody>
      </p:sp>
      <p:sp>
        <p:nvSpPr>
          <p:cNvPr id="9" name="Text 6"/>
          <p:cNvSpPr/>
          <p:nvPr/>
        </p:nvSpPr>
        <p:spPr>
          <a:xfrm>
            <a:off x="10633829" y="3399949"/>
            <a:ext cx="2804160" cy="3504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dirty="0">
                <a:solidFill>
                  <a:srgbClr val="D4D4D1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Operations</a:t>
            </a:r>
            <a:endParaRPr lang="en-US" sz="2200" dirty="0"/>
          </a:p>
        </p:txBody>
      </p:sp>
      <p:sp>
        <p:nvSpPr>
          <p:cNvPr id="10" name="Text 7"/>
          <p:cNvSpPr/>
          <p:nvPr/>
        </p:nvSpPr>
        <p:spPr>
          <a:xfrm>
            <a:off x="10226635" y="3884890"/>
            <a:ext cx="3618667" cy="3588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800"/>
              </a:lnSpc>
              <a:buNone/>
            </a:pPr>
            <a:r>
              <a:rPr lang="en-US" sz="1750" dirty="0">
                <a:solidFill>
                  <a:srgbClr val="D4D4D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Continuous decision advantage</a:t>
            </a:r>
            <a:endParaRPr lang="en-US" sz="1750" dirty="0"/>
          </a:p>
        </p:txBody>
      </p:sp>
      <p:sp>
        <p:nvSpPr>
          <p:cNvPr id="11" name="Text 8"/>
          <p:cNvSpPr/>
          <p:nvPr/>
        </p:nvSpPr>
        <p:spPr>
          <a:xfrm>
            <a:off x="8249007" y="5387697"/>
            <a:ext cx="3618667" cy="7402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800"/>
              </a:lnSpc>
              <a:buNone/>
            </a:pPr>
            <a:r>
              <a:rPr lang="en-US" sz="5800" dirty="0">
                <a:solidFill>
                  <a:srgbClr val="D4D4D1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100%</a:t>
            </a:r>
            <a:endParaRPr lang="en-US" sz="5800" dirty="0"/>
          </a:p>
        </p:txBody>
      </p:sp>
      <p:sp>
        <p:nvSpPr>
          <p:cNvPr id="12" name="Text 9"/>
          <p:cNvSpPr/>
          <p:nvPr/>
        </p:nvSpPr>
        <p:spPr>
          <a:xfrm>
            <a:off x="8656201" y="6408301"/>
            <a:ext cx="2804160" cy="3504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dirty="0">
                <a:solidFill>
                  <a:srgbClr val="D4D4D1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Commitment</a:t>
            </a:r>
            <a:endParaRPr lang="en-US" sz="2200" dirty="0"/>
          </a:p>
        </p:txBody>
      </p:sp>
      <p:sp>
        <p:nvSpPr>
          <p:cNvPr id="13" name="Text 10"/>
          <p:cNvSpPr/>
          <p:nvPr/>
        </p:nvSpPr>
        <p:spPr>
          <a:xfrm>
            <a:off x="8249007" y="6893243"/>
            <a:ext cx="3618667" cy="7177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00"/>
              </a:lnSpc>
              <a:buNone/>
            </a:pPr>
            <a:r>
              <a:rPr lang="en-US" sz="1750" dirty="0">
                <a:solidFill>
                  <a:srgbClr val="D4D4D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Full dedication to information dominance</a:t>
            </a:r>
            <a:endParaRPr lang="en-US" sz="175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39C3472-98D9-C1BC-9856-7180793303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18083" y="7801272"/>
            <a:ext cx="1867161" cy="40010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8C9868-6C1E-ADB4-7680-13155C4FEC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76762" y="772159"/>
            <a:ext cx="11476874" cy="6685280"/>
          </a:xfrm>
          <a:prstGeom prst="rect">
            <a:avLst/>
          </a:prstGeom>
          <a:noFill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612BBC9-A4D9-5107-5A40-6CFBCAC98D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18083" y="7801272"/>
            <a:ext cx="1867161" cy="40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149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2073712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F3F3F2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Introduction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3122652"/>
            <a:ext cx="510302" cy="510302"/>
          </a:xfrm>
          <a:prstGeom prst="roundRect">
            <a:avLst>
              <a:gd name="adj" fmla="val 6667"/>
            </a:avLst>
          </a:prstGeom>
          <a:solidFill>
            <a:srgbClr val="484B51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860" y="3165158"/>
            <a:ext cx="340162" cy="425291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1530906" y="3200519"/>
            <a:ext cx="2899410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D4D4D1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Interconnected Battlefield</a:t>
            </a:r>
            <a:endParaRPr lang="en-US" sz="2200" dirty="0"/>
          </a:p>
        </p:txBody>
      </p:sp>
      <p:sp>
        <p:nvSpPr>
          <p:cNvPr id="7" name="Text 3"/>
          <p:cNvSpPr/>
          <p:nvPr/>
        </p:nvSpPr>
        <p:spPr>
          <a:xfrm>
            <a:off x="1530906" y="4045268"/>
            <a:ext cx="289941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D4D4D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Digital landscape demands innovative solutions</a:t>
            </a:r>
            <a:endParaRPr lang="en-US" sz="1750" dirty="0"/>
          </a:p>
        </p:txBody>
      </p:sp>
      <p:sp>
        <p:nvSpPr>
          <p:cNvPr id="8" name="Shape 4"/>
          <p:cNvSpPr/>
          <p:nvPr/>
        </p:nvSpPr>
        <p:spPr>
          <a:xfrm>
            <a:off x="4713803" y="3122652"/>
            <a:ext cx="510302" cy="510302"/>
          </a:xfrm>
          <a:prstGeom prst="roundRect">
            <a:avLst>
              <a:gd name="adj" fmla="val 6667"/>
            </a:avLst>
          </a:prstGeom>
          <a:solidFill>
            <a:srgbClr val="484B51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8874" y="3165158"/>
            <a:ext cx="340162" cy="425291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5450919" y="320051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D4D4D1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Paradigm Shift</a:t>
            </a:r>
            <a:endParaRPr lang="en-US" sz="2200" dirty="0"/>
          </a:p>
        </p:txBody>
      </p:sp>
      <p:sp>
        <p:nvSpPr>
          <p:cNvPr id="11" name="Text 6"/>
          <p:cNvSpPr/>
          <p:nvPr/>
        </p:nvSpPr>
        <p:spPr>
          <a:xfrm>
            <a:off x="5450919" y="3690938"/>
            <a:ext cx="289941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D4D4D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Real-time decisions across domains</a:t>
            </a:r>
            <a:endParaRPr lang="en-US" sz="1750" dirty="0"/>
          </a:p>
        </p:txBody>
      </p:sp>
      <p:sp>
        <p:nvSpPr>
          <p:cNvPr id="12" name="Shape 7"/>
          <p:cNvSpPr/>
          <p:nvPr/>
        </p:nvSpPr>
        <p:spPr>
          <a:xfrm>
            <a:off x="793790" y="5224701"/>
            <a:ext cx="510302" cy="510302"/>
          </a:xfrm>
          <a:prstGeom prst="roundRect">
            <a:avLst>
              <a:gd name="adj" fmla="val 6667"/>
            </a:avLst>
          </a:prstGeom>
          <a:solidFill>
            <a:srgbClr val="484B51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8860" y="5267206"/>
            <a:ext cx="340162" cy="425291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1530906" y="530256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D4D4D1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Critical Technologies</a:t>
            </a:r>
            <a:endParaRPr lang="en-US" sz="2200" dirty="0"/>
          </a:p>
        </p:txBody>
      </p:sp>
      <p:sp>
        <p:nvSpPr>
          <p:cNvPr id="15" name="Text 9"/>
          <p:cNvSpPr/>
          <p:nvPr/>
        </p:nvSpPr>
        <p:spPr>
          <a:xfrm>
            <a:off x="1530906" y="5792986"/>
            <a:ext cx="68193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D4D4D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Generative AI and enterprise analytics ensure mission success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19111" y="576858"/>
            <a:ext cx="7678579" cy="13084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150"/>
              </a:lnSpc>
              <a:buNone/>
            </a:pPr>
            <a:r>
              <a:rPr lang="en-US" sz="4100" dirty="0">
                <a:solidFill>
                  <a:srgbClr val="F3F3F2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Challenges in Multi-Domain Operations</a:t>
            </a:r>
            <a:endParaRPr lang="en-US" sz="4100" dirty="0"/>
          </a:p>
        </p:txBody>
      </p:sp>
      <p:sp>
        <p:nvSpPr>
          <p:cNvPr id="4" name="Shape 1"/>
          <p:cNvSpPr/>
          <p:nvPr/>
        </p:nvSpPr>
        <p:spPr>
          <a:xfrm>
            <a:off x="6219111" y="2199323"/>
            <a:ext cx="7678579" cy="1206341"/>
          </a:xfrm>
          <a:prstGeom prst="roundRect">
            <a:avLst>
              <a:gd name="adj" fmla="val 2603"/>
            </a:avLst>
          </a:prstGeom>
          <a:solidFill>
            <a:srgbClr val="484B51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6428423" y="2408634"/>
            <a:ext cx="2737723" cy="3270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dirty="0">
                <a:solidFill>
                  <a:srgbClr val="D4D4D1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Interoperability Issues</a:t>
            </a:r>
            <a:endParaRPr lang="en-US" sz="2050" dirty="0"/>
          </a:p>
        </p:txBody>
      </p:sp>
      <p:sp>
        <p:nvSpPr>
          <p:cNvPr id="6" name="Text 3"/>
          <p:cNvSpPr/>
          <p:nvPr/>
        </p:nvSpPr>
        <p:spPr>
          <a:xfrm>
            <a:off x="6428423" y="2861310"/>
            <a:ext cx="7259955" cy="3350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D4D4D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Disjointed systems hinder collaboration with non-NATO allies</a:t>
            </a:r>
            <a:endParaRPr lang="en-US" sz="1600" dirty="0"/>
          </a:p>
        </p:txBody>
      </p:sp>
      <p:sp>
        <p:nvSpPr>
          <p:cNvPr id="7" name="Shape 4"/>
          <p:cNvSpPr/>
          <p:nvPr/>
        </p:nvSpPr>
        <p:spPr>
          <a:xfrm>
            <a:off x="6219111" y="3614976"/>
            <a:ext cx="7678579" cy="1206341"/>
          </a:xfrm>
          <a:prstGeom prst="roundRect">
            <a:avLst>
              <a:gd name="adj" fmla="val 2603"/>
            </a:avLst>
          </a:prstGeom>
          <a:solidFill>
            <a:srgbClr val="484B51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6428423" y="3824288"/>
            <a:ext cx="3051929" cy="3270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dirty="0">
                <a:solidFill>
                  <a:srgbClr val="D4D4D1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Compromised Awareness</a:t>
            </a:r>
            <a:endParaRPr lang="en-US" sz="2050" dirty="0"/>
          </a:p>
        </p:txBody>
      </p:sp>
      <p:sp>
        <p:nvSpPr>
          <p:cNvPr id="9" name="Text 6"/>
          <p:cNvSpPr/>
          <p:nvPr/>
        </p:nvSpPr>
        <p:spPr>
          <a:xfrm>
            <a:off x="6428423" y="4276963"/>
            <a:ext cx="7259955" cy="3350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D4D4D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Connectivity gaps reduce clear battlespace picture</a:t>
            </a:r>
            <a:endParaRPr lang="en-US" sz="1600" dirty="0"/>
          </a:p>
        </p:txBody>
      </p:sp>
      <p:sp>
        <p:nvSpPr>
          <p:cNvPr id="10" name="Shape 7"/>
          <p:cNvSpPr/>
          <p:nvPr/>
        </p:nvSpPr>
        <p:spPr>
          <a:xfrm>
            <a:off x="6219111" y="5030629"/>
            <a:ext cx="7678579" cy="1206341"/>
          </a:xfrm>
          <a:prstGeom prst="roundRect">
            <a:avLst>
              <a:gd name="adj" fmla="val 2603"/>
            </a:avLst>
          </a:prstGeom>
          <a:solidFill>
            <a:srgbClr val="484B51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6428423" y="5239941"/>
            <a:ext cx="2617232" cy="3270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dirty="0">
                <a:solidFill>
                  <a:srgbClr val="D4D4D1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Delayed Intelligence</a:t>
            </a:r>
            <a:endParaRPr lang="en-US" sz="2050" dirty="0"/>
          </a:p>
        </p:txBody>
      </p:sp>
      <p:sp>
        <p:nvSpPr>
          <p:cNvPr id="12" name="Text 9"/>
          <p:cNvSpPr/>
          <p:nvPr/>
        </p:nvSpPr>
        <p:spPr>
          <a:xfrm>
            <a:off x="6428423" y="5692616"/>
            <a:ext cx="7259955" cy="3350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D4D4D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Slow data sharing impacts timely decisions</a:t>
            </a:r>
            <a:endParaRPr lang="en-US" sz="1600" dirty="0"/>
          </a:p>
        </p:txBody>
      </p:sp>
      <p:sp>
        <p:nvSpPr>
          <p:cNvPr id="13" name="Shape 10"/>
          <p:cNvSpPr/>
          <p:nvPr/>
        </p:nvSpPr>
        <p:spPr>
          <a:xfrm>
            <a:off x="6219111" y="6446282"/>
            <a:ext cx="7678579" cy="1206341"/>
          </a:xfrm>
          <a:prstGeom prst="roundRect">
            <a:avLst>
              <a:gd name="adj" fmla="val 2603"/>
            </a:avLst>
          </a:prstGeom>
          <a:solidFill>
            <a:srgbClr val="484B51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4" name="Text 11"/>
          <p:cNvSpPr/>
          <p:nvPr/>
        </p:nvSpPr>
        <p:spPr>
          <a:xfrm>
            <a:off x="6428423" y="6655594"/>
            <a:ext cx="2617232" cy="3270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dirty="0">
                <a:solidFill>
                  <a:srgbClr val="D4D4D1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Disrupted Planning</a:t>
            </a:r>
            <a:endParaRPr lang="en-US" sz="2050" dirty="0"/>
          </a:p>
        </p:txBody>
      </p:sp>
      <p:sp>
        <p:nvSpPr>
          <p:cNvPr id="15" name="Text 12"/>
          <p:cNvSpPr/>
          <p:nvPr/>
        </p:nvSpPr>
        <p:spPr>
          <a:xfrm>
            <a:off x="6428423" y="7108269"/>
            <a:ext cx="7259955" cy="3350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D4D4D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Incompatible systems weaken cohesion</a:t>
            </a:r>
            <a:endParaRPr lang="en-US" sz="16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7F1DDE6-AB81-FDB0-5E3B-A09F78A972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18083" y="7801272"/>
            <a:ext cx="1867161" cy="40010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46165" y="918210"/>
            <a:ext cx="7233999" cy="6662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200"/>
              </a:lnSpc>
              <a:buNone/>
            </a:pPr>
            <a:r>
              <a:rPr lang="en-US" sz="4150" dirty="0">
                <a:solidFill>
                  <a:srgbClr val="F3F3F2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Solutions Enabled by CJADC2</a:t>
            </a:r>
            <a:endParaRPr lang="en-US" sz="41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165" y="1904286"/>
            <a:ext cx="1065967" cy="1279208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2131933" y="2117408"/>
            <a:ext cx="2830473" cy="33301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dirty="0">
                <a:solidFill>
                  <a:srgbClr val="D4D4D1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Actionable Intelligence</a:t>
            </a:r>
            <a:endParaRPr lang="en-US" sz="2050" dirty="0"/>
          </a:p>
        </p:txBody>
      </p:sp>
      <p:sp>
        <p:nvSpPr>
          <p:cNvPr id="6" name="Text 2"/>
          <p:cNvSpPr/>
          <p:nvPr/>
        </p:nvSpPr>
        <p:spPr>
          <a:xfrm>
            <a:off x="2131933" y="2578298"/>
            <a:ext cx="6265902" cy="3411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D4D4D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Palantir and Anduril Lattice aggregate data for rapid insights</a:t>
            </a:r>
            <a:endParaRPr lang="en-US" sz="16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165" y="3183493"/>
            <a:ext cx="1065967" cy="1569363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2131933" y="3396615"/>
            <a:ext cx="2664976" cy="33301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dirty="0">
                <a:solidFill>
                  <a:srgbClr val="D4D4D1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Real-Time Analysis</a:t>
            </a:r>
            <a:endParaRPr lang="en-US" sz="2050" dirty="0"/>
          </a:p>
        </p:txBody>
      </p:sp>
      <p:sp>
        <p:nvSpPr>
          <p:cNvPr id="9" name="Text 4"/>
          <p:cNvSpPr/>
          <p:nvPr/>
        </p:nvSpPr>
        <p:spPr>
          <a:xfrm>
            <a:off x="2131933" y="3857506"/>
            <a:ext cx="6265902" cy="6822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D4D4D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AWS SageMaker and HawkEye 360 enhance situational awareness</a:t>
            </a:r>
            <a:endParaRPr lang="en-US" sz="16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6165" y="4752856"/>
            <a:ext cx="1065967" cy="1279208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2131933" y="4965978"/>
            <a:ext cx="2664976" cy="33301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dirty="0">
                <a:solidFill>
                  <a:srgbClr val="D4D4D1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Sentiment Analysis</a:t>
            </a:r>
            <a:endParaRPr lang="en-US" sz="2050" dirty="0"/>
          </a:p>
        </p:txBody>
      </p:sp>
      <p:sp>
        <p:nvSpPr>
          <p:cNvPr id="12" name="Text 6"/>
          <p:cNvSpPr/>
          <p:nvPr/>
        </p:nvSpPr>
        <p:spPr>
          <a:xfrm>
            <a:off x="2131933" y="5426869"/>
            <a:ext cx="6265902" cy="3411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D4D4D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Ask Sage and Azure analyze foreign communications</a:t>
            </a:r>
            <a:endParaRPr lang="en-US" sz="16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6165" y="6032063"/>
            <a:ext cx="1065967" cy="1279208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2131933" y="6245185"/>
            <a:ext cx="2664976" cy="33301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dirty="0">
                <a:solidFill>
                  <a:srgbClr val="D4D4D1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Secure AI Platforms</a:t>
            </a:r>
            <a:endParaRPr lang="en-US" sz="2050" dirty="0"/>
          </a:p>
        </p:txBody>
      </p:sp>
      <p:sp>
        <p:nvSpPr>
          <p:cNvPr id="15" name="Text 8"/>
          <p:cNvSpPr/>
          <p:nvPr/>
        </p:nvSpPr>
        <p:spPr>
          <a:xfrm>
            <a:off x="2131933" y="6706076"/>
            <a:ext cx="6265902" cy="3411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D4D4D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Mission-critical capabilities for multimodal analysis</a:t>
            </a:r>
            <a:endParaRPr lang="en-US" sz="16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498640"/>
            <a:ext cx="10435828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F3F3F2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Case Studies of AI in Military Operations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2661047"/>
            <a:ext cx="4158615" cy="2570202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93790" y="551473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D4D4D1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Project Maven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793790" y="6005155"/>
            <a:ext cx="415861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D4D4D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Automates object detection in drone feeds, enhancing intelligence analysis and scalability across platforms</a:t>
            </a:r>
            <a:endParaRPr lang="en-US" sz="175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5893" y="2661047"/>
            <a:ext cx="4158615" cy="2570202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5235893" y="551473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D4D4D1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Ask Sage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5235893" y="6005155"/>
            <a:ext cx="415861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D4D4D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Real-time sentiment analysis, translation and decision support at IL5 and FedRAMP High</a:t>
            </a:r>
            <a:endParaRPr lang="en-US" sz="17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77995" y="2661047"/>
            <a:ext cx="4158615" cy="2570202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9677995" y="5514737"/>
            <a:ext cx="3531394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D4D4D1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Ukraine's Drone Innovation</a:t>
            </a:r>
            <a:endParaRPr lang="en-US" sz="2200" dirty="0"/>
          </a:p>
        </p:txBody>
      </p:sp>
      <p:sp>
        <p:nvSpPr>
          <p:cNvPr id="11" name="Text 6"/>
          <p:cNvSpPr/>
          <p:nvPr/>
        </p:nvSpPr>
        <p:spPr>
          <a:xfrm>
            <a:off x="9677995" y="6005155"/>
            <a:ext cx="4158615" cy="102626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D4D4D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Rapid innovation and adaptation with </a:t>
            </a:r>
          </a:p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D4D4D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AI-driven systems producing mission-</a:t>
            </a:r>
          </a:p>
          <a:p>
            <a:pPr marL="0" indent="0" algn="l">
              <a:lnSpc>
                <a:spcPts val="2850"/>
              </a:lnSpc>
              <a:buNone/>
            </a:pPr>
            <a:r>
              <a:rPr lang="en-US" sz="1750">
                <a:solidFill>
                  <a:srgbClr val="D4D4D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specific drones</a:t>
            </a:r>
            <a:endParaRPr lang="en-US" sz="175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4726E73-708F-DC75-3DD9-19D1B52841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718083" y="7801272"/>
            <a:ext cx="1867161" cy="40010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834628"/>
            <a:ext cx="6917174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F3F3F2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Lessons in Interoperability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7430" y="1997035"/>
            <a:ext cx="1614011" cy="1306949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4892" y="2613065"/>
            <a:ext cx="318968" cy="398621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5088255" y="222384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D4D4D1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Allied Collaboration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5088255" y="2714268"/>
            <a:ext cx="476083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D4D4D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Common standards prevent operational friction</a:t>
            </a:r>
            <a:endParaRPr lang="en-US" sz="1750" dirty="0"/>
          </a:p>
        </p:txBody>
      </p:sp>
      <p:sp>
        <p:nvSpPr>
          <p:cNvPr id="7" name="Shape 3"/>
          <p:cNvSpPr/>
          <p:nvPr/>
        </p:nvSpPr>
        <p:spPr>
          <a:xfrm>
            <a:off x="4918115" y="3317081"/>
            <a:ext cx="8861822" cy="15240"/>
          </a:xfrm>
          <a:prstGeom prst="roundRect">
            <a:avLst>
              <a:gd name="adj" fmla="val 223256"/>
            </a:avLst>
          </a:prstGeom>
          <a:solidFill>
            <a:srgbClr val="61646A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0424" y="3360658"/>
            <a:ext cx="3228022" cy="1306949"/>
          </a:xfrm>
          <a:prstGeom prst="rect">
            <a:avLst/>
          </a:prstGeom>
        </p:spPr>
      </p:pic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4892" y="3814762"/>
            <a:ext cx="318968" cy="398621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5895261" y="3587472"/>
            <a:ext cx="396323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D4D4D1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Framework Recommendations</a:t>
            </a:r>
            <a:endParaRPr lang="en-US" sz="2200" dirty="0"/>
          </a:p>
        </p:txBody>
      </p:sp>
      <p:sp>
        <p:nvSpPr>
          <p:cNvPr id="11" name="Text 5"/>
          <p:cNvSpPr/>
          <p:nvPr/>
        </p:nvSpPr>
        <p:spPr>
          <a:xfrm>
            <a:off x="5895261" y="4077891"/>
            <a:ext cx="447508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D4D4D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Dynamic frameworks for safe AI deployment</a:t>
            </a:r>
            <a:endParaRPr lang="en-US" sz="1750" dirty="0"/>
          </a:p>
        </p:txBody>
      </p:sp>
      <p:sp>
        <p:nvSpPr>
          <p:cNvPr id="12" name="Shape 6"/>
          <p:cNvSpPr/>
          <p:nvPr/>
        </p:nvSpPr>
        <p:spPr>
          <a:xfrm>
            <a:off x="5725120" y="4680704"/>
            <a:ext cx="8054816" cy="15240"/>
          </a:xfrm>
          <a:prstGeom prst="roundRect">
            <a:avLst>
              <a:gd name="adj" fmla="val 223256"/>
            </a:avLst>
          </a:prstGeom>
          <a:solidFill>
            <a:srgbClr val="61646A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33418" y="4724281"/>
            <a:ext cx="4842034" cy="1306949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94892" y="5178385"/>
            <a:ext cx="318968" cy="398621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6702266" y="495109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D4D4D1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Technical Challenges</a:t>
            </a:r>
            <a:endParaRPr lang="en-US" sz="2200" dirty="0"/>
          </a:p>
        </p:txBody>
      </p:sp>
      <p:sp>
        <p:nvSpPr>
          <p:cNvPr id="16" name="Text 8"/>
          <p:cNvSpPr/>
          <p:nvPr/>
        </p:nvSpPr>
        <p:spPr>
          <a:xfrm>
            <a:off x="6702266" y="5441513"/>
            <a:ext cx="502277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D4D4D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Address explainability and training data sensitivity</a:t>
            </a:r>
            <a:endParaRPr lang="en-US" sz="1750" dirty="0"/>
          </a:p>
        </p:txBody>
      </p:sp>
      <p:sp>
        <p:nvSpPr>
          <p:cNvPr id="17" name="Shape 9"/>
          <p:cNvSpPr/>
          <p:nvPr/>
        </p:nvSpPr>
        <p:spPr>
          <a:xfrm>
            <a:off x="6532126" y="6044327"/>
            <a:ext cx="7247811" cy="15240"/>
          </a:xfrm>
          <a:prstGeom prst="roundRect">
            <a:avLst>
              <a:gd name="adj" fmla="val 223256"/>
            </a:avLst>
          </a:prstGeom>
          <a:solidFill>
            <a:srgbClr val="61646A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8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6294" y="6087904"/>
            <a:ext cx="6456164" cy="1306949"/>
          </a:xfrm>
          <a:prstGeom prst="rect">
            <a:avLst/>
          </a:prstGeom>
        </p:spPr>
      </p:pic>
      <p:pic>
        <p:nvPicPr>
          <p:cNvPr id="19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94773" y="6542008"/>
            <a:ext cx="318968" cy="398621"/>
          </a:xfrm>
          <a:prstGeom prst="rect">
            <a:avLst/>
          </a:prstGeom>
        </p:spPr>
      </p:pic>
      <p:sp>
        <p:nvSpPr>
          <p:cNvPr id="20" name="Text 10"/>
          <p:cNvSpPr/>
          <p:nvPr/>
        </p:nvSpPr>
        <p:spPr>
          <a:xfrm>
            <a:off x="7509272" y="6314718"/>
            <a:ext cx="305954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D4D4D1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Interoperability Priority</a:t>
            </a:r>
            <a:endParaRPr lang="en-US" sz="2200" dirty="0"/>
          </a:p>
        </p:txBody>
      </p:sp>
      <p:sp>
        <p:nvSpPr>
          <p:cNvPr id="21" name="Text 11"/>
          <p:cNvSpPr/>
          <p:nvPr/>
        </p:nvSpPr>
        <p:spPr>
          <a:xfrm>
            <a:off x="7509272" y="6805136"/>
            <a:ext cx="544044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D4D4D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Seamless communication critical for coalition warfare</a:t>
            </a:r>
            <a:endParaRPr lang="en-US" sz="1750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30AD86C6-FF41-2045-4ADF-1D45C242E2F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718083" y="7801272"/>
            <a:ext cx="1867161" cy="40010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251109"/>
            <a:ext cx="8175784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F3F3F2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Benefits and Impact of CJADC2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2197418" y="286154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D4D4D1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Speed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3351967"/>
            <a:ext cx="423886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D4D4D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Faster decisions ensure tactical advantage</a:t>
            </a:r>
            <a:endParaRPr lang="en-US" sz="175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4585" y="3805714"/>
            <a:ext cx="318968" cy="398621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9597628" y="245280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D4D4D1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Accuracy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9597628" y="2943225"/>
            <a:ext cx="423898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D4D4D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Reduced human error strengthens intelligence confidence</a:t>
            </a:r>
            <a:endParaRPr lang="en-US" sz="17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18797" y="3378637"/>
            <a:ext cx="318968" cy="398621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10051256" y="408777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D4D4D1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Collaboration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10051256" y="4578191"/>
            <a:ext cx="3785354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D4D4D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Breaking bottlenecks fosters cross-domain cohesion</a:t>
            </a:r>
            <a:endParaRPr lang="en-US" sz="17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31041" y="4496633"/>
            <a:ext cx="318968" cy="398621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9597628" y="572285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D4D4D1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Resilience</a:t>
            </a:r>
            <a:endParaRPr lang="en-US" sz="2200" dirty="0"/>
          </a:p>
        </p:txBody>
      </p:sp>
      <p:sp>
        <p:nvSpPr>
          <p:cNvPr id="16" name="Text 8"/>
          <p:cNvSpPr/>
          <p:nvPr/>
        </p:nvSpPr>
        <p:spPr>
          <a:xfrm>
            <a:off x="9597628" y="6213277"/>
            <a:ext cx="423898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D4D4D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Secure systems ensure continuity in contested environments</a:t>
            </a:r>
            <a:endParaRPr lang="en-US" sz="1750" dirty="0"/>
          </a:p>
        </p:txBody>
      </p:sp>
      <p:pic>
        <p:nvPicPr>
          <p:cNvPr id="17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18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18797" y="5614630"/>
            <a:ext cx="318968" cy="398621"/>
          </a:xfrm>
          <a:prstGeom prst="rect">
            <a:avLst/>
          </a:prstGeom>
        </p:spPr>
      </p:pic>
      <p:sp>
        <p:nvSpPr>
          <p:cNvPr id="19" name="Text 9"/>
          <p:cNvSpPr/>
          <p:nvPr/>
        </p:nvSpPr>
        <p:spPr>
          <a:xfrm>
            <a:off x="2197418" y="531411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D4D4D1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Decision Advantage</a:t>
            </a:r>
            <a:endParaRPr lang="en-US" sz="2200" dirty="0"/>
          </a:p>
        </p:txBody>
      </p:sp>
      <p:sp>
        <p:nvSpPr>
          <p:cNvPr id="20" name="Text 10"/>
          <p:cNvSpPr/>
          <p:nvPr/>
        </p:nvSpPr>
        <p:spPr>
          <a:xfrm>
            <a:off x="793790" y="5804535"/>
            <a:ext cx="423886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D4D4D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Real-time insights dominate decision cycle</a:t>
            </a:r>
            <a:endParaRPr lang="en-US" sz="1750" dirty="0"/>
          </a:p>
        </p:txBody>
      </p:sp>
      <p:pic>
        <p:nvPicPr>
          <p:cNvPr id="21" name="Image 8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22" name="Image 9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04585" y="5187553"/>
            <a:ext cx="318968" cy="39862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30716F0-A12E-6D8C-270B-FBBADE522E0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718083" y="7801272"/>
            <a:ext cx="1867161" cy="40010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430060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F3F3F2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Call to Action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280190" y="2479000"/>
            <a:ext cx="170021" cy="853321"/>
          </a:xfrm>
          <a:prstGeom prst="roundRect">
            <a:avLst>
              <a:gd name="adj" fmla="val 20012"/>
            </a:avLst>
          </a:prstGeom>
          <a:solidFill>
            <a:srgbClr val="484B51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6790373" y="2479000"/>
            <a:ext cx="4183142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D4D4D1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Invest in Emerging Technologies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6790373" y="2969419"/>
            <a:ext cx="704623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D4D4D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Prioritize AI, edge computing, advanced analytics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6620351" y="3559135"/>
            <a:ext cx="170021" cy="853321"/>
          </a:xfrm>
          <a:prstGeom prst="roundRect">
            <a:avLst>
              <a:gd name="adj" fmla="val 20012"/>
            </a:avLst>
          </a:prstGeom>
          <a:solidFill>
            <a:srgbClr val="484B51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7130534" y="3559135"/>
            <a:ext cx="3176111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D4D4D1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Streamline Procurement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7130534" y="4049554"/>
            <a:ext cx="670607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D4D4D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Reduce barriers to cutting-edge solutions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6960632" y="4639270"/>
            <a:ext cx="170021" cy="853321"/>
          </a:xfrm>
          <a:prstGeom prst="roundRect">
            <a:avLst>
              <a:gd name="adj" fmla="val 20012"/>
            </a:avLst>
          </a:prstGeom>
          <a:solidFill>
            <a:srgbClr val="484B51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7470815" y="463927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D4D4D1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Foster Collaboration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7470815" y="5129689"/>
            <a:ext cx="636579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D4D4D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Strengthen joint force, ally, academia, industry partnerships</a:t>
            </a:r>
            <a:endParaRPr lang="en-US" sz="1750" dirty="0"/>
          </a:p>
        </p:txBody>
      </p:sp>
      <p:sp>
        <p:nvSpPr>
          <p:cNvPr id="13" name="Shape 10"/>
          <p:cNvSpPr/>
          <p:nvPr/>
        </p:nvSpPr>
        <p:spPr>
          <a:xfrm>
            <a:off x="7300913" y="5719405"/>
            <a:ext cx="170021" cy="853321"/>
          </a:xfrm>
          <a:prstGeom prst="roundRect">
            <a:avLst>
              <a:gd name="adj" fmla="val 20012"/>
            </a:avLst>
          </a:prstGeom>
          <a:solidFill>
            <a:srgbClr val="484B51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4" name="Text 11"/>
          <p:cNvSpPr/>
          <p:nvPr/>
        </p:nvSpPr>
        <p:spPr>
          <a:xfrm>
            <a:off x="7811095" y="571940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D4D4D1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Cultivate Expertise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7811095" y="6209824"/>
            <a:ext cx="602551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D4D4D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Train personnel to leverage AI technologies</a:t>
            </a:r>
            <a:endParaRPr lang="en-US" sz="175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CE7FC7D-A170-AB4F-DDF0-78713C93D2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18083" y="7801272"/>
            <a:ext cx="1867161" cy="40010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1913</TotalTime>
  <Words>367</Words>
  <Application>Microsoft Office PowerPoint</Application>
  <PresentationFormat>Custom</PresentationFormat>
  <Paragraphs>97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IBM Plex Sans Medium</vt:lpstr>
      <vt:lpstr>Roboto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GUAY, LAURA D CIV USAF ACC ACC A6/A6D</cp:lastModifiedBy>
  <cp:revision>1</cp:revision>
  <cp:lastPrinted>2025-05-16T11:52:50Z</cp:lastPrinted>
  <dcterms:created xsi:type="dcterms:W3CDTF">2025-05-15T15:38:14Z</dcterms:created>
  <dcterms:modified xsi:type="dcterms:W3CDTF">2025-05-21T13:40:24Z</dcterms:modified>
</cp:coreProperties>
</file>