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12"/>
  </p:notesMasterIdLst>
  <p:sldIdLst>
    <p:sldId id="256" r:id="rId2"/>
    <p:sldId id="266" r:id="rId3"/>
    <p:sldId id="265" r:id="rId4"/>
    <p:sldId id="258" r:id="rId5"/>
    <p:sldId id="267" r:id="rId6"/>
    <p:sldId id="268" r:id="rId7"/>
    <p:sldId id="269" r:id="rId8"/>
    <p:sldId id="270" r:id="rId9"/>
    <p:sldId id="264" r:id="rId10"/>
    <p:sldId id="271" r:id="rId11"/>
  </p:sldIdLst>
  <p:sldSz cx="12192000" cy="6858000"/>
  <p:notesSz cx="6858000" cy="9144000"/>
  <p:embeddedFontLst>
    <p:embeddedFont>
      <p:font typeface="Play" pitchFamily="2" charset="0"/>
      <p:regular r:id="rId13"/>
      <p:bold r:id="rId1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18" roundtripDataSignature="AMtx7mi80CIn/hP1Q8NwrliOAylhMP9YiQ=="/>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1102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008"/>
    <p:restoredTop sz="84562"/>
  </p:normalViewPr>
  <p:slideViewPr>
    <p:cSldViewPr snapToGrid="0">
      <p:cViewPr>
        <p:scale>
          <a:sx n="89" d="100"/>
          <a:sy n="89" d="100"/>
        </p:scale>
        <p:origin x="248" y="28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1.fntdata"/><Relationship Id="rId18" Type="http://customschemas.google.com/relationships/presentationmetadata" Target="metadata"/><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2.fntdata"/><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L="914400" marR="0" lvl="1"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2pPr>
            <a:lvl3pPr marL="1371600" marR="0" lvl="2"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3pPr>
            <a:lvl4pPr marL="1828800" marR="0" lvl="3"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4pPr>
            <a:lvl5pPr marL="2286000" marR="0" lvl="4"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5pPr>
            <a:lvl6pPr marL="2743200" marR="0" lvl="5"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6pPr>
            <a:lvl7pPr marL="3200400" marR="0" lvl="6"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7pPr>
            <a:lvl8pPr marL="3657600" marR="0" lvl="7"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8pPr>
            <a:lvl9pPr marL="4114800" marR="0" lvl="8"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Arial"/>
                <a:ea typeface="Arial"/>
                <a:cs typeface="Arial"/>
                <a:sym typeface="Arial"/>
              </a:rPr>
              <a:t>‹#›</a:t>
            </a:fld>
            <a:endParaRPr sz="1200" b="0" i="0" u="none" strike="noStrike" cap="none">
              <a:solidFill>
                <a:schemeClr val="dk1"/>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6" name="Google Shape;86;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dirty="0"/>
              <a:t>Much of this conference speaks to how we turn data into better decisions and how we can help commanders make faster decisions. Our work is primarily in the robotics space: once information arrives, which systems should act, and how does a team of robots coordinate with connectivity changes? Today I’ll walk through what we’re building, the elements tested at Camp Shelby, and what we’re learning about the path to deployment.</a:t>
            </a:r>
          </a:p>
          <a:p>
            <a:pPr marL="0" lvl="0" indent="0" algn="l" rtl="0">
              <a:spcBef>
                <a:spcPts val="0"/>
              </a:spcBef>
              <a:spcAft>
                <a:spcPts val="0"/>
              </a:spcAft>
              <a:buNone/>
            </a:pPr>
            <a:endParaRPr dirty="0"/>
          </a:p>
        </p:txBody>
      </p:sp>
      <p:sp>
        <p:nvSpPr>
          <p:cNvPr id="87" name="Google Shape;87;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a:extLst>
            <a:ext uri="{FF2B5EF4-FFF2-40B4-BE49-F238E27FC236}">
              <a16:creationId xmlns:a16="http://schemas.microsoft.com/office/drawing/2014/main" id="{581C7FFC-8571-35F8-7982-F5641045F9ED}"/>
            </a:ext>
          </a:extLst>
        </p:cNvPr>
        <p:cNvGrpSpPr/>
        <p:nvPr/>
      </p:nvGrpSpPr>
      <p:grpSpPr>
        <a:xfrm>
          <a:off x="0" y="0"/>
          <a:ext cx="0" cy="0"/>
          <a:chOff x="0" y="0"/>
          <a:chExt cx="0" cy="0"/>
        </a:xfrm>
      </p:grpSpPr>
      <p:sp>
        <p:nvSpPr>
          <p:cNvPr id="99" name="Google Shape;99;p2:notes">
            <a:extLst>
              <a:ext uri="{FF2B5EF4-FFF2-40B4-BE49-F238E27FC236}">
                <a16:creationId xmlns:a16="http://schemas.microsoft.com/office/drawing/2014/main" id="{B1500E51-6F3F-DA77-92C6-03145A188C11}"/>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We’re </a:t>
            </a:r>
            <a:r>
              <a:rPr lang="en-US" dirty="0" err="1"/>
              <a:t>Pheratech</a:t>
            </a:r>
            <a:r>
              <a:rPr lang="en-US" dirty="0"/>
              <a:t> Systems. We build coordination software for teams of robots, alongside building small unmanned aircraft. Our work addresses a practical question: how do different systems divide the work and adapt as conditions change?</a:t>
            </a:r>
            <a:endParaRPr dirty="0"/>
          </a:p>
        </p:txBody>
      </p:sp>
      <p:sp>
        <p:nvSpPr>
          <p:cNvPr id="100" name="Google Shape;100;p2:notes">
            <a:extLst>
              <a:ext uri="{FF2B5EF4-FFF2-40B4-BE49-F238E27FC236}">
                <a16:creationId xmlns:a16="http://schemas.microsoft.com/office/drawing/2014/main" id="{AE7E069A-D2D2-4021-57FD-06DBF09B8115}"/>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777758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a:extLst>
            <a:ext uri="{FF2B5EF4-FFF2-40B4-BE49-F238E27FC236}">
              <a16:creationId xmlns:a16="http://schemas.microsoft.com/office/drawing/2014/main" id="{9E100DE6-3116-DB3E-0C18-A633CF4429D2}"/>
            </a:ext>
          </a:extLst>
        </p:cNvPr>
        <p:cNvGrpSpPr/>
        <p:nvPr/>
      </p:nvGrpSpPr>
      <p:grpSpPr>
        <a:xfrm>
          <a:off x="0" y="0"/>
          <a:ext cx="0" cy="0"/>
          <a:chOff x="0" y="0"/>
          <a:chExt cx="0" cy="0"/>
        </a:xfrm>
      </p:grpSpPr>
      <p:sp>
        <p:nvSpPr>
          <p:cNvPr id="99" name="Google Shape;99;p2:notes">
            <a:extLst>
              <a:ext uri="{FF2B5EF4-FFF2-40B4-BE49-F238E27FC236}">
                <a16:creationId xmlns:a16="http://schemas.microsoft.com/office/drawing/2014/main" id="{89EC282C-BDD7-F855-71EE-2CB0B3657F00}"/>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r>
              <a:rPr lang="en-US" dirty="0"/>
              <a:t>The reason we’re building Concord is that getting robots to exchange information is only part of getting them to work together.</a:t>
            </a:r>
          </a:p>
          <a:p>
            <a:r>
              <a:rPr lang="en-US" dirty="0"/>
              <a:t>Imagine an aerial scout detects something that needs a closer look. It shares the location, a timestamp, and its confidence in the observation. Other systems can now receive that information. But the team still has a decision to make: who should investigate?</a:t>
            </a:r>
          </a:p>
          <a:p>
            <a:r>
              <a:rPr lang="en-US" dirty="0"/>
              <a:t>The closest platform might not have the right sensor. Another might have the sensor but insufficient battery. A third might already be performing a task that matters more. So the decision depends on both what was observed and what the available systems can actually do.</a:t>
            </a:r>
          </a:p>
          <a:p>
            <a:r>
              <a:rPr lang="en-US" dirty="0"/>
              <a:t>Then someone needs to take responsibility. Otherwise, multiple platforms might duplicate the same work, or each might assume another is handling it.</a:t>
            </a:r>
          </a:p>
          <a:p>
            <a:r>
              <a:rPr lang="en-US" dirty="0"/>
              <a:t>And that assignment has to change with the situation. If the selected vehicle becomes unavailable, who takes over? If it loses contact, is it still executing its task? When communications return, how does the team reconcile what happened?</a:t>
            </a:r>
          </a:p>
          <a:p>
            <a:r>
              <a:rPr lang="en-US" dirty="0"/>
              <a:t>That’s what we mean by sharing work: using information about the environment and the team to allocate responsibility, then adapting those assignments as conditions change.</a:t>
            </a:r>
          </a:p>
          <a:p>
            <a:r>
              <a:rPr lang="en-US" dirty="0"/>
              <a:t>This is the coordination problem we’re addressing with Concord. It becomes especially challenging when the team includes different platforms, built by different vendors, with different capabilities.</a:t>
            </a:r>
          </a:p>
          <a:p>
            <a:pPr marL="0" lvl="0" indent="0" algn="l" rtl="0">
              <a:spcBef>
                <a:spcPts val="0"/>
              </a:spcBef>
              <a:spcAft>
                <a:spcPts val="0"/>
              </a:spcAft>
              <a:buNone/>
            </a:pPr>
            <a:endParaRPr dirty="0"/>
          </a:p>
        </p:txBody>
      </p:sp>
      <p:sp>
        <p:nvSpPr>
          <p:cNvPr id="100" name="Google Shape;100;p2:notes">
            <a:extLst>
              <a:ext uri="{FF2B5EF4-FFF2-40B4-BE49-F238E27FC236}">
                <a16:creationId xmlns:a16="http://schemas.microsoft.com/office/drawing/2014/main" id="{460D33C1-B517-29D2-6164-51B5DB7455FF}"/>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1657403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p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r>
              <a:rPr lang="en-US" dirty="0"/>
              <a:t>Those assignment decisions get harder because the systems aren’t interchangeable.</a:t>
            </a:r>
          </a:p>
          <a:p>
            <a:r>
              <a:rPr lang="en-US" dirty="0"/>
              <a:t>An aircraft can reach an area quickly, but it has limited endurance. A ground vehicle may carry a different sensor and remain on station longer, but it can’t necessarily reach the same locations. Even two aircraft may have different payloads, onboard computers, and software.</a:t>
            </a:r>
          </a:p>
          <a:p>
            <a:r>
              <a:rPr lang="en-US" dirty="0"/>
              <a:t>And capability changes during the mission. A vehicle that was the best choice ten minutes ago may now have too little battery or be committed elsewhere.</a:t>
            </a:r>
          </a:p>
          <a:p>
            <a:r>
              <a:rPr lang="en-US" dirty="0"/>
              <a:t>Our approach is to work with that diversity. We need a way to represent what each platform can do, what it has available right now, and which tasks it can accept.</a:t>
            </a:r>
          </a:p>
          <a:p>
            <a:r>
              <a:rPr lang="en-US" dirty="0"/>
              <a:t>There’s also an integration challenge. Each platform exposes information and accepts commands differently. The host software connects those interfaces to Concord, which uses the normalized information to coordinate tasks.</a:t>
            </a:r>
          </a:p>
          <a:p>
            <a:r>
              <a:rPr lang="en-US" dirty="0"/>
              <a:t>That’s the role Concord is designed to fill: coordinating across the capabilities available, while each platform’s existing software handles vehicle execution.</a:t>
            </a:r>
          </a:p>
          <a:p>
            <a:pPr marL="0" lvl="0" indent="0" algn="l" rtl="0">
              <a:spcBef>
                <a:spcPts val="0"/>
              </a:spcBef>
              <a:spcAft>
                <a:spcPts val="0"/>
              </a:spcAft>
              <a:buNone/>
            </a:pPr>
            <a:endParaRPr dirty="0"/>
          </a:p>
        </p:txBody>
      </p:sp>
      <p:sp>
        <p:nvSpPr>
          <p:cNvPr id="129" name="Google Shape;129;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a:extLst>
            <a:ext uri="{FF2B5EF4-FFF2-40B4-BE49-F238E27FC236}">
              <a16:creationId xmlns:a16="http://schemas.microsoft.com/office/drawing/2014/main" id="{A7361C63-5344-4EC7-BB50-8446111C5E85}"/>
            </a:ext>
          </a:extLst>
        </p:cNvPr>
        <p:cNvGrpSpPr/>
        <p:nvPr/>
      </p:nvGrpSpPr>
      <p:grpSpPr>
        <a:xfrm>
          <a:off x="0" y="0"/>
          <a:ext cx="0" cy="0"/>
          <a:chOff x="0" y="0"/>
          <a:chExt cx="0" cy="0"/>
        </a:xfrm>
      </p:grpSpPr>
      <p:sp>
        <p:nvSpPr>
          <p:cNvPr id="128" name="Google Shape;128;p3:notes">
            <a:extLst>
              <a:ext uri="{FF2B5EF4-FFF2-40B4-BE49-F238E27FC236}">
                <a16:creationId xmlns:a16="http://schemas.microsoft.com/office/drawing/2014/main" id="{F74A4B63-4FE0-C62C-377D-6229D46177EA}"/>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r>
              <a:rPr lang="en-US" dirty="0"/>
              <a:t>That brings us to Concord, our coordination software for teams of different robots.</a:t>
            </a:r>
          </a:p>
          <a:p>
            <a:r>
              <a:rPr lang="en-US" dirty="0"/>
              <a:t>Concord uses information about each platform’s capabilities and current availability to help divide the work. What sensors does it carry? Does it have enough endurance? Is it already committed to another task?</a:t>
            </a:r>
          </a:p>
          <a:p>
            <a:r>
              <a:rPr lang="en-US" dirty="0"/>
              <a:t>Those answers matter because the best assignment changes throughout a mission. A platform may become unavailable, a new observation may create another task, or the team may need to reprioritize its work.</a:t>
            </a:r>
          </a:p>
          <a:p>
            <a:r>
              <a:rPr lang="en-US" dirty="0"/>
              <a:t>The operator provides mission intent through ATAK or our ground control station and supervises execution. Our goal is to reduce how often that operator has to manage individual assignments as conditions change.</a:t>
            </a:r>
          </a:p>
          <a:p>
            <a:r>
              <a:rPr lang="en-US" dirty="0"/>
              <a:t>Coordination runs onboard each vehicle. That means we have to account for incomplete information and changing connectivity, including uncertainty about what teammates are still doing when contact is lost.</a:t>
            </a:r>
          </a:p>
          <a:p>
            <a:r>
              <a:rPr lang="en-US" dirty="0"/>
              <a:t>That’s Concord’s role. The next question is how we connect it to the software already running on those platforms.</a:t>
            </a:r>
          </a:p>
        </p:txBody>
      </p:sp>
      <p:sp>
        <p:nvSpPr>
          <p:cNvPr id="129" name="Google Shape;129;p3:notes">
            <a:extLst>
              <a:ext uri="{FF2B5EF4-FFF2-40B4-BE49-F238E27FC236}">
                <a16:creationId xmlns:a16="http://schemas.microsoft.com/office/drawing/2014/main" id="{94026328-96D6-AFC5-855E-45EC42A2A2B8}"/>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1006089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p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r>
              <a:rPr lang="en-US" dirty="0"/>
              <a:t>This diagram shows the division of responsibilities.</a:t>
            </a:r>
          </a:p>
          <a:p>
            <a:r>
              <a:rPr lang="en-US" dirty="0"/>
              <a:t>At the top, command-and-control software gives the operator a way to establish objectives and supervise the mission. The intent translation layer turns that direction into tasks the coordination layer can work with.</a:t>
            </a:r>
          </a:p>
          <a:p>
            <a:r>
              <a:rPr lang="en-US" dirty="0"/>
              <a:t>Concord allocates those tasks across the available platforms. Each vehicle’s existing autonomy software then handles execution, including movement, sensor operation, and vehicle control.</a:t>
            </a:r>
          </a:p>
          <a:p>
            <a:r>
              <a:rPr lang="en-US" dirty="0"/>
              <a:t>For an integration partner, the connection is </a:t>
            </a:r>
            <a:r>
              <a:rPr lang="en-US" dirty="0" err="1"/>
              <a:t>ConcordSDK</a:t>
            </a:r>
            <a:r>
              <a:rPr lang="en-US" dirty="0"/>
              <a:t>. Their host runtime supplies telemetry and peer messages to the SDK, then executes the task assignments it returns.</a:t>
            </a:r>
          </a:p>
          <a:p>
            <a:r>
              <a:rPr lang="en-US" dirty="0"/>
              <a:t>For example, Concord might assign a platform to inspect a location. The platform’s own software determines how to navigate there and operate its sensors. That lets us connect coordination to different vehicle stacks while preserving their platform-specific responsibilities.</a:t>
            </a:r>
          </a:p>
          <a:p>
            <a:r>
              <a:rPr lang="en-US" dirty="0"/>
              <a:t>One detail about this diagram: the vertical stack shows software responsibilities. It doesn’t represent a single central computer directing the fleet. Concord runs onboard the participating vehicles.</a:t>
            </a:r>
          </a:p>
          <a:p>
            <a:r>
              <a:rPr lang="en-US" dirty="0"/>
              <a:t>Let’s make that concrete with a support mission involving several platforms.</a:t>
            </a:r>
          </a:p>
        </p:txBody>
      </p:sp>
      <p:sp>
        <p:nvSpPr>
          <p:cNvPr id="129" name="Google Shape;129;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a:extLst>
            <a:ext uri="{FF2B5EF4-FFF2-40B4-BE49-F238E27FC236}">
              <a16:creationId xmlns:a16="http://schemas.microsoft.com/office/drawing/2014/main" id="{E8367AC2-938D-DE2B-F796-2386F5D7E406}"/>
            </a:ext>
          </a:extLst>
        </p:cNvPr>
        <p:cNvGrpSpPr/>
        <p:nvPr/>
      </p:nvGrpSpPr>
      <p:grpSpPr>
        <a:xfrm>
          <a:off x="0" y="0"/>
          <a:ext cx="0" cy="0"/>
          <a:chOff x="0" y="0"/>
          <a:chExt cx="0" cy="0"/>
        </a:xfrm>
      </p:grpSpPr>
      <p:sp>
        <p:nvSpPr>
          <p:cNvPr id="128" name="Google Shape;128;p3:notes">
            <a:extLst>
              <a:ext uri="{FF2B5EF4-FFF2-40B4-BE49-F238E27FC236}">
                <a16:creationId xmlns:a16="http://schemas.microsoft.com/office/drawing/2014/main" id="{E972AE84-F8E2-77F5-0ADF-844CED66F2D5}"/>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r>
              <a:rPr lang="en-US" dirty="0"/>
              <a:t>Consider a support mission involving four platforms with different roles.</a:t>
            </a:r>
          </a:p>
          <a:p>
            <a:r>
              <a:rPr lang="en-US" dirty="0"/>
              <a:t>An aerial scout identifies a person or location needing assistance and shares the observation. That information creates several related tasks.</a:t>
            </a:r>
          </a:p>
          <a:p>
            <a:r>
              <a:rPr lang="en-US" dirty="0"/>
              <a:t>An overwatch aircraft launches to maintain visibility of the area and provide updated observations. A payload aircraft delivers first-aid or logistics supplies. A ground vehicle then moves in to provide follow-on support.</a:t>
            </a:r>
          </a:p>
          <a:p>
            <a:r>
              <a:rPr lang="en-US" dirty="0"/>
              <a:t>The coordination challenge is deciding which available platforms can perform those tasks and how their assignments depend on each other. The payload aircraft needs the delivery location. The ground vehicle needs updated information as it approaches. If a platform becomes unavailable, the team needs to determine which work can continue and which assignments need to change.</a:t>
            </a:r>
          </a:p>
          <a:p>
            <a:r>
              <a:rPr lang="en-US" dirty="0"/>
              <a:t>That is the distinction between sharing data and sharing work. The initial observation becomes a set of coordinated responsibilities across different systems, while the operator supervises the mission.</a:t>
            </a:r>
          </a:p>
          <a:p>
            <a:r>
              <a:rPr lang="en-US" dirty="0"/>
              <a:t>This sequence illustrates the overall concept. At Camp Shelby, the team tested specific elements of Concord, which I’ll cover next.</a:t>
            </a:r>
          </a:p>
        </p:txBody>
      </p:sp>
      <p:sp>
        <p:nvSpPr>
          <p:cNvPr id="129" name="Google Shape;129;p3:notes">
            <a:extLst>
              <a:ext uri="{FF2B5EF4-FFF2-40B4-BE49-F238E27FC236}">
                <a16:creationId xmlns:a16="http://schemas.microsoft.com/office/drawing/2014/main" id="{F0D8A2FE-4F9C-AF47-E75D-59761F8E3DE8}"/>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09253875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a:extLst>
            <a:ext uri="{FF2B5EF4-FFF2-40B4-BE49-F238E27FC236}">
              <a16:creationId xmlns:a16="http://schemas.microsoft.com/office/drawing/2014/main" id="{33E48088-BA50-E7E5-7EA8-026ECF076F39}"/>
            </a:ext>
          </a:extLst>
        </p:cNvPr>
        <p:cNvGrpSpPr/>
        <p:nvPr/>
      </p:nvGrpSpPr>
      <p:grpSpPr>
        <a:xfrm>
          <a:off x="0" y="0"/>
          <a:ext cx="0" cy="0"/>
          <a:chOff x="0" y="0"/>
          <a:chExt cx="0" cy="0"/>
        </a:xfrm>
      </p:grpSpPr>
      <p:sp>
        <p:nvSpPr>
          <p:cNvPr id="128" name="Google Shape;128;p3:notes">
            <a:extLst>
              <a:ext uri="{FF2B5EF4-FFF2-40B4-BE49-F238E27FC236}">
                <a16:creationId xmlns:a16="http://schemas.microsoft.com/office/drawing/2014/main" id="{3F54AFE6-99A4-71CF-B8E4-2DF267F13B9B}"/>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r>
              <a:rPr lang="en-US" dirty="0"/>
              <a:t>At Camp Shelby, the 177th Brigade tested general swarm-control behaviors on our platforms, exercising elements of Concord.</a:t>
            </a:r>
          </a:p>
          <a:p>
            <a:r>
              <a:rPr lang="en-US" dirty="0"/>
              <a:t>This testing covered a narrower scope than the support mission I just described. It focused on controlling aircraft as a group, providing an early step toward the broader coordination capability.</a:t>
            </a:r>
          </a:p>
          <a:p>
            <a:r>
              <a:rPr lang="en-US" dirty="0"/>
              <a:t>The questions we need to answer as we progress are practical: how consistently does the group respond, how much intervention does the operator need to provide, and how does behavior change when conditions change?</a:t>
            </a:r>
          </a:p>
          <a:p>
            <a:r>
              <a:rPr lang="en-US" dirty="0"/>
              <a:t>The next validation step we’re proposing is to move from group control into allocating different tasks across platforms with different capabilities. That is how we connect this early testing to the larger mission concept.</a:t>
            </a:r>
          </a:p>
        </p:txBody>
      </p:sp>
      <p:sp>
        <p:nvSpPr>
          <p:cNvPr id="129" name="Google Shape;129;p3:notes">
            <a:extLst>
              <a:ext uri="{FF2B5EF4-FFF2-40B4-BE49-F238E27FC236}">
                <a16:creationId xmlns:a16="http://schemas.microsoft.com/office/drawing/2014/main" id="{FD07FAC2-AA99-B900-34B7-AFF0EEEA57A6}"/>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1124206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
        <p:cNvGrpSpPr/>
        <p:nvPr/>
      </p:nvGrpSpPr>
      <p:grpSpPr>
        <a:xfrm>
          <a:off x="0" y="0"/>
          <a:ext cx="0" cy="0"/>
          <a:chOff x="0" y="0"/>
          <a:chExt cx="0" cy="0"/>
        </a:xfrm>
      </p:grpSpPr>
      <p:sp>
        <p:nvSpPr>
          <p:cNvPr id="233" name="Google Shape;233;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r>
              <a:rPr lang="en-US" dirty="0"/>
              <a:t>Camp Shelby gives us a starting point with testing of general swarm-control behaviors. The broader mission example requires us to extend that evidence.</a:t>
            </a:r>
          </a:p>
          <a:p>
            <a:r>
              <a:rPr lang="en-US" dirty="0"/>
              <a:t>First, integration across different platforms. Each system needs to provide usable information about its capabilities and status, and reliably execute the assignments it receives.</a:t>
            </a:r>
          </a:p>
          <a:p>
            <a:r>
              <a:rPr lang="en-US" dirty="0"/>
              <a:t>Second, mission-level evaluation. We need to examine what happens when platforms have different responsibilities, when one becomes unavailable, and when communications are interrupted. That includes understanding when the team can continue and when it needs the operator.</a:t>
            </a:r>
          </a:p>
          <a:p>
            <a:r>
              <a:rPr lang="en-US" dirty="0"/>
              <a:t>Finally, we need to measure whether coordination delivers operational value. How much work does the team complete? How often does a person need to intervene? How long does recovery take after a disruption?</a:t>
            </a:r>
          </a:p>
          <a:p>
            <a:r>
              <a:rPr lang="en-US" dirty="0"/>
              <a:t>Those are the measures I would use to connect technical progress to deployment readiness.</a:t>
            </a:r>
          </a:p>
          <a:p>
            <a:pPr marL="0" lvl="0" indent="0" algn="l" rtl="0">
              <a:spcBef>
                <a:spcPts val="0"/>
              </a:spcBef>
              <a:spcAft>
                <a:spcPts val="0"/>
              </a:spcAft>
              <a:buNone/>
            </a:pPr>
            <a:endParaRPr dirty="0"/>
          </a:p>
        </p:txBody>
      </p:sp>
      <p:sp>
        <p:nvSpPr>
          <p:cNvPr id="234" name="Google Shape;234;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p:cNvGrpSpPr/>
        <p:nvPr/>
      </p:nvGrpSpPr>
      <p:grpSpPr>
        <a:xfrm>
          <a:off x="0" y="0"/>
          <a:ext cx="0" cy="0"/>
          <a:chOff x="0" y="0"/>
          <a:chExt cx="0" cy="0"/>
        </a:xfrm>
      </p:grpSpPr>
      <p:sp>
        <p:nvSpPr>
          <p:cNvPr id="275" name="Google Shape;275;p1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6" name="Google Shape;276;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13"/>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Play"/>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13"/>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8" name="Google Shape;18;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1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1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1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1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1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Play"/>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1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757575"/>
              </a:buClr>
              <a:buSzPts val="2400"/>
              <a:buNone/>
              <a:defRPr sz="2400">
                <a:solidFill>
                  <a:srgbClr val="757575"/>
                </a:solidFill>
              </a:defRPr>
            </a:lvl1pPr>
            <a:lvl2pPr marL="914400" lvl="1" indent="-228600" algn="l">
              <a:lnSpc>
                <a:spcPct val="90000"/>
              </a:lnSpc>
              <a:spcBef>
                <a:spcPts val="500"/>
              </a:spcBef>
              <a:spcAft>
                <a:spcPts val="0"/>
              </a:spcAft>
              <a:buClr>
                <a:srgbClr val="757575"/>
              </a:buClr>
              <a:buSzPts val="2000"/>
              <a:buNone/>
              <a:defRPr sz="2000">
                <a:solidFill>
                  <a:srgbClr val="757575"/>
                </a:solidFill>
              </a:defRPr>
            </a:lvl2pPr>
            <a:lvl3pPr marL="1371600" lvl="2" indent="-228600" algn="l">
              <a:lnSpc>
                <a:spcPct val="90000"/>
              </a:lnSpc>
              <a:spcBef>
                <a:spcPts val="500"/>
              </a:spcBef>
              <a:spcAft>
                <a:spcPts val="0"/>
              </a:spcAft>
              <a:buClr>
                <a:srgbClr val="757575"/>
              </a:buClr>
              <a:buSzPts val="1800"/>
              <a:buNone/>
              <a:defRPr sz="1800">
                <a:solidFill>
                  <a:srgbClr val="757575"/>
                </a:solidFill>
              </a:defRPr>
            </a:lvl3pPr>
            <a:lvl4pPr marL="1828800" lvl="3" indent="-228600" algn="l">
              <a:lnSpc>
                <a:spcPct val="90000"/>
              </a:lnSpc>
              <a:spcBef>
                <a:spcPts val="500"/>
              </a:spcBef>
              <a:spcAft>
                <a:spcPts val="0"/>
              </a:spcAft>
              <a:buClr>
                <a:srgbClr val="757575"/>
              </a:buClr>
              <a:buSzPts val="1600"/>
              <a:buNone/>
              <a:defRPr sz="1600">
                <a:solidFill>
                  <a:srgbClr val="757575"/>
                </a:solidFill>
              </a:defRPr>
            </a:lvl4pPr>
            <a:lvl5pPr marL="2286000" lvl="4" indent="-228600" algn="l">
              <a:lnSpc>
                <a:spcPct val="90000"/>
              </a:lnSpc>
              <a:spcBef>
                <a:spcPts val="500"/>
              </a:spcBef>
              <a:spcAft>
                <a:spcPts val="0"/>
              </a:spcAft>
              <a:buClr>
                <a:srgbClr val="757575"/>
              </a:buClr>
              <a:buSzPts val="1600"/>
              <a:buNone/>
              <a:defRPr sz="1600">
                <a:solidFill>
                  <a:srgbClr val="757575"/>
                </a:solidFill>
              </a:defRPr>
            </a:lvl5pPr>
            <a:lvl6pPr marL="2743200" lvl="5" indent="-228600" algn="l">
              <a:lnSpc>
                <a:spcPct val="90000"/>
              </a:lnSpc>
              <a:spcBef>
                <a:spcPts val="500"/>
              </a:spcBef>
              <a:spcAft>
                <a:spcPts val="0"/>
              </a:spcAft>
              <a:buClr>
                <a:srgbClr val="757575"/>
              </a:buClr>
              <a:buSzPts val="1600"/>
              <a:buNone/>
              <a:defRPr sz="1600">
                <a:solidFill>
                  <a:srgbClr val="757575"/>
                </a:solidFill>
              </a:defRPr>
            </a:lvl6pPr>
            <a:lvl7pPr marL="3200400" lvl="6" indent="-228600" algn="l">
              <a:lnSpc>
                <a:spcPct val="90000"/>
              </a:lnSpc>
              <a:spcBef>
                <a:spcPts val="500"/>
              </a:spcBef>
              <a:spcAft>
                <a:spcPts val="0"/>
              </a:spcAft>
              <a:buClr>
                <a:srgbClr val="757575"/>
              </a:buClr>
              <a:buSzPts val="1600"/>
              <a:buNone/>
              <a:defRPr sz="1600">
                <a:solidFill>
                  <a:srgbClr val="757575"/>
                </a:solidFill>
              </a:defRPr>
            </a:lvl7pPr>
            <a:lvl8pPr marL="3657600" lvl="7" indent="-228600" algn="l">
              <a:lnSpc>
                <a:spcPct val="90000"/>
              </a:lnSpc>
              <a:spcBef>
                <a:spcPts val="500"/>
              </a:spcBef>
              <a:spcAft>
                <a:spcPts val="0"/>
              </a:spcAft>
              <a:buClr>
                <a:srgbClr val="757575"/>
              </a:buClr>
              <a:buSzPts val="1600"/>
              <a:buNone/>
              <a:defRPr sz="1600">
                <a:solidFill>
                  <a:srgbClr val="757575"/>
                </a:solidFill>
              </a:defRPr>
            </a:lvl8pPr>
            <a:lvl9pPr marL="4114800" lvl="8" indent="-228600" algn="l">
              <a:lnSpc>
                <a:spcPct val="90000"/>
              </a:lnSpc>
              <a:spcBef>
                <a:spcPts val="500"/>
              </a:spcBef>
              <a:spcAft>
                <a:spcPts val="0"/>
              </a:spcAft>
              <a:buClr>
                <a:srgbClr val="757575"/>
              </a:buClr>
              <a:buSzPts val="1600"/>
              <a:buNone/>
              <a:defRPr sz="1600">
                <a:solidFill>
                  <a:srgbClr val="757575"/>
                </a:solidFill>
              </a:defRPr>
            </a:lvl9pPr>
          </a:lstStyle>
          <a:p>
            <a:endParaRPr/>
          </a:p>
        </p:txBody>
      </p:sp>
      <p:sp>
        <p:nvSpPr>
          <p:cNvPr id="30" name="Google Shape;30;p1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1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1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1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1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1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1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1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1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1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1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1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1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1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1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1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1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1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1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1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1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4"/>
        <p:cNvGrpSpPr/>
        <p:nvPr/>
      </p:nvGrpSpPr>
      <p:grpSpPr>
        <a:xfrm>
          <a:off x="0" y="0"/>
          <a:ext cx="0" cy="0"/>
          <a:chOff x="0" y="0"/>
          <a:chExt cx="0" cy="0"/>
        </a:xfrm>
      </p:grpSpPr>
      <p:sp>
        <p:nvSpPr>
          <p:cNvPr id="55" name="Google Shape;55;p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Google Shape;59;p2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Pla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 name="Google Shape;60;p20"/>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1" name="Google Shape;61;p20"/>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2" name="Google Shape;62;p2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Google Shape;66;p2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Pla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 name="Google Shape;67;p21"/>
          <p:cNvSpPr>
            <a:spLocks noGrp="1"/>
          </p:cNvSpPr>
          <p:nvPr>
            <p:ph type="pic" idx="2"/>
          </p:nvPr>
        </p:nvSpPr>
        <p:spPr>
          <a:xfrm>
            <a:off x="5183188" y="987425"/>
            <a:ext cx="6172200" cy="4873625"/>
          </a:xfrm>
          <a:prstGeom prst="rect">
            <a:avLst/>
          </a:prstGeom>
          <a:noFill/>
          <a:ln>
            <a:noFill/>
          </a:ln>
        </p:spPr>
      </p:sp>
      <p:sp>
        <p:nvSpPr>
          <p:cNvPr id="68" name="Google Shape;68;p21"/>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9" name="Google Shape;69;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Google Shape;73;p2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22"/>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5" name="Google Shape;75;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Google Shape;79;p23"/>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23"/>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1" name="Google Shape;81;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Play"/>
              <a:buNone/>
              <a:defRPr sz="4400" b="0" i="0" u="none" strike="noStrike" cap="none">
                <a:solidFill>
                  <a:schemeClr val="dk1"/>
                </a:solidFill>
                <a:latin typeface="Play"/>
                <a:ea typeface="Play"/>
                <a:cs typeface="Play"/>
                <a:sym typeface="Pla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12" name="Google Shape;12;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757575"/>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3" name="Google Shape;13;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757575"/>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4" name="Google Shape;14;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757575"/>
                </a:solidFill>
                <a:latin typeface="Arial"/>
                <a:ea typeface="Arial"/>
                <a:cs typeface="Arial"/>
                <a:sym typeface="Arial"/>
              </a:defRPr>
            </a:lvl1pPr>
            <a:lvl2pPr marL="0" marR="0" lvl="1" indent="0" algn="r" rtl="0">
              <a:spcBef>
                <a:spcPts val="0"/>
              </a:spcBef>
              <a:buNone/>
              <a:defRPr sz="1200" b="0" i="0" u="none" strike="noStrike" cap="none">
                <a:solidFill>
                  <a:srgbClr val="757575"/>
                </a:solidFill>
                <a:latin typeface="Arial"/>
                <a:ea typeface="Arial"/>
                <a:cs typeface="Arial"/>
                <a:sym typeface="Arial"/>
              </a:defRPr>
            </a:lvl2pPr>
            <a:lvl3pPr marL="0" marR="0" lvl="2" indent="0" algn="r" rtl="0">
              <a:spcBef>
                <a:spcPts val="0"/>
              </a:spcBef>
              <a:buNone/>
              <a:defRPr sz="1200" b="0" i="0" u="none" strike="noStrike" cap="none">
                <a:solidFill>
                  <a:srgbClr val="757575"/>
                </a:solidFill>
                <a:latin typeface="Arial"/>
                <a:ea typeface="Arial"/>
                <a:cs typeface="Arial"/>
                <a:sym typeface="Arial"/>
              </a:defRPr>
            </a:lvl3pPr>
            <a:lvl4pPr marL="0" marR="0" lvl="3" indent="0" algn="r" rtl="0">
              <a:spcBef>
                <a:spcPts val="0"/>
              </a:spcBef>
              <a:buNone/>
              <a:defRPr sz="1200" b="0" i="0" u="none" strike="noStrike" cap="none">
                <a:solidFill>
                  <a:srgbClr val="757575"/>
                </a:solidFill>
                <a:latin typeface="Arial"/>
                <a:ea typeface="Arial"/>
                <a:cs typeface="Arial"/>
                <a:sym typeface="Arial"/>
              </a:defRPr>
            </a:lvl4pPr>
            <a:lvl5pPr marL="0" marR="0" lvl="4" indent="0" algn="r" rtl="0">
              <a:spcBef>
                <a:spcPts val="0"/>
              </a:spcBef>
              <a:buNone/>
              <a:defRPr sz="1200" b="0" i="0" u="none" strike="noStrike" cap="none">
                <a:solidFill>
                  <a:srgbClr val="757575"/>
                </a:solidFill>
                <a:latin typeface="Arial"/>
                <a:ea typeface="Arial"/>
                <a:cs typeface="Arial"/>
                <a:sym typeface="Arial"/>
              </a:defRPr>
            </a:lvl5pPr>
            <a:lvl6pPr marL="0" marR="0" lvl="5" indent="0" algn="r" rtl="0">
              <a:spcBef>
                <a:spcPts val="0"/>
              </a:spcBef>
              <a:buNone/>
              <a:defRPr sz="1200" b="0" i="0" u="none" strike="noStrike" cap="none">
                <a:solidFill>
                  <a:srgbClr val="757575"/>
                </a:solidFill>
                <a:latin typeface="Arial"/>
                <a:ea typeface="Arial"/>
                <a:cs typeface="Arial"/>
                <a:sym typeface="Arial"/>
              </a:defRPr>
            </a:lvl6pPr>
            <a:lvl7pPr marL="0" marR="0" lvl="6" indent="0" algn="r" rtl="0">
              <a:spcBef>
                <a:spcPts val="0"/>
              </a:spcBef>
              <a:buNone/>
              <a:defRPr sz="1200" b="0" i="0" u="none" strike="noStrike" cap="none">
                <a:solidFill>
                  <a:srgbClr val="757575"/>
                </a:solidFill>
                <a:latin typeface="Arial"/>
                <a:ea typeface="Arial"/>
                <a:cs typeface="Arial"/>
                <a:sym typeface="Arial"/>
              </a:defRPr>
            </a:lvl7pPr>
            <a:lvl8pPr marL="0" marR="0" lvl="7" indent="0" algn="r" rtl="0">
              <a:spcBef>
                <a:spcPts val="0"/>
              </a:spcBef>
              <a:buNone/>
              <a:defRPr sz="1200" b="0" i="0" u="none" strike="noStrike" cap="none">
                <a:solidFill>
                  <a:srgbClr val="757575"/>
                </a:solidFill>
                <a:latin typeface="Arial"/>
                <a:ea typeface="Arial"/>
                <a:cs typeface="Arial"/>
                <a:sym typeface="Arial"/>
              </a:defRPr>
            </a:lvl8pPr>
            <a:lvl9pPr marL="0" marR="0" lvl="8" indent="0" algn="r" rtl="0">
              <a:spcBef>
                <a:spcPts val="0"/>
              </a:spcBef>
              <a:buNone/>
              <a:defRPr sz="12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9.jpg"/><Relationship Id="rId5" Type="http://schemas.openxmlformats.org/officeDocument/2006/relationships/image" Target="../media/image8.jpeg"/><Relationship Id="rId4" Type="http://schemas.openxmlformats.org/officeDocument/2006/relationships/image" Target="../media/image7.jp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3" Type="http://schemas.openxmlformats.org/officeDocument/2006/relationships/hyperlink" Target="mailto:mhuynh@pheratech.com"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sp>
        <p:nvSpPr>
          <p:cNvPr id="89" name="Google Shape;89;p1"/>
          <p:cNvSpPr txBox="1"/>
          <p:nvPr/>
        </p:nvSpPr>
        <p:spPr>
          <a:xfrm>
            <a:off x="373001" y="1370013"/>
            <a:ext cx="6724650" cy="2387600"/>
          </a:xfrm>
          <a:prstGeom prst="rect">
            <a:avLst/>
          </a:prstGeom>
          <a:noFill/>
          <a:ln>
            <a:noFill/>
          </a:ln>
        </p:spPr>
        <p:txBody>
          <a:bodyPr spcFirstLastPara="1" wrap="square" lIns="91425" tIns="45700" rIns="91425" bIns="45700" anchor="b" anchorCtr="0">
            <a:normAutofit fontScale="92500" lnSpcReduction="10000"/>
          </a:bodyPr>
          <a:lstStyle/>
          <a:p>
            <a:pPr marL="0" marR="0" lvl="0" indent="0" algn="l" rtl="0">
              <a:lnSpc>
                <a:spcPct val="90000"/>
              </a:lnSpc>
              <a:spcBef>
                <a:spcPts val="0"/>
              </a:spcBef>
              <a:spcAft>
                <a:spcPts val="0"/>
              </a:spcAft>
              <a:buClr>
                <a:schemeClr val="dk1"/>
              </a:buClr>
              <a:buSzPts val="4800"/>
              <a:buFont typeface="Play"/>
              <a:buNone/>
            </a:pPr>
            <a:r>
              <a:rPr lang="en-US" sz="4800" b="1" i="0" u="none" strike="noStrike" cap="none" dirty="0">
                <a:solidFill>
                  <a:schemeClr val="dk1"/>
                </a:solidFill>
                <a:latin typeface="Play"/>
                <a:ea typeface="Play"/>
                <a:cs typeface="Play"/>
                <a:sym typeface="Play"/>
              </a:rPr>
              <a:t>From Innovation to Deployment: Delivering AI-Enabled Capabilities for Defense Missions</a:t>
            </a:r>
            <a:endParaRPr dirty="0"/>
          </a:p>
        </p:txBody>
      </p:sp>
      <p:sp>
        <p:nvSpPr>
          <p:cNvPr id="90" name="Google Shape;90;p1"/>
          <p:cNvSpPr txBox="1"/>
          <p:nvPr/>
        </p:nvSpPr>
        <p:spPr>
          <a:xfrm>
            <a:off x="373001" y="3849688"/>
            <a:ext cx="6724650" cy="1655762"/>
          </a:xfrm>
          <a:prstGeom prst="rect">
            <a:avLst/>
          </a:prstGeom>
          <a:noFill/>
          <a:ln>
            <a:noFill/>
          </a:ln>
        </p:spPr>
        <p:txBody>
          <a:bodyPr spcFirstLastPara="1" wrap="square" lIns="91425" tIns="45700" rIns="91425" bIns="45700" anchor="t" anchorCtr="0">
            <a:normAutofit/>
          </a:bodyPr>
          <a:lstStyle/>
          <a:p>
            <a:pPr marL="0" marR="0" lvl="0" indent="0" algn="l" rtl="0">
              <a:lnSpc>
                <a:spcPct val="90000"/>
              </a:lnSpc>
              <a:spcBef>
                <a:spcPts val="0"/>
              </a:spcBef>
              <a:spcAft>
                <a:spcPts val="0"/>
              </a:spcAft>
              <a:buClr>
                <a:schemeClr val="dk1"/>
              </a:buClr>
              <a:buSzPts val="2400"/>
              <a:buFont typeface="Arial"/>
              <a:buNone/>
            </a:pPr>
            <a:r>
              <a:rPr lang="en-US" sz="2400" b="0" u="none" strike="noStrike" cap="none" dirty="0">
                <a:solidFill>
                  <a:schemeClr val="dk1"/>
                </a:solidFill>
                <a:latin typeface="Arial"/>
                <a:ea typeface="Arial"/>
                <a:cs typeface="Arial"/>
                <a:sym typeface="Arial"/>
              </a:rPr>
              <a:t>Michael Huynh – Founder &amp; CEO</a:t>
            </a:r>
          </a:p>
          <a:p>
            <a:pPr marL="0" marR="0" lvl="0" indent="0" algn="l" rtl="0">
              <a:lnSpc>
                <a:spcPct val="90000"/>
              </a:lnSpc>
              <a:spcBef>
                <a:spcPts val="0"/>
              </a:spcBef>
              <a:spcAft>
                <a:spcPts val="0"/>
              </a:spcAft>
              <a:buClr>
                <a:schemeClr val="dk1"/>
              </a:buClr>
              <a:buSzPts val="2400"/>
              <a:buFont typeface="Arial"/>
              <a:buNone/>
            </a:pPr>
            <a:endParaRPr lang="en-US" sz="2400" dirty="0">
              <a:solidFill>
                <a:schemeClr val="dk1"/>
              </a:solidFill>
            </a:endParaRPr>
          </a:p>
          <a:p>
            <a:pPr marL="0" marR="0" lvl="0" indent="0" algn="l" rtl="0">
              <a:lnSpc>
                <a:spcPct val="90000"/>
              </a:lnSpc>
              <a:spcBef>
                <a:spcPts val="0"/>
              </a:spcBef>
              <a:spcAft>
                <a:spcPts val="0"/>
              </a:spcAft>
              <a:buClr>
                <a:schemeClr val="dk1"/>
              </a:buClr>
              <a:buSzPts val="2400"/>
              <a:buFont typeface="Arial"/>
              <a:buNone/>
            </a:pPr>
            <a:r>
              <a:rPr lang="en-US" sz="2400" b="0" u="none" strike="noStrike" cap="none" dirty="0">
                <a:solidFill>
                  <a:schemeClr val="dk1"/>
                </a:solidFill>
                <a:latin typeface="Arial"/>
                <a:ea typeface="Arial"/>
                <a:cs typeface="Arial"/>
                <a:sym typeface="Arial"/>
              </a:rPr>
              <a:t>CDAO Defense and Security</a:t>
            </a:r>
          </a:p>
          <a:p>
            <a:pPr lvl="0">
              <a:lnSpc>
                <a:spcPct val="90000"/>
              </a:lnSpc>
              <a:buClr>
                <a:schemeClr val="dk1"/>
              </a:buClr>
              <a:buSzPts val="2400"/>
            </a:pPr>
            <a:r>
              <a:rPr lang="en-US" sz="2400" dirty="0">
                <a:solidFill>
                  <a:schemeClr val="dk1"/>
                </a:solidFill>
              </a:rPr>
              <a:t>September 22, 2026</a:t>
            </a:r>
            <a:endParaRPr lang="en-US" sz="2400" b="0" u="none" strike="noStrike" cap="none" dirty="0">
              <a:solidFill>
                <a:schemeClr val="dk1"/>
              </a:solidFill>
              <a:latin typeface="Arial"/>
              <a:ea typeface="Arial"/>
              <a:cs typeface="Arial"/>
              <a:sym typeface="Arial"/>
            </a:endParaRPr>
          </a:p>
        </p:txBody>
      </p:sp>
      <p:pic>
        <p:nvPicPr>
          <p:cNvPr id="91" name="Google Shape;91;p1"/>
          <p:cNvPicPr preferRelativeResize="0"/>
          <p:nvPr/>
        </p:nvPicPr>
        <p:blipFill rotWithShape="1">
          <a:blip r:embed="rId3">
            <a:alphaModFix/>
          </a:blip>
          <a:srcRect/>
          <a:stretch/>
        </p:blipFill>
        <p:spPr>
          <a:xfrm>
            <a:off x="373001" y="334963"/>
            <a:ext cx="2301998" cy="695325"/>
          </a:xfrm>
          <a:prstGeom prst="rect">
            <a:avLst/>
          </a:prstGeom>
          <a:noFill/>
          <a:ln>
            <a:noFill/>
          </a:ln>
        </p:spPr>
      </p:pic>
      <p:cxnSp>
        <p:nvCxnSpPr>
          <p:cNvPr id="92" name="Google Shape;92;p1"/>
          <p:cNvCxnSpPr/>
          <p:nvPr/>
        </p:nvCxnSpPr>
        <p:spPr>
          <a:xfrm>
            <a:off x="3019425" y="673100"/>
            <a:ext cx="6543675" cy="0"/>
          </a:xfrm>
          <a:prstGeom prst="straightConnector1">
            <a:avLst/>
          </a:prstGeom>
          <a:noFill/>
          <a:ln w="19050" cap="flat" cmpd="sng">
            <a:solidFill>
              <a:srgbClr val="D10F26"/>
            </a:solidFill>
            <a:prstDash val="solid"/>
            <a:miter lim="8000"/>
            <a:headEnd type="none" w="sm" len="sm"/>
            <a:tailEnd type="none" w="sm" len="sm"/>
          </a:ln>
        </p:spPr>
      </p:cxnSp>
      <p:sp>
        <p:nvSpPr>
          <p:cNvPr id="93" name="Google Shape;93;p1"/>
          <p:cNvSpPr txBox="1"/>
          <p:nvPr/>
        </p:nvSpPr>
        <p:spPr>
          <a:xfrm>
            <a:off x="9696449" y="534600"/>
            <a:ext cx="2495551" cy="27699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200" b="0" i="0" u="none" strike="noStrike" cap="none">
                <a:solidFill>
                  <a:schemeClr val="dk1"/>
                </a:solidFill>
                <a:latin typeface="Arial"/>
                <a:ea typeface="Arial"/>
                <a:cs typeface="Arial"/>
                <a:sym typeface="Arial"/>
              </a:rPr>
              <a:t>Pheratech Systems Inc.</a:t>
            </a:r>
            <a:endParaRPr/>
          </a:p>
        </p:txBody>
      </p:sp>
      <p:sp>
        <p:nvSpPr>
          <p:cNvPr id="94" name="Google Shape;94;p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1</a:t>
            </a:fld>
            <a:endParaRPr/>
          </a:p>
        </p:txBody>
      </p:sp>
      <p:sp>
        <p:nvSpPr>
          <p:cNvPr id="95" name="Google Shape;95;p1"/>
          <p:cNvSpPr txBox="1"/>
          <p:nvPr/>
        </p:nvSpPr>
        <p:spPr>
          <a:xfrm>
            <a:off x="138876" y="6572130"/>
            <a:ext cx="6885000" cy="246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000">
                <a:solidFill>
                  <a:schemeClr val="dk1"/>
                </a:solidFill>
                <a:latin typeface="Arial"/>
                <a:ea typeface="Arial"/>
                <a:cs typeface="Arial"/>
                <a:sym typeface="Arial"/>
              </a:rPr>
              <a:t>All content proprietary &amp; confidential | Copyright © 2026 Pheratech Systems Inc. All Rights Reserved. </a:t>
            </a:r>
            <a:endParaRPr sz="1000"/>
          </a:p>
        </p:txBody>
      </p:sp>
      <p:pic>
        <p:nvPicPr>
          <p:cNvPr id="96" name="Google Shape;96;p1"/>
          <p:cNvPicPr preferRelativeResize="0"/>
          <p:nvPr/>
        </p:nvPicPr>
        <p:blipFill rotWithShape="1">
          <a:blip r:embed="rId4">
            <a:alphaModFix/>
          </a:blip>
          <a:srcRect/>
          <a:stretch/>
        </p:blipFill>
        <p:spPr>
          <a:xfrm rot="2954381">
            <a:off x="8376259" y="595329"/>
            <a:ext cx="5715746" cy="6190032"/>
          </a:xfrm>
          <a:prstGeom prst="rect">
            <a:avLst/>
          </a:prstGeom>
          <a:noFill/>
          <a:ln>
            <a:noFill/>
          </a:ln>
        </p:spPr>
      </p:pic>
      <p:cxnSp>
        <p:nvCxnSpPr>
          <p:cNvPr id="97" name="Google Shape;97;p1"/>
          <p:cNvCxnSpPr>
            <a:stCxn id="95" idx="3"/>
          </p:cNvCxnSpPr>
          <p:nvPr/>
        </p:nvCxnSpPr>
        <p:spPr>
          <a:xfrm>
            <a:off x="7023876" y="6695280"/>
            <a:ext cx="3967800" cy="0"/>
          </a:xfrm>
          <a:prstGeom prst="straightConnector1">
            <a:avLst/>
          </a:prstGeom>
          <a:noFill/>
          <a:ln w="19050" cap="flat" cmpd="sng">
            <a:solidFill>
              <a:srgbClr val="D10F26"/>
            </a:solidFill>
            <a:prstDash val="solid"/>
            <a:miter lim="8000"/>
            <a:headEnd type="none" w="sm" len="sm"/>
            <a:tailEnd type="none" w="sm" len="sm"/>
          </a:ln>
        </p:spPr>
      </p:cxn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01">
          <a:extLst>
            <a:ext uri="{FF2B5EF4-FFF2-40B4-BE49-F238E27FC236}">
              <a16:creationId xmlns:a16="http://schemas.microsoft.com/office/drawing/2014/main" id="{4843044F-F8A9-0E55-650C-A929B530397B}"/>
            </a:ext>
          </a:extLst>
        </p:cNvPr>
        <p:cNvGrpSpPr/>
        <p:nvPr/>
      </p:nvGrpSpPr>
      <p:grpSpPr>
        <a:xfrm>
          <a:off x="0" y="0"/>
          <a:ext cx="0" cy="0"/>
          <a:chOff x="0" y="0"/>
          <a:chExt cx="0" cy="0"/>
        </a:xfrm>
      </p:grpSpPr>
      <p:sp>
        <p:nvSpPr>
          <p:cNvPr id="102" name="Google Shape;102;p2">
            <a:extLst>
              <a:ext uri="{FF2B5EF4-FFF2-40B4-BE49-F238E27FC236}">
                <a16:creationId xmlns:a16="http://schemas.microsoft.com/office/drawing/2014/main" id="{06866D15-B272-D3E0-4919-FFD90D31970F}"/>
              </a:ext>
            </a:extLst>
          </p:cNvPr>
          <p:cNvSpPr txBox="1">
            <a:spLocks noGrp="1"/>
          </p:cNvSpPr>
          <p:nvPr>
            <p:ph type="title"/>
          </p:nvPr>
        </p:nvSpPr>
        <p:spPr>
          <a:xfrm>
            <a:off x="428624" y="1178082"/>
            <a:ext cx="10515600" cy="660400"/>
          </a:xfrm>
          <a:prstGeom prst="rect">
            <a:avLst/>
          </a:prstGeom>
          <a:noFill/>
          <a:ln>
            <a:noFill/>
          </a:ln>
        </p:spPr>
        <p:txBody>
          <a:bodyPr spcFirstLastPara="1" wrap="square" lIns="91425" tIns="45700" rIns="91425" bIns="45700" anchor="ctr" anchorCtr="0">
            <a:normAutofit fontScale="90000"/>
          </a:bodyPr>
          <a:lstStyle/>
          <a:p>
            <a:pPr lvl="0">
              <a:buSzPct val="100000"/>
            </a:pPr>
            <a:r>
              <a:rPr lang="en-US" dirty="0" err="1"/>
              <a:t>Pheratech</a:t>
            </a:r>
            <a:r>
              <a:rPr lang="en-US" dirty="0"/>
              <a:t> Systems Intro</a:t>
            </a:r>
            <a:endParaRPr dirty="0"/>
          </a:p>
        </p:txBody>
      </p:sp>
      <p:sp>
        <p:nvSpPr>
          <p:cNvPr id="103" name="Google Shape;103;p2">
            <a:extLst>
              <a:ext uri="{FF2B5EF4-FFF2-40B4-BE49-F238E27FC236}">
                <a16:creationId xmlns:a16="http://schemas.microsoft.com/office/drawing/2014/main" id="{37AB17E3-B945-2C89-7FA0-A2FAFC8B4C8C}"/>
              </a:ext>
            </a:extLst>
          </p:cNvPr>
          <p:cNvSpPr txBox="1">
            <a:spLocks noGrp="1"/>
          </p:cNvSpPr>
          <p:nvPr>
            <p:ph type="body" idx="1"/>
          </p:nvPr>
        </p:nvSpPr>
        <p:spPr>
          <a:xfrm>
            <a:off x="102903" y="2021814"/>
            <a:ext cx="6350390" cy="4225479"/>
          </a:xfrm>
          <a:prstGeom prst="rect">
            <a:avLst/>
          </a:prstGeom>
          <a:noFill/>
          <a:ln>
            <a:noFill/>
          </a:ln>
        </p:spPr>
        <p:txBody>
          <a:bodyPr spcFirstLastPara="1" wrap="square" lIns="91425" tIns="45700" rIns="91425" bIns="45700" anchor="t" anchorCtr="0">
            <a:noAutofit/>
          </a:bodyPr>
          <a:lstStyle/>
          <a:p>
            <a:pPr marL="114300" indent="0">
              <a:buNone/>
            </a:pPr>
            <a:r>
              <a:rPr lang="en-US" sz="2400" dirty="0"/>
              <a:t>We build software that enables different robotic systems to coordinate as a team.</a:t>
            </a:r>
          </a:p>
          <a:p>
            <a:pPr marL="114300" indent="0">
              <a:buNone/>
            </a:pPr>
            <a:r>
              <a:rPr lang="en-US" sz="2400" b="1" dirty="0"/>
              <a:t>Concord</a:t>
            </a:r>
            <a:br>
              <a:rPr lang="en-US" sz="2400" dirty="0"/>
            </a:br>
            <a:r>
              <a:rPr lang="en-US" sz="2400" dirty="0"/>
              <a:t>Our coordination software connects mission intent with task allocation across robots.</a:t>
            </a:r>
          </a:p>
          <a:p>
            <a:pPr marL="114300" indent="0">
              <a:buNone/>
            </a:pPr>
            <a:r>
              <a:rPr lang="en-US" sz="2400" b="1" dirty="0"/>
              <a:t>Robotic platforms</a:t>
            </a:r>
            <a:br>
              <a:rPr lang="en-US" sz="2400" dirty="0"/>
            </a:br>
            <a:r>
              <a:rPr lang="en-US" sz="2400" dirty="0"/>
              <a:t>We also develop small unmanned aircraft and use our hardware to test capabilities in the field.</a:t>
            </a:r>
          </a:p>
        </p:txBody>
      </p:sp>
      <p:sp>
        <p:nvSpPr>
          <p:cNvPr id="104" name="Google Shape;104;p2">
            <a:extLst>
              <a:ext uri="{FF2B5EF4-FFF2-40B4-BE49-F238E27FC236}">
                <a16:creationId xmlns:a16="http://schemas.microsoft.com/office/drawing/2014/main" id="{A69EAA5A-8F23-4D1C-3810-E8DE04777067}"/>
              </a:ext>
            </a:extLst>
          </p:cNvPr>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2</a:t>
            </a:fld>
            <a:endParaRPr/>
          </a:p>
        </p:txBody>
      </p:sp>
      <p:pic>
        <p:nvPicPr>
          <p:cNvPr id="105" name="Google Shape;105;p2">
            <a:extLst>
              <a:ext uri="{FF2B5EF4-FFF2-40B4-BE49-F238E27FC236}">
                <a16:creationId xmlns:a16="http://schemas.microsoft.com/office/drawing/2014/main" id="{F317B704-2093-3EB1-E1B6-4405FBC00044}"/>
              </a:ext>
            </a:extLst>
          </p:cNvPr>
          <p:cNvPicPr preferRelativeResize="0"/>
          <p:nvPr/>
        </p:nvPicPr>
        <p:blipFill rotWithShape="1">
          <a:blip r:embed="rId3">
            <a:alphaModFix/>
          </a:blip>
          <a:srcRect/>
          <a:stretch/>
        </p:blipFill>
        <p:spPr>
          <a:xfrm>
            <a:off x="373001" y="334963"/>
            <a:ext cx="2301998" cy="695325"/>
          </a:xfrm>
          <a:prstGeom prst="rect">
            <a:avLst/>
          </a:prstGeom>
          <a:noFill/>
          <a:ln>
            <a:noFill/>
          </a:ln>
        </p:spPr>
      </p:pic>
      <p:cxnSp>
        <p:nvCxnSpPr>
          <p:cNvPr id="106" name="Google Shape;106;p2">
            <a:extLst>
              <a:ext uri="{FF2B5EF4-FFF2-40B4-BE49-F238E27FC236}">
                <a16:creationId xmlns:a16="http://schemas.microsoft.com/office/drawing/2014/main" id="{8C360631-5A6C-872C-BB22-4A7B2BE078A7}"/>
              </a:ext>
            </a:extLst>
          </p:cNvPr>
          <p:cNvCxnSpPr/>
          <p:nvPr/>
        </p:nvCxnSpPr>
        <p:spPr>
          <a:xfrm>
            <a:off x="3019425" y="673100"/>
            <a:ext cx="6543675" cy="0"/>
          </a:xfrm>
          <a:prstGeom prst="straightConnector1">
            <a:avLst/>
          </a:prstGeom>
          <a:noFill/>
          <a:ln w="19050" cap="flat" cmpd="sng">
            <a:solidFill>
              <a:srgbClr val="D10F26"/>
            </a:solidFill>
            <a:prstDash val="solid"/>
            <a:miter lim="8000"/>
            <a:headEnd type="none" w="sm" len="sm"/>
            <a:tailEnd type="none" w="sm" len="sm"/>
          </a:ln>
        </p:spPr>
      </p:cxnSp>
      <p:sp>
        <p:nvSpPr>
          <p:cNvPr id="107" name="Google Shape;107;p2">
            <a:extLst>
              <a:ext uri="{FF2B5EF4-FFF2-40B4-BE49-F238E27FC236}">
                <a16:creationId xmlns:a16="http://schemas.microsoft.com/office/drawing/2014/main" id="{E731CDFC-E1FB-1EBB-93EE-0AA4203405CF}"/>
              </a:ext>
            </a:extLst>
          </p:cNvPr>
          <p:cNvSpPr txBox="1"/>
          <p:nvPr/>
        </p:nvSpPr>
        <p:spPr>
          <a:xfrm>
            <a:off x="211376" y="6398549"/>
            <a:ext cx="6885000" cy="246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000">
                <a:solidFill>
                  <a:schemeClr val="dk1"/>
                </a:solidFill>
                <a:latin typeface="Arial"/>
                <a:ea typeface="Arial"/>
                <a:cs typeface="Arial"/>
                <a:sym typeface="Arial"/>
              </a:rPr>
              <a:t>All content proprietary &amp; confidential | Copyright © 2026 Pheratech Systems Inc. All Rights Reserved. </a:t>
            </a:r>
            <a:endParaRPr sz="1200"/>
          </a:p>
        </p:txBody>
      </p:sp>
      <p:cxnSp>
        <p:nvCxnSpPr>
          <p:cNvPr id="108" name="Google Shape;108;p2">
            <a:extLst>
              <a:ext uri="{FF2B5EF4-FFF2-40B4-BE49-F238E27FC236}">
                <a16:creationId xmlns:a16="http://schemas.microsoft.com/office/drawing/2014/main" id="{B1C42996-4AEA-B071-09A0-D86F6794BB65}"/>
              </a:ext>
            </a:extLst>
          </p:cNvPr>
          <p:cNvCxnSpPr/>
          <p:nvPr/>
        </p:nvCxnSpPr>
        <p:spPr>
          <a:xfrm rot="10800000" flipH="1">
            <a:off x="6976299" y="6538911"/>
            <a:ext cx="3967925" cy="1"/>
          </a:xfrm>
          <a:prstGeom prst="straightConnector1">
            <a:avLst/>
          </a:prstGeom>
          <a:noFill/>
          <a:ln w="19050" cap="flat" cmpd="sng">
            <a:solidFill>
              <a:srgbClr val="D10F26"/>
            </a:solidFill>
            <a:prstDash val="solid"/>
            <a:miter lim="8000"/>
            <a:headEnd type="none" w="sm" len="sm"/>
            <a:tailEnd type="none" w="sm" len="sm"/>
          </a:ln>
        </p:spPr>
      </p:cxnSp>
      <p:sp>
        <p:nvSpPr>
          <p:cNvPr id="109" name="Google Shape;109;p2">
            <a:extLst>
              <a:ext uri="{FF2B5EF4-FFF2-40B4-BE49-F238E27FC236}">
                <a16:creationId xmlns:a16="http://schemas.microsoft.com/office/drawing/2014/main" id="{E1D8A0B1-BAD2-D606-FB4C-4EEF21317627}"/>
              </a:ext>
            </a:extLst>
          </p:cNvPr>
          <p:cNvSpPr txBox="1"/>
          <p:nvPr/>
        </p:nvSpPr>
        <p:spPr>
          <a:xfrm>
            <a:off x="9696449" y="534600"/>
            <a:ext cx="2495551" cy="27699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200">
                <a:solidFill>
                  <a:schemeClr val="dk1"/>
                </a:solidFill>
                <a:latin typeface="Arial"/>
                <a:ea typeface="Arial"/>
                <a:cs typeface="Arial"/>
                <a:sym typeface="Arial"/>
              </a:rPr>
              <a:t>Pheratech Systems Inc.</a:t>
            </a:r>
            <a:endParaRPr/>
          </a:p>
        </p:txBody>
      </p:sp>
      <p:pic>
        <p:nvPicPr>
          <p:cNvPr id="110" name="Google Shape;110;p2">
            <a:extLst>
              <a:ext uri="{FF2B5EF4-FFF2-40B4-BE49-F238E27FC236}">
                <a16:creationId xmlns:a16="http://schemas.microsoft.com/office/drawing/2014/main" id="{F4B58445-B5A3-5E09-9BA2-285766AF159D}"/>
              </a:ext>
            </a:extLst>
          </p:cNvPr>
          <p:cNvPicPr preferRelativeResize="0"/>
          <p:nvPr/>
        </p:nvPicPr>
        <p:blipFill rotWithShape="1">
          <a:blip r:embed="rId4">
            <a:alphaModFix/>
          </a:blip>
          <a:srcRect/>
          <a:stretch/>
        </p:blipFill>
        <p:spPr>
          <a:xfrm>
            <a:off x="6892357" y="4396729"/>
            <a:ext cx="1228029" cy="690766"/>
          </a:xfrm>
          <a:prstGeom prst="rect">
            <a:avLst/>
          </a:prstGeom>
          <a:noFill/>
          <a:ln>
            <a:noFill/>
          </a:ln>
        </p:spPr>
      </p:pic>
      <p:pic>
        <p:nvPicPr>
          <p:cNvPr id="111" name="Google Shape;111;p2">
            <a:extLst>
              <a:ext uri="{FF2B5EF4-FFF2-40B4-BE49-F238E27FC236}">
                <a16:creationId xmlns:a16="http://schemas.microsoft.com/office/drawing/2014/main" id="{94206274-C874-EA03-5B14-59C5D0E29DA1}"/>
              </a:ext>
            </a:extLst>
          </p:cNvPr>
          <p:cNvPicPr preferRelativeResize="0"/>
          <p:nvPr/>
        </p:nvPicPr>
        <p:blipFill rotWithShape="1">
          <a:blip r:embed="rId5">
            <a:alphaModFix/>
          </a:blip>
          <a:srcRect/>
          <a:stretch/>
        </p:blipFill>
        <p:spPr>
          <a:xfrm>
            <a:off x="9382988" y="1146328"/>
            <a:ext cx="1045762" cy="556239"/>
          </a:xfrm>
          <a:prstGeom prst="rect">
            <a:avLst/>
          </a:prstGeom>
          <a:noFill/>
          <a:ln>
            <a:noFill/>
          </a:ln>
        </p:spPr>
      </p:pic>
      <p:sp>
        <p:nvSpPr>
          <p:cNvPr id="112" name="Google Shape;112;p2">
            <a:extLst>
              <a:ext uri="{FF2B5EF4-FFF2-40B4-BE49-F238E27FC236}">
                <a16:creationId xmlns:a16="http://schemas.microsoft.com/office/drawing/2014/main" id="{ACBCF1FD-1AFC-7322-0E45-F3A0DE81BC20}"/>
              </a:ext>
            </a:extLst>
          </p:cNvPr>
          <p:cNvSpPr/>
          <p:nvPr/>
        </p:nvSpPr>
        <p:spPr>
          <a:xfrm>
            <a:off x="9307885" y="855662"/>
            <a:ext cx="1241577" cy="1230505"/>
          </a:xfrm>
          <a:prstGeom prst="ellipse">
            <a:avLst/>
          </a:prstGeom>
          <a:noFill/>
          <a:ln w="19050" cap="flat" cmpd="sng">
            <a:solidFill>
              <a:schemeClr val="dk1"/>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13" name="Google Shape;113;p2">
            <a:extLst>
              <a:ext uri="{FF2B5EF4-FFF2-40B4-BE49-F238E27FC236}">
                <a16:creationId xmlns:a16="http://schemas.microsoft.com/office/drawing/2014/main" id="{2EF29D10-4A55-F62D-E77D-37210E2D6663}"/>
              </a:ext>
            </a:extLst>
          </p:cNvPr>
          <p:cNvSpPr/>
          <p:nvPr/>
        </p:nvSpPr>
        <p:spPr>
          <a:xfrm>
            <a:off x="6892357" y="4126859"/>
            <a:ext cx="1241577" cy="1230505"/>
          </a:xfrm>
          <a:prstGeom prst="ellipse">
            <a:avLst/>
          </a:prstGeom>
          <a:noFill/>
          <a:ln w="19050" cap="flat" cmpd="sng">
            <a:solidFill>
              <a:schemeClr val="dk1"/>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114" name="Google Shape;114;p2">
            <a:extLst>
              <a:ext uri="{FF2B5EF4-FFF2-40B4-BE49-F238E27FC236}">
                <a16:creationId xmlns:a16="http://schemas.microsoft.com/office/drawing/2014/main" id="{D6C8F02B-EE6E-BD91-18E2-CB10ADEED0E5}"/>
              </a:ext>
            </a:extLst>
          </p:cNvPr>
          <p:cNvPicPr preferRelativeResize="0"/>
          <p:nvPr/>
        </p:nvPicPr>
        <p:blipFill rotWithShape="1">
          <a:blip r:embed="rId6">
            <a:alphaModFix/>
          </a:blip>
          <a:srcRect/>
          <a:stretch/>
        </p:blipFill>
        <p:spPr>
          <a:xfrm>
            <a:off x="8991422" y="4526443"/>
            <a:ext cx="1615580" cy="1561340"/>
          </a:xfrm>
          <a:prstGeom prst="rect">
            <a:avLst/>
          </a:prstGeom>
          <a:noFill/>
          <a:ln>
            <a:noFill/>
          </a:ln>
        </p:spPr>
      </p:pic>
      <p:sp>
        <p:nvSpPr>
          <p:cNvPr id="115" name="Google Shape;115;p2">
            <a:extLst>
              <a:ext uri="{FF2B5EF4-FFF2-40B4-BE49-F238E27FC236}">
                <a16:creationId xmlns:a16="http://schemas.microsoft.com/office/drawing/2014/main" id="{D3B080F8-61D7-AD9A-34C5-B1DAE7E20027}"/>
              </a:ext>
            </a:extLst>
          </p:cNvPr>
          <p:cNvSpPr/>
          <p:nvPr/>
        </p:nvSpPr>
        <p:spPr>
          <a:xfrm>
            <a:off x="8942380" y="4409542"/>
            <a:ext cx="1713664" cy="1811226"/>
          </a:xfrm>
          <a:prstGeom prst="ellipse">
            <a:avLst/>
          </a:prstGeom>
          <a:noFill/>
          <a:ln w="19050" cap="flat" cmpd="sng">
            <a:solidFill>
              <a:schemeClr val="dk1"/>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116" name="Google Shape;116;p2">
            <a:extLst>
              <a:ext uri="{FF2B5EF4-FFF2-40B4-BE49-F238E27FC236}">
                <a16:creationId xmlns:a16="http://schemas.microsoft.com/office/drawing/2014/main" id="{8B2BBEB2-4A25-C061-6FD7-3B0693CAEA14}"/>
              </a:ext>
            </a:extLst>
          </p:cNvPr>
          <p:cNvPicPr preferRelativeResize="0"/>
          <p:nvPr/>
        </p:nvPicPr>
        <p:blipFill rotWithShape="1">
          <a:blip r:embed="rId7">
            <a:alphaModFix/>
          </a:blip>
          <a:srcRect/>
          <a:stretch/>
        </p:blipFill>
        <p:spPr>
          <a:xfrm>
            <a:off x="7336132" y="1839709"/>
            <a:ext cx="1606692" cy="1071128"/>
          </a:xfrm>
          <a:prstGeom prst="rect">
            <a:avLst/>
          </a:prstGeom>
          <a:noFill/>
          <a:ln>
            <a:noFill/>
          </a:ln>
        </p:spPr>
      </p:pic>
      <p:sp>
        <p:nvSpPr>
          <p:cNvPr id="117" name="Google Shape;117;p2">
            <a:extLst>
              <a:ext uri="{FF2B5EF4-FFF2-40B4-BE49-F238E27FC236}">
                <a16:creationId xmlns:a16="http://schemas.microsoft.com/office/drawing/2014/main" id="{43C88571-7EEB-D5F6-BB34-5AA07A4E5F71}"/>
              </a:ext>
            </a:extLst>
          </p:cNvPr>
          <p:cNvSpPr/>
          <p:nvPr/>
        </p:nvSpPr>
        <p:spPr>
          <a:xfrm>
            <a:off x="7196014" y="1590767"/>
            <a:ext cx="1886928" cy="1855633"/>
          </a:xfrm>
          <a:prstGeom prst="ellipse">
            <a:avLst/>
          </a:prstGeom>
          <a:noFill/>
          <a:ln w="19050" cap="flat" cmpd="sng">
            <a:solidFill>
              <a:schemeClr val="dk1"/>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18" name="Google Shape;118;p2">
            <a:extLst>
              <a:ext uri="{FF2B5EF4-FFF2-40B4-BE49-F238E27FC236}">
                <a16:creationId xmlns:a16="http://schemas.microsoft.com/office/drawing/2014/main" id="{81812E61-7958-075D-4AA6-5FE7C76F840B}"/>
              </a:ext>
            </a:extLst>
          </p:cNvPr>
          <p:cNvSpPr txBox="1"/>
          <p:nvPr/>
        </p:nvSpPr>
        <p:spPr>
          <a:xfrm>
            <a:off x="7336132" y="1073455"/>
            <a:ext cx="2085753" cy="52322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400">
                <a:solidFill>
                  <a:schemeClr val="dk1"/>
                </a:solidFill>
                <a:latin typeface="Arial"/>
                <a:ea typeface="Arial"/>
                <a:cs typeface="Arial"/>
                <a:sym typeface="Arial"/>
              </a:rPr>
              <a:t>Unmanned Surface Vehicle (USV)</a:t>
            </a:r>
            <a:endParaRPr/>
          </a:p>
        </p:txBody>
      </p:sp>
      <p:sp>
        <p:nvSpPr>
          <p:cNvPr id="119" name="Google Shape;119;p2">
            <a:extLst>
              <a:ext uri="{FF2B5EF4-FFF2-40B4-BE49-F238E27FC236}">
                <a16:creationId xmlns:a16="http://schemas.microsoft.com/office/drawing/2014/main" id="{6076B02E-1BBE-CA3C-EB03-FBCD812A054B}"/>
              </a:ext>
            </a:extLst>
          </p:cNvPr>
          <p:cNvSpPr txBox="1"/>
          <p:nvPr/>
        </p:nvSpPr>
        <p:spPr>
          <a:xfrm>
            <a:off x="10186013" y="2005941"/>
            <a:ext cx="2085753" cy="73866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400">
                <a:solidFill>
                  <a:schemeClr val="dk1"/>
                </a:solidFill>
                <a:latin typeface="Arial"/>
                <a:ea typeface="Arial"/>
                <a:cs typeface="Arial"/>
                <a:sym typeface="Arial"/>
              </a:rPr>
              <a:t>Unmanned Aerial System (UAS) – Overwatch/ISR Variant</a:t>
            </a:r>
            <a:endParaRPr/>
          </a:p>
        </p:txBody>
      </p:sp>
      <p:sp>
        <p:nvSpPr>
          <p:cNvPr id="120" name="Google Shape;120;p2">
            <a:extLst>
              <a:ext uri="{FF2B5EF4-FFF2-40B4-BE49-F238E27FC236}">
                <a16:creationId xmlns:a16="http://schemas.microsoft.com/office/drawing/2014/main" id="{332DE757-CC73-CBAB-5464-4211068EDDA9}"/>
              </a:ext>
            </a:extLst>
          </p:cNvPr>
          <p:cNvSpPr txBox="1"/>
          <p:nvPr/>
        </p:nvSpPr>
        <p:spPr>
          <a:xfrm>
            <a:off x="6720855" y="5508629"/>
            <a:ext cx="2085753" cy="73866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400">
                <a:solidFill>
                  <a:schemeClr val="dk1"/>
                </a:solidFill>
                <a:latin typeface="Arial"/>
                <a:ea typeface="Arial"/>
                <a:cs typeface="Arial"/>
                <a:sym typeface="Arial"/>
              </a:rPr>
              <a:t>Unmanned Aerial System (UAS) – Strike/Payload Variant</a:t>
            </a:r>
            <a:endParaRPr/>
          </a:p>
        </p:txBody>
      </p:sp>
      <p:sp>
        <p:nvSpPr>
          <p:cNvPr id="121" name="Google Shape;121;p2">
            <a:extLst>
              <a:ext uri="{FF2B5EF4-FFF2-40B4-BE49-F238E27FC236}">
                <a16:creationId xmlns:a16="http://schemas.microsoft.com/office/drawing/2014/main" id="{6D07606C-2D38-E355-8E96-D712948BC6B4}"/>
              </a:ext>
            </a:extLst>
          </p:cNvPr>
          <p:cNvSpPr txBox="1"/>
          <p:nvPr/>
        </p:nvSpPr>
        <p:spPr>
          <a:xfrm>
            <a:off x="10549462" y="5561654"/>
            <a:ext cx="2085753" cy="52322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400">
                <a:solidFill>
                  <a:schemeClr val="dk1"/>
                </a:solidFill>
                <a:latin typeface="Arial"/>
                <a:ea typeface="Arial"/>
                <a:cs typeface="Arial"/>
                <a:sym typeface="Arial"/>
              </a:rPr>
              <a:t>Unmanned Ground System (UGV)</a:t>
            </a:r>
            <a:endParaRPr/>
          </a:p>
        </p:txBody>
      </p:sp>
      <p:cxnSp>
        <p:nvCxnSpPr>
          <p:cNvPr id="122" name="Google Shape;122;p2">
            <a:extLst>
              <a:ext uri="{FF2B5EF4-FFF2-40B4-BE49-F238E27FC236}">
                <a16:creationId xmlns:a16="http://schemas.microsoft.com/office/drawing/2014/main" id="{70287E3D-5180-71F9-1136-E07CF7276EAF}"/>
              </a:ext>
            </a:extLst>
          </p:cNvPr>
          <p:cNvCxnSpPr>
            <a:stCxn id="112" idx="4"/>
            <a:endCxn id="115" idx="0"/>
          </p:cNvCxnSpPr>
          <p:nvPr/>
        </p:nvCxnSpPr>
        <p:spPr>
          <a:xfrm flipH="1">
            <a:off x="9799074" y="2086167"/>
            <a:ext cx="129600" cy="2323500"/>
          </a:xfrm>
          <a:prstGeom prst="straightConnector1">
            <a:avLst/>
          </a:prstGeom>
          <a:noFill/>
          <a:ln w="19050" cap="flat" cmpd="sng">
            <a:solidFill>
              <a:schemeClr val="dk1"/>
            </a:solidFill>
            <a:prstDash val="dash"/>
            <a:miter lim="8000"/>
            <a:headEnd type="none" w="sm" len="sm"/>
            <a:tailEnd type="none" w="sm" len="sm"/>
          </a:ln>
        </p:spPr>
      </p:cxnSp>
      <p:cxnSp>
        <p:nvCxnSpPr>
          <p:cNvPr id="123" name="Google Shape;123;p2">
            <a:extLst>
              <a:ext uri="{FF2B5EF4-FFF2-40B4-BE49-F238E27FC236}">
                <a16:creationId xmlns:a16="http://schemas.microsoft.com/office/drawing/2014/main" id="{2592226F-E513-0DFD-2EEE-64BB7FAF4780}"/>
              </a:ext>
            </a:extLst>
          </p:cNvPr>
          <p:cNvCxnSpPr>
            <a:stCxn id="112" idx="2"/>
            <a:endCxn id="117" idx="7"/>
          </p:cNvCxnSpPr>
          <p:nvPr/>
        </p:nvCxnSpPr>
        <p:spPr>
          <a:xfrm flipH="1">
            <a:off x="8806585" y="1470915"/>
            <a:ext cx="501300" cy="391500"/>
          </a:xfrm>
          <a:prstGeom prst="straightConnector1">
            <a:avLst/>
          </a:prstGeom>
          <a:noFill/>
          <a:ln w="19050" cap="flat" cmpd="sng">
            <a:solidFill>
              <a:schemeClr val="dk1"/>
            </a:solidFill>
            <a:prstDash val="dash"/>
            <a:miter lim="8000"/>
            <a:headEnd type="none" w="sm" len="sm"/>
            <a:tailEnd type="none" w="sm" len="sm"/>
          </a:ln>
        </p:spPr>
      </p:cxnSp>
      <p:cxnSp>
        <p:nvCxnSpPr>
          <p:cNvPr id="124" name="Google Shape;124;p2">
            <a:extLst>
              <a:ext uri="{FF2B5EF4-FFF2-40B4-BE49-F238E27FC236}">
                <a16:creationId xmlns:a16="http://schemas.microsoft.com/office/drawing/2014/main" id="{02CBCAE3-C78A-0221-9F9E-43878C209871}"/>
              </a:ext>
            </a:extLst>
          </p:cNvPr>
          <p:cNvCxnSpPr>
            <a:stCxn id="117" idx="3"/>
            <a:endCxn id="113" idx="0"/>
          </p:cNvCxnSpPr>
          <p:nvPr/>
        </p:nvCxnSpPr>
        <p:spPr>
          <a:xfrm>
            <a:off x="7472348" y="3174649"/>
            <a:ext cx="40800" cy="952200"/>
          </a:xfrm>
          <a:prstGeom prst="straightConnector1">
            <a:avLst/>
          </a:prstGeom>
          <a:noFill/>
          <a:ln w="19050" cap="flat" cmpd="sng">
            <a:solidFill>
              <a:schemeClr val="dk1"/>
            </a:solidFill>
            <a:prstDash val="dash"/>
            <a:miter lim="8000"/>
            <a:headEnd type="none" w="sm" len="sm"/>
            <a:tailEnd type="none" w="sm" len="sm"/>
          </a:ln>
        </p:spPr>
      </p:cxnSp>
      <p:cxnSp>
        <p:nvCxnSpPr>
          <p:cNvPr id="125" name="Google Shape;125;p2">
            <a:extLst>
              <a:ext uri="{FF2B5EF4-FFF2-40B4-BE49-F238E27FC236}">
                <a16:creationId xmlns:a16="http://schemas.microsoft.com/office/drawing/2014/main" id="{17B98AFF-C53B-4E71-9A4A-50EF3ED6E1CA}"/>
              </a:ext>
            </a:extLst>
          </p:cNvPr>
          <p:cNvCxnSpPr>
            <a:stCxn id="113" idx="5"/>
            <a:endCxn id="115" idx="2"/>
          </p:cNvCxnSpPr>
          <p:nvPr/>
        </p:nvCxnSpPr>
        <p:spPr>
          <a:xfrm>
            <a:off x="7952109" y="5177161"/>
            <a:ext cx="990300" cy="138000"/>
          </a:xfrm>
          <a:prstGeom prst="straightConnector1">
            <a:avLst/>
          </a:prstGeom>
          <a:noFill/>
          <a:ln w="19050" cap="flat" cmpd="sng">
            <a:solidFill>
              <a:schemeClr val="dk1"/>
            </a:solidFill>
            <a:prstDash val="dash"/>
            <a:miter lim="8000"/>
            <a:headEnd type="none" w="sm" len="sm"/>
            <a:tailEnd type="none" w="sm" len="sm"/>
          </a:ln>
        </p:spPr>
      </p:cxnSp>
      <p:cxnSp>
        <p:nvCxnSpPr>
          <p:cNvPr id="126" name="Google Shape;126;p2">
            <a:extLst>
              <a:ext uri="{FF2B5EF4-FFF2-40B4-BE49-F238E27FC236}">
                <a16:creationId xmlns:a16="http://schemas.microsoft.com/office/drawing/2014/main" id="{20FA49CA-089C-3984-85B7-552C06C08D7F}"/>
              </a:ext>
            </a:extLst>
          </p:cNvPr>
          <p:cNvCxnSpPr>
            <a:stCxn id="117" idx="5"/>
          </p:cNvCxnSpPr>
          <p:nvPr/>
        </p:nvCxnSpPr>
        <p:spPr>
          <a:xfrm>
            <a:off x="8806608" y="3174649"/>
            <a:ext cx="563100" cy="1351800"/>
          </a:xfrm>
          <a:prstGeom prst="straightConnector1">
            <a:avLst/>
          </a:prstGeom>
          <a:noFill/>
          <a:ln w="19050" cap="flat" cmpd="sng">
            <a:solidFill>
              <a:schemeClr val="dk1"/>
            </a:solidFill>
            <a:prstDash val="dash"/>
            <a:miter lim="8000"/>
            <a:headEnd type="none" w="sm" len="sm"/>
            <a:tailEnd type="none" w="sm" len="sm"/>
          </a:ln>
        </p:spPr>
      </p:cxnSp>
    </p:spTree>
    <p:extLst>
      <p:ext uri="{BB962C8B-B14F-4D97-AF65-F5344CB8AC3E}">
        <p14:creationId xmlns:p14="http://schemas.microsoft.com/office/powerpoint/2010/main" val="33156999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1">
          <a:extLst>
            <a:ext uri="{FF2B5EF4-FFF2-40B4-BE49-F238E27FC236}">
              <a16:creationId xmlns:a16="http://schemas.microsoft.com/office/drawing/2014/main" id="{56024A04-E0F9-2360-213D-3C39B835E3E0}"/>
            </a:ext>
          </a:extLst>
        </p:cNvPr>
        <p:cNvGrpSpPr/>
        <p:nvPr/>
      </p:nvGrpSpPr>
      <p:grpSpPr>
        <a:xfrm>
          <a:off x="0" y="0"/>
          <a:ext cx="0" cy="0"/>
          <a:chOff x="0" y="0"/>
          <a:chExt cx="0" cy="0"/>
        </a:xfrm>
      </p:grpSpPr>
      <p:sp>
        <p:nvSpPr>
          <p:cNvPr id="102" name="Google Shape;102;p2">
            <a:extLst>
              <a:ext uri="{FF2B5EF4-FFF2-40B4-BE49-F238E27FC236}">
                <a16:creationId xmlns:a16="http://schemas.microsoft.com/office/drawing/2014/main" id="{88C58FC4-DE57-9AF9-C63D-1F41BD6F5667}"/>
              </a:ext>
            </a:extLst>
          </p:cNvPr>
          <p:cNvSpPr txBox="1">
            <a:spLocks noGrp="1"/>
          </p:cNvSpPr>
          <p:nvPr>
            <p:ph type="title"/>
          </p:nvPr>
        </p:nvSpPr>
        <p:spPr>
          <a:xfrm>
            <a:off x="428624" y="1178082"/>
            <a:ext cx="10515600" cy="660400"/>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chemeClr val="dk1"/>
              </a:buClr>
              <a:buSzPct val="100000"/>
              <a:buFont typeface="Play"/>
              <a:buNone/>
            </a:pPr>
            <a:r>
              <a:rPr lang="en-US" dirty="0"/>
              <a:t>Sharing Data and Work</a:t>
            </a:r>
            <a:endParaRPr dirty="0"/>
          </a:p>
        </p:txBody>
      </p:sp>
      <p:sp>
        <p:nvSpPr>
          <p:cNvPr id="104" name="Google Shape;104;p2">
            <a:extLst>
              <a:ext uri="{FF2B5EF4-FFF2-40B4-BE49-F238E27FC236}">
                <a16:creationId xmlns:a16="http://schemas.microsoft.com/office/drawing/2014/main" id="{7194ABFC-4E3B-6A7D-7EF0-804087717ED9}"/>
              </a:ext>
            </a:extLst>
          </p:cNvPr>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3</a:t>
            </a:fld>
            <a:endParaRPr/>
          </a:p>
        </p:txBody>
      </p:sp>
      <p:pic>
        <p:nvPicPr>
          <p:cNvPr id="105" name="Google Shape;105;p2">
            <a:extLst>
              <a:ext uri="{FF2B5EF4-FFF2-40B4-BE49-F238E27FC236}">
                <a16:creationId xmlns:a16="http://schemas.microsoft.com/office/drawing/2014/main" id="{D8CD45AE-4E73-3AE0-86B7-2AD56B8F187F}"/>
              </a:ext>
            </a:extLst>
          </p:cNvPr>
          <p:cNvPicPr preferRelativeResize="0"/>
          <p:nvPr/>
        </p:nvPicPr>
        <p:blipFill rotWithShape="1">
          <a:blip r:embed="rId3">
            <a:alphaModFix/>
          </a:blip>
          <a:srcRect/>
          <a:stretch/>
        </p:blipFill>
        <p:spPr>
          <a:xfrm>
            <a:off x="373001" y="334963"/>
            <a:ext cx="2301998" cy="695325"/>
          </a:xfrm>
          <a:prstGeom prst="rect">
            <a:avLst/>
          </a:prstGeom>
          <a:noFill/>
          <a:ln>
            <a:noFill/>
          </a:ln>
        </p:spPr>
      </p:pic>
      <p:cxnSp>
        <p:nvCxnSpPr>
          <p:cNvPr id="106" name="Google Shape;106;p2">
            <a:extLst>
              <a:ext uri="{FF2B5EF4-FFF2-40B4-BE49-F238E27FC236}">
                <a16:creationId xmlns:a16="http://schemas.microsoft.com/office/drawing/2014/main" id="{42865FE5-C4E5-D2C6-4ADF-B54AC5DE8282}"/>
              </a:ext>
            </a:extLst>
          </p:cNvPr>
          <p:cNvCxnSpPr/>
          <p:nvPr/>
        </p:nvCxnSpPr>
        <p:spPr>
          <a:xfrm>
            <a:off x="3019425" y="673100"/>
            <a:ext cx="6543675" cy="0"/>
          </a:xfrm>
          <a:prstGeom prst="straightConnector1">
            <a:avLst/>
          </a:prstGeom>
          <a:noFill/>
          <a:ln w="19050" cap="flat" cmpd="sng">
            <a:solidFill>
              <a:srgbClr val="D10F26"/>
            </a:solidFill>
            <a:prstDash val="solid"/>
            <a:miter lim="8000"/>
            <a:headEnd type="none" w="sm" len="sm"/>
            <a:tailEnd type="none" w="sm" len="sm"/>
          </a:ln>
        </p:spPr>
      </p:cxnSp>
      <p:sp>
        <p:nvSpPr>
          <p:cNvPr id="107" name="Google Shape;107;p2">
            <a:extLst>
              <a:ext uri="{FF2B5EF4-FFF2-40B4-BE49-F238E27FC236}">
                <a16:creationId xmlns:a16="http://schemas.microsoft.com/office/drawing/2014/main" id="{20D38D84-12A6-B643-B4EF-58B6F3106599}"/>
              </a:ext>
            </a:extLst>
          </p:cNvPr>
          <p:cNvSpPr txBox="1"/>
          <p:nvPr/>
        </p:nvSpPr>
        <p:spPr>
          <a:xfrm>
            <a:off x="211376" y="6398549"/>
            <a:ext cx="6885000" cy="246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000">
                <a:solidFill>
                  <a:schemeClr val="dk1"/>
                </a:solidFill>
                <a:latin typeface="Arial"/>
                <a:ea typeface="Arial"/>
                <a:cs typeface="Arial"/>
                <a:sym typeface="Arial"/>
              </a:rPr>
              <a:t>All content proprietary &amp; confidential | Copyright © 2026 Pheratech Systems Inc. All Rights Reserved. </a:t>
            </a:r>
            <a:endParaRPr sz="1200"/>
          </a:p>
        </p:txBody>
      </p:sp>
      <p:cxnSp>
        <p:nvCxnSpPr>
          <p:cNvPr id="108" name="Google Shape;108;p2">
            <a:extLst>
              <a:ext uri="{FF2B5EF4-FFF2-40B4-BE49-F238E27FC236}">
                <a16:creationId xmlns:a16="http://schemas.microsoft.com/office/drawing/2014/main" id="{FE15C264-5925-9258-3305-787ED281FAD9}"/>
              </a:ext>
            </a:extLst>
          </p:cNvPr>
          <p:cNvCxnSpPr/>
          <p:nvPr/>
        </p:nvCxnSpPr>
        <p:spPr>
          <a:xfrm rot="10800000" flipH="1">
            <a:off x="6976299" y="6538911"/>
            <a:ext cx="3967925" cy="1"/>
          </a:xfrm>
          <a:prstGeom prst="straightConnector1">
            <a:avLst/>
          </a:prstGeom>
          <a:noFill/>
          <a:ln w="19050" cap="flat" cmpd="sng">
            <a:solidFill>
              <a:srgbClr val="D10F26"/>
            </a:solidFill>
            <a:prstDash val="solid"/>
            <a:miter lim="8000"/>
            <a:headEnd type="none" w="sm" len="sm"/>
            <a:tailEnd type="none" w="sm" len="sm"/>
          </a:ln>
        </p:spPr>
      </p:cxnSp>
      <p:sp>
        <p:nvSpPr>
          <p:cNvPr id="109" name="Google Shape;109;p2">
            <a:extLst>
              <a:ext uri="{FF2B5EF4-FFF2-40B4-BE49-F238E27FC236}">
                <a16:creationId xmlns:a16="http://schemas.microsoft.com/office/drawing/2014/main" id="{637295FF-0665-A932-FDDB-8B0B25001EA6}"/>
              </a:ext>
            </a:extLst>
          </p:cNvPr>
          <p:cNvSpPr txBox="1"/>
          <p:nvPr/>
        </p:nvSpPr>
        <p:spPr>
          <a:xfrm>
            <a:off x="9696449" y="534600"/>
            <a:ext cx="2495551" cy="27699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200">
                <a:solidFill>
                  <a:schemeClr val="dk1"/>
                </a:solidFill>
                <a:latin typeface="Arial"/>
                <a:ea typeface="Arial"/>
                <a:cs typeface="Arial"/>
                <a:sym typeface="Arial"/>
              </a:rPr>
              <a:t>Pheratech Systems Inc.</a:t>
            </a:r>
            <a:endParaRPr/>
          </a:p>
        </p:txBody>
      </p:sp>
      <p:graphicFrame>
        <p:nvGraphicFramePr>
          <p:cNvPr id="8" name="Table 7">
            <a:extLst>
              <a:ext uri="{FF2B5EF4-FFF2-40B4-BE49-F238E27FC236}">
                <a16:creationId xmlns:a16="http://schemas.microsoft.com/office/drawing/2014/main" id="{691359C4-2F48-0357-DD25-0AA0AABBB1B0}"/>
              </a:ext>
            </a:extLst>
          </p:cNvPr>
          <p:cNvGraphicFramePr>
            <a:graphicFrameLocks noGrp="1"/>
          </p:cNvGraphicFramePr>
          <p:nvPr>
            <p:extLst>
              <p:ext uri="{D42A27DB-BD31-4B8C-83A1-F6EECF244321}">
                <p14:modId xmlns:p14="http://schemas.microsoft.com/office/powerpoint/2010/main" val="551872056"/>
              </p:ext>
            </p:extLst>
          </p:nvPr>
        </p:nvGraphicFramePr>
        <p:xfrm>
          <a:off x="482599" y="1972623"/>
          <a:ext cx="10515600" cy="4091481"/>
        </p:xfrm>
        <a:graphic>
          <a:graphicData uri="http://schemas.openxmlformats.org/drawingml/2006/table">
            <a:tbl>
              <a:tblPr firstRow="1" bandRow="1">
                <a:tableStyleId>{5C22544A-7EE6-4342-B048-85BDC9FD1C3A}</a:tableStyleId>
              </a:tblPr>
              <a:tblGrid>
                <a:gridCol w="5257800">
                  <a:extLst>
                    <a:ext uri="{9D8B030D-6E8A-4147-A177-3AD203B41FA5}">
                      <a16:colId xmlns:a16="http://schemas.microsoft.com/office/drawing/2014/main" val="3876069453"/>
                    </a:ext>
                  </a:extLst>
                </a:gridCol>
                <a:gridCol w="5257800">
                  <a:extLst>
                    <a:ext uri="{9D8B030D-6E8A-4147-A177-3AD203B41FA5}">
                      <a16:colId xmlns:a16="http://schemas.microsoft.com/office/drawing/2014/main" val="4001467803"/>
                    </a:ext>
                  </a:extLst>
                </a:gridCol>
              </a:tblGrid>
              <a:tr h="599127">
                <a:tc>
                  <a:txBody>
                    <a:bodyPr/>
                    <a:lstStyle/>
                    <a:p>
                      <a:pPr algn="ctr"/>
                      <a:r>
                        <a:rPr lang="en-US" sz="2200" dirty="0"/>
                        <a:t>Sharing Data</a:t>
                      </a:r>
                    </a:p>
                  </a:txBody>
                  <a:tcPr>
                    <a:solidFill>
                      <a:srgbClr val="D11027"/>
                    </a:solidFill>
                  </a:tcPr>
                </a:tc>
                <a:tc>
                  <a:txBody>
                    <a:bodyPr/>
                    <a:lstStyle/>
                    <a:p>
                      <a:pPr algn="ctr"/>
                      <a:r>
                        <a:rPr lang="en-US" sz="2200" dirty="0"/>
                        <a:t>Sharing Work</a:t>
                      </a:r>
                    </a:p>
                  </a:txBody>
                  <a:tcPr>
                    <a:solidFill>
                      <a:srgbClr val="D11027"/>
                    </a:solidFill>
                  </a:tcPr>
                </a:tc>
                <a:extLst>
                  <a:ext uri="{0D108BD9-81ED-4DB2-BD59-A6C34878D82A}">
                    <a16:rowId xmlns:a16="http://schemas.microsoft.com/office/drawing/2014/main" val="1228344314"/>
                  </a:ext>
                </a:extLst>
              </a:tr>
              <a:tr h="3492354">
                <a:tc>
                  <a:txBody>
                    <a:bodyPr/>
                    <a:lstStyle/>
                    <a:p>
                      <a:pPr marL="342900" indent="-342900">
                        <a:buFont typeface="Arial" panose="020B0604020202020204" pitchFamily="34" charset="0"/>
                        <a:buChar char="•"/>
                      </a:pPr>
                      <a:r>
                        <a:rPr lang="en-US" sz="2200" dirty="0"/>
                        <a:t>What was observed?</a:t>
                      </a:r>
                    </a:p>
                    <a:p>
                      <a:pPr marL="342900" indent="-342900">
                        <a:buFont typeface="Arial" panose="020B0604020202020204" pitchFamily="34" charset="0"/>
                        <a:buChar char="•"/>
                      </a:pPr>
                      <a:r>
                        <a:rPr lang="en-US" sz="2200" dirty="0"/>
                        <a:t>Where and when?</a:t>
                      </a:r>
                    </a:p>
                    <a:p>
                      <a:pPr marL="342900" indent="-342900">
                        <a:buFont typeface="Arial" panose="020B0604020202020204" pitchFamily="34" charset="0"/>
                        <a:buChar char="•"/>
                      </a:pPr>
                      <a:r>
                        <a:rPr lang="en-US" sz="2200" dirty="0"/>
                        <a:t>How reliable is the information? </a:t>
                      </a:r>
                    </a:p>
                  </a:txBody>
                  <a:tcPr/>
                </a:tc>
                <a:tc>
                  <a:txBody>
                    <a:bodyPr/>
                    <a:lstStyle/>
                    <a:p>
                      <a:pPr marL="285750" indent="-285750">
                        <a:buFont typeface="Arial" panose="020B0604020202020204" pitchFamily="34" charset="0"/>
                        <a:buChar char="•"/>
                      </a:pPr>
                      <a:r>
                        <a:rPr lang="en-US" sz="2200" dirty="0"/>
                        <a:t>Which systems can act?</a:t>
                      </a:r>
                    </a:p>
                    <a:p>
                      <a:pPr marL="285750" indent="-285750">
                        <a:buFont typeface="Arial" panose="020B0604020202020204" pitchFamily="34" charset="0"/>
                        <a:buChar char="•"/>
                      </a:pPr>
                      <a:r>
                        <a:rPr lang="en-US" sz="2200" dirty="0"/>
                        <a:t>Who does the task?</a:t>
                      </a:r>
                    </a:p>
                    <a:p>
                      <a:pPr marL="285750" indent="-285750">
                        <a:buFont typeface="Arial" panose="020B0604020202020204" pitchFamily="34" charset="0"/>
                        <a:buChar char="•"/>
                      </a:pPr>
                      <a:r>
                        <a:rPr lang="en-US" sz="2200" dirty="0"/>
                        <a:t>How does the team adapt when conditions go awry? </a:t>
                      </a:r>
                    </a:p>
                  </a:txBody>
                  <a:tcPr/>
                </a:tc>
                <a:extLst>
                  <a:ext uri="{0D108BD9-81ED-4DB2-BD59-A6C34878D82A}">
                    <a16:rowId xmlns:a16="http://schemas.microsoft.com/office/drawing/2014/main" val="3660552360"/>
                  </a:ext>
                </a:extLst>
              </a:tr>
            </a:tbl>
          </a:graphicData>
        </a:graphic>
      </p:graphicFrame>
    </p:spTree>
    <p:extLst>
      <p:ext uri="{BB962C8B-B14F-4D97-AF65-F5344CB8AC3E}">
        <p14:creationId xmlns:p14="http://schemas.microsoft.com/office/powerpoint/2010/main" val="18303116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30"/>
        <p:cNvGrpSpPr/>
        <p:nvPr/>
      </p:nvGrpSpPr>
      <p:grpSpPr>
        <a:xfrm>
          <a:off x="0" y="0"/>
          <a:ext cx="0" cy="0"/>
          <a:chOff x="0" y="0"/>
          <a:chExt cx="0" cy="0"/>
        </a:xfrm>
      </p:grpSpPr>
      <p:sp>
        <p:nvSpPr>
          <p:cNvPr id="131" name="Google Shape;131;p3"/>
          <p:cNvSpPr txBox="1">
            <a:spLocks noGrp="1"/>
          </p:cNvSpPr>
          <p:nvPr>
            <p:ph type="title"/>
          </p:nvPr>
        </p:nvSpPr>
        <p:spPr>
          <a:xfrm>
            <a:off x="428624" y="1254358"/>
            <a:ext cx="10515600" cy="660400"/>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chemeClr val="dk1"/>
              </a:buClr>
              <a:buSzPct val="100000"/>
              <a:buFont typeface="Play"/>
              <a:buNone/>
            </a:pPr>
            <a:r>
              <a:rPr lang="en-US" dirty="0"/>
              <a:t>Different Systems, Different Capabilities</a:t>
            </a:r>
            <a:endParaRPr dirty="0"/>
          </a:p>
        </p:txBody>
      </p:sp>
      <p:sp>
        <p:nvSpPr>
          <p:cNvPr id="132" name="Google Shape;132;p3"/>
          <p:cNvSpPr txBox="1">
            <a:spLocks noGrp="1"/>
          </p:cNvSpPr>
          <p:nvPr>
            <p:ph type="body" idx="1"/>
          </p:nvPr>
        </p:nvSpPr>
        <p:spPr>
          <a:xfrm>
            <a:off x="393535" y="2205429"/>
            <a:ext cx="5257800" cy="3957638"/>
          </a:xfrm>
          <a:prstGeom prst="rect">
            <a:avLst/>
          </a:prstGeom>
          <a:noFill/>
          <a:ln>
            <a:noFill/>
          </a:ln>
        </p:spPr>
        <p:txBody>
          <a:bodyPr spcFirstLastPara="1" wrap="square" lIns="91425" tIns="45700" rIns="91425" bIns="45700" anchor="t" anchorCtr="0">
            <a:normAutofit fontScale="92500" lnSpcReduction="10000"/>
          </a:bodyPr>
          <a:lstStyle/>
          <a:p>
            <a:pPr marL="114300" indent="0">
              <a:buNone/>
            </a:pPr>
            <a:r>
              <a:rPr lang="en-US" sz="2400" dirty="0"/>
              <a:t>Each platform brings its own sensors, software, and operating limits.</a:t>
            </a:r>
          </a:p>
          <a:p>
            <a:pPr lvl="0"/>
            <a:r>
              <a:rPr lang="en-US" sz="2400" b="1" dirty="0"/>
              <a:t>Capabilities:</a:t>
            </a:r>
            <a:r>
              <a:rPr lang="en-US" sz="2400" dirty="0"/>
              <a:t> What it can sense and do.</a:t>
            </a:r>
          </a:p>
          <a:p>
            <a:pPr lvl="0"/>
            <a:r>
              <a:rPr lang="en-US" sz="2400" b="1" dirty="0"/>
              <a:t>Availability:</a:t>
            </a:r>
            <a:r>
              <a:rPr lang="en-US" sz="2400" dirty="0"/>
              <a:t> Battery, payload, connectivity, and current assignments.</a:t>
            </a:r>
          </a:p>
          <a:p>
            <a:pPr lvl="0"/>
            <a:r>
              <a:rPr lang="en-US" sz="2400" b="1" dirty="0"/>
              <a:t>Interfaces:</a:t>
            </a:r>
            <a:r>
              <a:rPr lang="en-US" sz="2400" dirty="0"/>
              <a:t> Different autonomy stacks and data formats.</a:t>
            </a:r>
          </a:p>
          <a:p>
            <a:pPr marL="114300" indent="0">
              <a:buNone/>
            </a:pPr>
            <a:r>
              <a:rPr lang="en-US" sz="2400" dirty="0"/>
              <a:t>Coordination must account for those differences as conditions change.</a:t>
            </a:r>
          </a:p>
        </p:txBody>
      </p:sp>
      <p:sp>
        <p:nvSpPr>
          <p:cNvPr id="133" name="Google Shape;133;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4</a:t>
            </a:fld>
            <a:endParaRPr/>
          </a:p>
        </p:txBody>
      </p:sp>
      <p:pic>
        <p:nvPicPr>
          <p:cNvPr id="134" name="Google Shape;134;p3"/>
          <p:cNvPicPr preferRelativeResize="0"/>
          <p:nvPr/>
        </p:nvPicPr>
        <p:blipFill rotWithShape="1">
          <a:blip r:embed="rId3">
            <a:alphaModFix/>
          </a:blip>
          <a:srcRect/>
          <a:stretch/>
        </p:blipFill>
        <p:spPr>
          <a:xfrm>
            <a:off x="373001" y="334963"/>
            <a:ext cx="2301998" cy="695325"/>
          </a:xfrm>
          <a:prstGeom prst="rect">
            <a:avLst/>
          </a:prstGeom>
          <a:noFill/>
          <a:ln>
            <a:noFill/>
          </a:ln>
        </p:spPr>
      </p:pic>
      <p:cxnSp>
        <p:nvCxnSpPr>
          <p:cNvPr id="135" name="Google Shape;135;p3"/>
          <p:cNvCxnSpPr/>
          <p:nvPr/>
        </p:nvCxnSpPr>
        <p:spPr>
          <a:xfrm>
            <a:off x="3019425" y="673100"/>
            <a:ext cx="6543675" cy="0"/>
          </a:xfrm>
          <a:prstGeom prst="straightConnector1">
            <a:avLst/>
          </a:prstGeom>
          <a:noFill/>
          <a:ln w="19050" cap="flat" cmpd="sng">
            <a:solidFill>
              <a:srgbClr val="D10F26"/>
            </a:solidFill>
            <a:prstDash val="solid"/>
            <a:miter lim="8000"/>
            <a:headEnd type="none" w="sm" len="sm"/>
            <a:tailEnd type="none" w="sm" len="sm"/>
          </a:ln>
        </p:spPr>
      </p:cxnSp>
      <p:sp>
        <p:nvSpPr>
          <p:cNvPr id="136" name="Google Shape;136;p3"/>
          <p:cNvSpPr txBox="1"/>
          <p:nvPr/>
        </p:nvSpPr>
        <p:spPr>
          <a:xfrm>
            <a:off x="138876" y="6400412"/>
            <a:ext cx="6885000" cy="246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000">
                <a:solidFill>
                  <a:schemeClr val="dk1"/>
                </a:solidFill>
                <a:latin typeface="Arial"/>
                <a:ea typeface="Arial"/>
                <a:cs typeface="Arial"/>
                <a:sym typeface="Arial"/>
              </a:rPr>
              <a:t>All content proprietary &amp; confidential | Copyright © 2026 Pheratech Systems Inc. All Rights Reserved. </a:t>
            </a:r>
            <a:endParaRPr sz="1000"/>
          </a:p>
        </p:txBody>
      </p:sp>
      <p:cxnSp>
        <p:nvCxnSpPr>
          <p:cNvPr id="137" name="Google Shape;137;p3"/>
          <p:cNvCxnSpPr/>
          <p:nvPr/>
        </p:nvCxnSpPr>
        <p:spPr>
          <a:xfrm rot="10800000" flipH="1">
            <a:off x="6976299" y="6538911"/>
            <a:ext cx="3967925" cy="1"/>
          </a:xfrm>
          <a:prstGeom prst="straightConnector1">
            <a:avLst/>
          </a:prstGeom>
          <a:noFill/>
          <a:ln w="19050" cap="flat" cmpd="sng">
            <a:solidFill>
              <a:srgbClr val="D10F26"/>
            </a:solidFill>
            <a:prstDash val="solid"/>
            <a:miter lim="8000"/>
            <a:headEnd type="none" w="sm" len="sm"/>
            <a:tailEnd type="none" w="sm" len="sm"/>
          </a:ln>
        </p:spPr>
      </p:cxnSp>
      <p:sp>
        <p:nvSpPr>
          <p:cNvPr id="138" name="Google Shape;138;p3"/>
          <p:cNvSpPr txBox="1"/>
          <p:nvPr/>
        </p:nvSpPr>
        <p:spPr>
          <a:xfrm>
            <a:off x="9696449" y="534600"/>
            <a:ext cx="2495551" cy="27699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200">
                <a:solidFill>
                  <a:schemeClr val="dk1"/>
                </a:solidFill>
                <a:latin typeface="Arial"/>
                <a:ea typeface="Arial"/>
                <a:cs typeface="Arial"/>
                <a:sym typeface="Arial"/>
              </a:rPr>
              <a:t>Pheratech Systems Inc.</a:t>
            </a:r>
            <a:endParaRPr/>
          </a:p>
        </p:txBody>
      </p:sp>
      <p:pic>
        <p:nvPicPr>
          <p:cNvPr id="4" name="Picture 3" descr="Understanding Drone Payloads - Coptrz">
            <a:extLst>
              <a:ext uri="{FF2B5EF4-FFF2-40B4-BE49-F238E27FC236}">
                <a16:creationId xmlns:a16="http://schemas.microsoft.com/office/drawing/2014/main" id="{33ADAF75-816B-D472-6E65-3B92AAF9E6AC}"/>
              </a:ext>
            </a:extLst>
          </p:cNvPr>
          <p:cNvPicPr>
            <a:picLocks noChangeAspect="1"/>
          </p:cNvPicPr>
          <p:nvPr/>
        </p:nvPicPr>
        <p:blipFill>
          <a:blip r:embed="rId4"/>
          <a:stretch>
            <a:fillRect/>
          </a:stretch>
        </p:blipFill>
        <p:spPr>
          <a:xfrm>
            <a:off x="6540667" y="1914758"/>
            <a:ext cx="4876800" cy="2438400"/>
          </a:xfrm>
          <a:prstGeom prst="rect">
            <a:avLst/>
          </a:prstGeom>
        </p:spPr>
      </p:pic>
      <p:pic>
        <p:nvPicPr>
          <p:cNvPr id="5" name="Picture 4" descr="The Features Of Drone Battery Using Li-Polymer Materials | Grepow">
            <a:extLst>
              <a:ext uri="{FF2B5EF4-FFF2-40B4-BE49-F238E27FC236}">
                <a16:creationId xmlns:a16="http://schemas.microsoft.com/office/drawing/2014/main" id="{9FCB7A3F-8333-C8AE-E5BC-A9FCAC17BCB7}"/>
              </a:ext>
            </a:extLst>
          </p:cNvPr>
          <p:cNvPicPr>
            <a:picLocks noChangeAspect="1"/>
          </p:cNvPicPr>
          <p:nvPr/>
        </p:nvPicPr>
        <p:blipFill>
          <a:blip r:embed="rId5"/>
          <a:stretch>
            <a:fillRect/>
          </a:stretch>
        </p:blipFill>
        <p:spPr>
          <a:xfrm>
            <a:off x="6540667" y="4353158"/>
            <a:ext cx="2902918" cy="1690055"/>
          </a:xfrm>
          <a:prstGeom prst="rect">
            <a:avLst/>
          </a:prstGeom>
        </p:spPr>
      </p:pic>
      <p:pic>
        <p:nvPicPr>
          <p:cNvPr id="6" name="Picture 5" descr="All About Multirotor Drone Radio Transmitters and Receivers - UAV, UAS,  DRONE, FPV systems &amp; wireless video specialist, Manufacturer of long flying  multikopter platforms and fixed wing! -= E-store Rotterdam = -">
            <a:extLst>
              <a:ext uri="{FF2B5EF4-FFF2-40B4-BE49-F238E27FC236}">
                <a16:creationId xmlns:a16="http://schemas.microsoft.com/office/drawing/2014/main" id="{39D03349-433B-3F52-C956-27B925ECFA04}"/>
              </a:ext>
            </a:extLst>
          </p:cNvPr>
          <p:cNvPicPr>
            <a:picLocks noChangeAspect="1"/>
          </p:cNvPicPr>
          <p:nvPr/>
        </p:nvPicPr>
        <p:blipFill>
          <a:blip r:embed="rId6"/>
          <a:stretch>
            <a:fillRect/>
          </a:stretch>
        </p:blipFill>
        <p:spPr>
          <a:xfrm>
            <a:off x="9341643" y="4382342"/>
            <a:ext cx="2743200" cy="1597231"/>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30">
          <a:extLst>
            <a:ext uri="{FF2B5EF4-FFF2-40B4-BE49-F238E27FC236}">
              <a16:creationId xmlns:a16="http://schemas.microsoft.com/office/drawing/2014/main" id="{22A62A7E-AAD7-0335-DA46-BFBC5103C86E}"/>
            </a:ext>
          </a:extLst>
        </p:cNvPr>
        <p:cNvGrpSpPr/>
        <p:nvPr/>
      </p:nvGrpSpPr>
      <p:grpSpPr>
        <a:xfrm>
          <a:off x="0" y="0"/>
          <a:ext cx="0" cy="0"/>
          <a:chOff x="0" y="0"/>
          <a:chExt cx="0" cy="0"/>
        </a:xfrm>
      </p:grpSpPr>
      <p:sp>
        <p:nvSpPr>
          <p:cNvPr id="131" name="Google Shape;131;p3">
            <a:extLst>
              <a:ext uri="{FF2B5EF4-FFF2-40B4-BE49-F238E27FC236}">
                <a16:creationId xmlns:a16="http://schemas.microsoft.com/office/drawing/2014/main" id="{537F5DAE-99BC-DCCA-634B-8A90D76A4D6B}"/>
              </a:ext>
            </a:extLst>
          </p:cNvPr>
          <p:cNvSpPr txBox="1">
            <a:spLocks noGrp="1"/>
          </p:cNvSpPr>
          <p:nvPr>
            <p:ph type="title"/>
          </p:nvPr>
        </p:nvSpPr>
        <p:spPr>
          <a:xfrm>
            <a:off x="428624" y="1254358"/>
            <a:ext cx="10515600" cy="660400"/>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chemeClr val="dk1"/>
              </a:buClr>
              <a:buSzPct val="100000"/>
              <a:buFont typeface="Play"/>
              <a:buNone/>
            </a:pPr>
            <a:r>
              <a:rPr lang="en-US" dirty="0"/>
              <a:t>Building Concord</a:t>
            </a:r>
            <a:endParaRPr dirty="0"/>
          </a:p>
        </p:txBody>
      </p:sp>
      <p:sp>
        <p:nvSpPr>
          <p:cNvPr id="132" name="Google Shape;132;p3">
            <a:extLst>
              <a:ext uri="{FF2B5EF4-FFF2-40B4-BE49-F238E27FC236}">
                <a16:creationId xmlns:a16="http://schemas.microsoft.com/office/drawing/2014/main" id="{18C479C2-6B5E-25FF-6405-763F777F9D7D}"/>
              </a:ext>
            </a:extLst>
          </p:cNvPr>
          <p:cNvSpPr txBox="1">
            <a:spLocks noGrp="1"/>
          </p:cNvSpPr>
          <p:nvPr>
            <p:ph type="body" idx="1"/>
          </p:nvPr>
        </p:nvSpPr>
        <p:spPr>
          <a:xfrm>
            <a:off x="393534" y="2205429"/>
            <a:ext cx="7121691" cy="3957638"/>
          </a:xfrm>
          <a:prstGeom prst="rect">
            <a:avLst/>
          </a:prstGeom>
          <a:noFill/>
          <a:ln>
            <a:noFill/>
          </a:ln>
        </p:spPr>
        <p:txBody>
          <a:bodyPr spcFirstLastPara="1" wrap="square" lIns="91425" tIns="45700" rIns="91425" bIns="45700" anchor="t" anchorCtr="0">
            <a:normAutofit lnSpcReduction="10000"/>
          </a:bodyPr>
          <a:lstStyle/>
          <a:p>
            <a:pPr marL="114300" indent="0">
              <a:buNone/>
            </a:pPr>
            <a:r>
              <a:rPr lang="en-US" sz="2400" dirty="0"/>
              <a:t>Coordination software for teams of different robots.</a:t>
            </a:r>
          </a:p>
          <a:p>
            <a:pPr lvl="0"/>
            <a:r>
              <a:rPr lang="en-US" sz="2400" b="1" dirty="0"/>
              <a:t>Capability awareness:</a:t>
            </a:r>
            <a:r>
              <a:rPr lang="en-US" sz="2400" dirty="0"/>
              <a:t> Accounts for what each teammate can do and its current availability.</a:t>
            </a:r>
          </a:p>
          <a:p>
            <a:pPr lvl="0"/>
            <a:r>
              <a:rPr lang="en-US" sz="2400" b="1" dirty="0"/>
              <a:t>Task allocation:</a:t>
            </a:r>
            <a:r>
              <a:rPr lang="en-US" sz="2400" dirty="0"/>
              <a:t> Divides work across available platforms and adapts assignments.</a:t>
            </a:r>
          </a:p>
          <a:p>
            <a:pPr lvl="0"/>
            <a:r>
              <a:rPr lang="en-US" sz="2400" b="1" dirty="0"/>
              <a:t>Human supervision:</a:t>
            </a:r>
            <a:r>
              <a:rPr lang="en-US" sz="2400" dirty="0"/>
              <a:t> Operators provide mission intent through ATAK or </a:t>
            </a:r>
            <a:r>
              <a:rPr lang="en-US" sz="2400" dirty="0" err="1"/>
              <a:t>Pheratech</a:t>
            </a:r>
            <a:r>
              <a:rPr lang="en-US" sz="2400" dirty="0"/>
              <a:t> GCS.</a:t>
            </a:r>
          </a:p>
          <a:p>
            <a:pPr marL="114300" indent="0">
              <a:buNone/>
            </a:pPr>
            <a:r>
              <a:rPr lang="en-US" sz="2400" dirty="0"/>
              <a:t>Coordination runs onboard each vehicle.</a:t>
            </a:r>
          </a:p>
        </p:txBody>
      </p:sp>
      <p:sp>
        <p:nvSpPr>
          <p:cNvPr id="133" name="Google Shape;133;p3">
            <a:extLst>
              <a:ext uri="{FF2B5EF4-FFF2-40B4-BE49-F238E27FC236}">
                <a16:creationId xmlns:a16="http://schemas.microsoft.com/office/drawing/2014/main" id="{04BF2DA5-50BC-73BB-73AD-E3AF343A9488}"/>
              </a:ext>
            </a:extLst>
          </p:cNvPr>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5</a:t>
            </a:fld>
            <a:endParaRPr/>
          </a:p>
        </p:txBody>
      </p:sp>
      <p:pic>
        <p:nvPicPr>
          <p:cNvPr id="134" name="Google Shape;134;p3">
            <a:extLst>
              <a:ext uri="{FF2B5EF4-FFF2-40B4-BE49-F238E27FC236}">
                <a16:creationId xmlns:a16="http://schemas.microsoft.com/office/drawing/2014/main" id="{193EE285-9B48-A7C6-AF81-CC89CC1B3463}"/>
              </a:ext>
            </a:extLst>
          </p:cNvPr>
          <p:cNvPicPr preferRelativeResize="0"/>
          <p:nvPr/>
        </p:nvPicPr>
        <p:blipFill rotWithShape="1">
          <a:blip r:embed="rId3">
            <a:alphaModFix/>
          </a:blip>
          <a:srcRect/>
          <a:stretch/>
        </p:blipFill>
        <p:spPr>
          <a:xfrm>
            <a:off x="373001" y="334963"/>
            <a:ext cx="2301998" cy="695325"/>
          </a:xfrm>
          <a:prstGeom prst="rect">
            <a:avLst/>
          </a:prstGeom>
          <a:noFill/>
          <a:ln>
            <a:noFill/>
          </a:ln>
        </p:spPr>
      </p:pic>
      <p:cxnSp>
        <p:nvCxnSpPr>
          <p:cNvPr id="135" name="Google Shape;135;p3">
            <a:extLst>
              <a:ext uri="{FF2B5EF4-FFF2-40B4-BE49-F238E27FC236}">
                <a16:creationId xmlns:a16="http://schemas.microsoft.com/office/drawing/2014/main" id="{1F28A0D1-2EE6-40E5-BAEC-60E6BE0C7E6F}"/>
              </a:ext>
            </a:extLst>
          </p:cNvPr>
          <p:cNvCxnSpPr/>
          <p:nvPr/>
        </p:nvCxnSpPr>
        <p:spPr>
          <a:xfrm>
            <a:off x="3019425" y="673100"/>
            <a:ext cx="6543675" cy="0"/>
          </a:xfrm>
          <a:prstGeom prst="straightConnector1">
            <a:avLst/>
          </a:prstGeom>
          <a:noFill/>
          <a:ln w="19050" cap="flat" cmpd="sng">
            <a:solidFill>
              <a:srgbClr val="D10F26"/>
            </a:solidFill>
            <a:prstDash val="solid"/>
            <a:miter lim="8000"/>
            <a:headEnd type="none" w="sm" len="sm"/>
            <a:tailEnd type="none" w="sm" len="sm"/>
          </a:ln>
        </p:spPr>
      </p:cxnSp>
      <p:sp>
        <p:nvSpPr>
          <p:cNvPr id="136" name="Google Shape;136;p3">
            <a:extLst>
              <a:ext uri="{FF2B5EF4-FFF2-40B4-BE49-F238E27FC236}">
                <a16:creationId xmlns:a16="http://schemas.microsoft.com/office/drawing/2014/main" id="{765BF60E-693F-3AEC-9AEC-330AAFE7FA58}"/>
              </a:ext>
            </a:extLst>
          </p:cNvPr>
          <p:cNvSpPr txBox="1"/>
          <p:nvPr/>
        </p:nvSpPr>
        <p:spPr>
          <a:xfrm>
            <a:off x="138876" y="6400412"/>
            <a:ext cx="6885000" cy="246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000">
                <a:solidFill>
                  <a:schemeClr val="dk1"/>
                </a:solidFill>
                <a:latin typeface="Arial"/>
                <a:ea typeface="Arial"/>
                <a:cs typeface="Arial"/>
                <a:sym typeface="Arial"/>
              </a:rPr>
              <a:t>All content proprietary &amp; confidential | Copyright © 2026 Pheratech Systems Inc. All Rights Reserved. </a:t>
            </a:r>
            <a:endParaRPr sz="1000"/>
          </a:p>
        </p:txBody>
      </p:sp>
      <p:cxnSp>
        <p:nvCxnSpPr>
          <p:cNvPr id="137" name="Google Shape;137;p3">
            <a:extLst>
              <a:ext uri="{FF2B5EF4-FFF2-40B4-BE49-F238E27FC236}">
                <a16:creationId xmlns:a16="http://schemas.microsoft.com/office/drawing/2014/main" id="{5E50E38A-A407-2C3C-223F-E2C9DBC1B2DE}"/>
              </a:ext>
            </a:extLst>
          </p:cNvPr>
          <p:cNvCxnSpPr/>
          <p:nvPr/>
        </p:nvCxnSpPr>
        <p:spPr>
          <a:xfrm rot="10800000" flipH="1">
            <a:off x="6976299" y="6538911"/>
            <a:ext cx="3967925" cy="1"/>
          </a:xfrm>
          <a:prstGeom prst="straightConnector1">
            <a:avLst/>
          </a:prstGeom>
          <a:noFill/>
          <a:ln w="19050" cap="flat" cmpd="sng">
            <a:solidFill>
              <a:srgbClr val="D10F26"/>
            </a:solidFill>
            <a:prstDash val="solid"/>
            <a:miter lim="8000"/>
            <a:headEnd type="none" w="sm" len="sm"/>
            <a:tailEnd type="none" w="sm" len="sm"/>
          </a:ln>
        </p:spPr>
      </p:cxnSp>
      <p:sp>
        <p:nvSpPr>
          <p:cNvPr id="138" name="Google Shape;138;p3">
            <a:extLst>
              <a:ext uri="{FF2B5EF4-FFF2-40B4-BE49-F238E27FC236}">
                <a16:creationId xmlns:a16="http://schemas.microsoft.com/office/drawing/2014/main" id="{4215BB68-46D5-790E-C130-014EAF892057}"/>
              </a:ext>
            </a:extLst>
          </p:cNvPr>
          <p:cNvSpPr txBox="1"/>
          <p:nvPr/>
        </p:nvSpPr>
        <p:spPr>
          <a:xfrm>
            <a:off x="9696449" y="534600"/>
            <a:ext cx="2495551" cy="27699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200">
                <a:solidFill>
                  <a:schemeClr val="dk1"/>
                </a:solidFill>
                <a:latin typeface="Arial"/>
                <a:ea typeface="Arial"/>
                <a:cs typeface="Arial"/>
                <a:sym typeface="Arial"/>
              </a:rPr>
              <a:t>Pheratech Systems Inc.</a:t>
            </a:r>
            <a:endParaRPr/>
          </a:p>
        </p:txBody>
      </p:sp>
    </p:spTree>
    <p:extLst>
      <p:ext uri="{BB962C8B-B14F-4D97-AF65-F5344CB8AC3E}">
        <p14:creationId xmlns:p14="http://schemas.microsoft.com/office/powerpoint/2010/main" val="13567644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30"/>
        <p:cNvGrpSpPr/>
        <p:nvPr/>
      </p:nvGrpSpPr>
      <p:grpSpPr>
        <a:xfrm>
          <a:off x="0" y="0"/>
          <a:ext cx="0" cy="0"/>
          <a:chOff x="0" y="0"/>
          <a:chExt cx="0" cy="0"/>
        </a:xfrm>
      </p:grpSpPr>
      <p:sp>
        <p:nvSpPr>
          <p:cNvPr id="131" name="Google Shape;131;p3"/>
          <p:cNvSpPr txBox="1">
            <a:spLocks noGrp="1"/>
          </p:cNvSpPr>
          <p:nvPr>
            <p:ph type="title"/>
          </p:nvPr>
        </p:nvSpPr>
        <p:spPr>
          <a:xfrm>
            <a:off x="428624" y="1254358"/>
            <a:ext cx="10515600" cy="660400"/>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chemeClr val="dk1"/>
              </a:buClr>
              <a:buSzPct val="100000"/>
              <a:buFont typeface="Play"/>
              <a:buNone/>
            </a:pPr>
            <a:r>
              <a:rPr lang="en-US" dirty="0"/>
              <a:t>Integrating Concord</a:t>
            </a:r>
            <a:endParaRPr dirty="0"/>
          </a:p>
        </p:txBody>
      </p:sp>
      <p:sp>
        <p:nvSpPr>
          <p:cNvPr id="132" name="Google Shape;132;p3"/>
          <p:cNvSpPr txBox="1">
            <a:spLocks noGrp="1"/>
          </p:cNvSpPr>
          <p:nvPr>
            <p:ph type="body" idx="1"/>
          </p:nvPr>
        </p:nvSpPr>
        <p:spPr>
          <a:xfrm>
            <a:off x="428624" y="2004686"/>
            <a:ext cx="6478754" cy="3957638"/>
          </a:xfrm>
          <a:prstGeom prst="rect">
            <a:avLst/>
          </a:prstGeom>
          <a:noFill/>
          <a:ln>
            <a:noFill/>
          </a:ln>
        </p:spPr>
        <p:txBody>
          <a:bodyPr spcFirstLastPara="1" wrap="square" lIns="91425" tIns="45700" rIns="91425" bIns="45700" anchor="t" anchorCtr="0">
            <a:noAutofit/>
          </a:bodyPr>
          <a:lstStyle/>
          <a:p>
            <a:pPr marL="114300" indent="0">
              <a:buNone/>
            </a:pPr>
            <a:r>
              <a:rPr lang="en-US" sz="2200" dirty="0"/>
              <a:t>Concord connects mission intent with coordinated robot behavior.</a:t>
            </a:r>
          </a:p>
          <a:p>
            <a:pPr lvl="0"/>
            <a:r>
              <a:rPr lang="en-US" sz="2200" b="1" dirty="0"/>
              <a:t>Command and control:</a:t>
            </a:r>
            <a:r>
              <a:rPr lang="en-US" sz="2200" dirty="0"/>
              <a:t> Operators define objectives and supervise the mission.</a:t>
            </a:r>
          </a:p>
          <a:p>
            <a:pPr lvl="0"/>
            <a:r>
              <a:rPr lang="en-US" sz="2200" b="1" dirty="0"/>
              <a:t>Concord:</a:t>
            </a:r>
            <a:r>
              <a:rPr lang="en-US" sz="2200" dirty="0"/>
              <a:t> Allocates tasks across available platforms and adapts assignments as conditions change.</a:t>
            </a:r>
          </a:p>
          <a:p>
            <a:pPr lvl="0"/>
            <a:r>
              <a:rPr lang="en-US" sz="2200" b="1" dirty="0"/>
              <a:t>Vehicle autonomy:</a:t>
            </a:r>
            <a:r>
              <a:rPr lang="en-US" sz="2200" dirty="0"/>
              <a:t> Existing software executes assignments and manages vehicle control, sensors, and networking.</a:t>
            </a:r>
          </a:p>
          <a:p>
            <a:pPr marL="114300" indent="0">
              <a:buNone/>
            </a:pPr>
            <a:r>
              <a:rPr lang="en-US" sz="2200" dirty="0"/>
              <a:t>Integrates with existing autonomy through </a:t>
            </a:r>
            <a:r>
              <a:rPr lang="en-US" sz="2200" dirty="0" err="1"/>
              <a:t>ConcordSDK</a:t>
            </a:r>
            <a:r>
              <a:rPr lang="en-US" sz="2200" dirty="0"/>
              <a:t>.</a:t>
            </a:r>
          </a:p>
        </p:txBody>
      </p:sp>
      <p:sp>
        <p:nvSpPr>
          <p:cNvPr id="133" name="Google Shape;133;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6</a:t>
            </a:fld>
            <a:endParaRPr/>
          </a:p>
        </p:txBody>
      </p:sp>
      <p:pic>
        <p:nvPicPr>
          <p:cNvPr id="134" name="Google Shape;134;p3"/>
          <p:cNvPicPr preferRelativeResize="0"/>
          <p:nvPr/>
        </p:nvPicPr>
        <p:blipFill rotWithShape="1">
          <a:blip r:embed="rId3">
            <a:alphaModFix/>
          </a:blip>
          <a:srcRect/>
          <a:stretch/>
        </p:blipFill>
        <p:spPr>
          <a:xfrm>
            <a:off x="373001" y="334963"/>
            <a:ext cx="2301998" cy="695325"/>
          </a:xfrm>
          <a:prstGeom prst="rect">
            <a:avLst/>
          </a:prstGeom>
          <a:noFill/>
          <a:ln>
            <a:noFill/>
          </a:ln>
        </p:spPr>
      </p:pic>
      <p:cxnSp>
        <p:nvCxnSpPr>
          <p:cNvPr id="135" name="Google Shape;135;p3"/>
          <p:cNvCxnSpPr/>
          <p:nvPr/>
        </p:nvCxnSpPr>
        <p:spPr>
          <a:xfrm>
            <a:off x="3019425" y="673100"/>
            <a:ext cx="6543675" cy="0"/>
          </a:xfrm>
          <a:prstGeom prst="straightConnector1">
            <a:avLst/>
          </a:prstGeom>
          <a:noFill/>
          <a:ln w="19050" cap="flat" cmpd="sng">
            <a:solidFill>
              <a:srgbClr val="D10F26"/>
            </a:solidFill>
            <a:prstDash val="solid"/>
            <a:miter lim="8000"/>
            <a:headEnd type="none" w="sm" len="sm"/>
            <a:tailEnd type="none" w="sm" len="sm"/>
          </a:ln>
        </p:spPr>
      </p:cxnSp>
      <p:sp>
        <p:nvSpPr>
          <p:cNvPr id="136" name="Google Shape;136;p3"/>
          <p:cNvSpPr txBox="1"/>
          <p:nvPr/>
        </p:nvSpPr>
        <p:spPr>
          <a:xfrm>
            <a:off x="138876" y="6400412"/>
            <a:ext cx="6885000" cy="246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000">
                <a:solidFill>
                  <a:schemeClr val="dk1"/>
                </a:solidFill>
                <a:latin typeface="Arial"/>
                <a:ea typeface="Arial"/>
                <a:cs typeface="Arial"/>
                <a:sym typeface="Arial"/>
              </a:rPr>
              <a:t>All content proprietary &amp; confidential | Copyright © 2026 Pheratech Systems Inc. All Rights Reserved. </a:t>
            </a:r>
            <a:endParaRPr sz="1000"/>
          </a:p>
        </p:txBody>
      </p:sp>
      <p:cxnSp>
        <p:nvCxnSpPr>
          <p:cNvPr id="137" name="Google Shape;137;p3"/>
          <p:cNvCxnSpPr/>
          <p:nvPr/>
        </p:nvCxnSpPr>
        <p:spPr>
          <a:xfrm rot="10800000" flipH="1">
            <a:off x="6976299" y="6538911"/>
            <a:ext cx="3967925" cy="1"/>
          </a:xfrm>
          <a:prstGeom prst="straightConnector1">
            <a:avLst/>
          </a:prstGeom>
          <a:noFill/>
          <a:ln w="19050" cap="flat" cmpd="sng">
            <a:solidFill>
              <a:srgbClr val="D10F26"/>
            </a:solidFill>
            <a:prstDash val="solid"/>
            <a:miter lim="8000"/>
            <a:headEnd type="none" w="sm" len="sm"/>
            <a:tailEnd type="none" w="sm" len="sm"/>
          </a:ln>
        </p:spPr>
      </p:cxnSp>
      <p:sp>
        <p:nvSpPr>
          <p:cNvPr id="138" name="Google Shape;138;p3"/>
          <p:cNvSpPr txBox="1"/>
          <p:nvPr/>
        </p:nvSpPr>
        <p:spPr>
          <a:xfrm>
            <a:off x="9696449" y="534600"/>
            <a:ext cx="2495551" cy="27699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200">
                <a:solidFill>
                  <a:schemeClr val="dk1"/>
                </a:solidFill>
                <a:latin typeface="Arial"/>
                <a:ea typeface="Arial"/>
                <a:cs typeface="Arial"/>
                <a:sym typeface="Arial"/>
              </a:rPr>
              <a:t>Pheratech Systems Inc.</a:t>
            </a:r>
            <a:endParaRPr/>
          </a:p>
        </p:txBody>
      </p:sp>
      <p:grpSp>
        <p:nvGrpSpPr>
          <p:cNvPr id="139" name="Google Shape;139;p3"/>
          <p:cNvGrpSpPr/>
          <p:nvPr/>
        </p:nvGrpSpPr>
        <p:grpSpPr>
          <a:xfrm>
            <a:off x="7141867" y="1164430"/>
            <a:ext cx="4553470" cy="4683285"/>
            <a:chOff x="7141867" y="1164430"/>
            <a:chExt cx="4553470" cy="4683285"/>
          </a:xfrm>
        </p:grpSpPr>
        <p:sp>
          <p:nvSpPr>
            <p:cNvPr id="140" name="Google Shape;140;p3"/>
            <p:cNvSpPr/>
            <p:nvPr/>
          </p:nvSpPr>
          <p:spPr>
            <a:xfrm>
              <a:off x="7141867" y="1164430"/>
              <a:ext cx="4553470" cy="669852"/>
            </a:xfrm>
            <a:prstGeom prst="roundRect">
              <a:avLst>
                <a:gd name="adj" fmla="val 8000"/>
              </a:avLst>
            </a:prstGeom>
            <a:solidFill>
              <a:srgbClr val="F2F4F6"/>
            </a:solidFill>
            <a:ln w="12700" cap="flat" cmpd="sng">
              <a:solidFill>
                <a:srgbClr val="C9CED4"/>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600">
                  <a:solidFill>
                    <a:srgbClr val="1F2430"/>
                  </a:solidFill>
                  <a:latin typeface="Arial"/>
                  <a:ea typeface="Arial"/>
                  <a:cs typeface="Arial"/>
                  <a:sym typeface="Arial"/>
                </a:rPr>
                <a:t>Command and Control (C2) Software</a:t>
              </a:r>
              <a:endParaRPr/>
            </a:p>
          </p:txBody>
        </p:sp>
        <p:cxnSp>
          <p:nvCxnSpPr>
            <p:cNvPr id="141" name="Google Shape;141;p3"/>
            <p:cNvCxnSpPr>
              <a:stCxn id="140" idx="2"/>
              <a:endCxn id="142" idx="0"/>
            </p:cNvCxnSpPr>
            <p:nvPr/>
          </p:nvCxnSpPr>
          <p:spPr>
            <a:xfrm>
              <a:off x="9418602" y="1834282"/>
              <a:ext cx="0" cy="668700"/>
            </a:xfrm>
            <a:prstGeom prst="straightConnector1">
              <a:avLst/>
            </a:prstGeom>
            <a:noFill/>
            <a:ln w="19050" cap="rnd" cmpd="sng">
              <a:solidFill>
                <a:srgbClr val="8A9099"/>
              </a:solidFill>
              <a:prstDash val="solid"/>
              <a:miter lim="8000"/>
              <a:headEnd type="none" w="sm" len="sm"/>
              <a:tailEnd type="triangle" w="med" len="med"/>
            </a:ln>
          </p:spPr>
        </p:cxnSp>
        <p:sp>
          <p:nvSpPr>
            <p:cNvPr id="142" name="Google Shape;142;p3"/>
            <p:cNvSpPr/>
            <p:nvPr/>
          </p:nvSpPr>
          <p:spPr>
            <a:xfrm>
              <a:off x="7141867" y="2503079"/>
              <a:ext cx="4553470" cy="669852"/>
            </a:xfrm>
            <a:prstGeom prst="roundRect">
              <a:avLst>
                <a:gd name="adj" fmla="val 8000"/>
              </a:avLst>
            </a:prstGeom>
            <a:solidFill>
              <a:srgbClr val="F2F4F6"/>
            </a:solidFill>
            <a:ln w="12700" cap="flat" cmpd="sng">
              <a:solidFill>
                <a:srgbClr val="C9CED4"/>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600">
                  <a:solidFill>
                    <a:srgbClr val="1F2430"/>
                  </a:solidFill>
                  <a:latin typeface="Arial"/>
                  <a:ea typeface="Arial"/>
                  <a:cs typeface="Arial"/>
                  <a:sym typeface="Arial"/>
                </a:rPr>
                <a:t>Tactics and Intent Translation Software</a:t>
              </a:r>
              <a:endParaRPr/>
            </a:p>
          </p:txBody>
        </p:sp>
        <p:cxnSp>
          <p:nvCxnSpPr>
            <p:cNvPr id="143" name="Google Shape;143;p3"/>
            <p:cNvCxnSpPr/>
            <p:nvPr/>
          </p:nvCxnSpPr>
          <p:spPr>
            <a:xfrm>
              <a:off x="9418602" y="3173536"/>
              <a:ext cx="0" cy="635482"/>
            </a:xfrm>
            <a:prstGeom prst="straightConnector1">
              <a:avLst/>
            </a:prstGeom>
            <a:noFill/>
            <a:ln w="19050" cap="rnd" cmpd="sng">
              <a:solidFill>
                <a:srgbClr val="8A9099"/>
              </a:solidFill>
              <a:prstDash val="solid"/>
              <a:miter lim="8000"/>
              <a:headEnd type="none" w="sm" len="sm"/>
              <a:tailEnd type="triangle" w="med" len="med"/>
            </a:ln>
          </p:spPr>
        </p:cxnSp>
        <p:sp>
          <p:nvSpPr>
            <p:cNvPr id="144" name="Google Shape;144;p3"/>
            <p:cNvSpPr/>
            <p:nvPr/>
          </p:nvSpPr>
          <p:spPr>
            <a:xfrm>
              <a:off x="7141867" y="3849322"/>
              <a:ext cx="4553470" cy="669852"/>
            </a:xfrm>
            <a:prstGeom prst="roundRect">
              <a:avLst>
                <a:gd name="adj" fmla="val 8000"/>
              </a:avLst>
            </a:prstGeom>
            <a:solidFill>
              <a:srgbClr val="D10F26"/>
            </a:solidFill>
            <a:ln w="12700" cap="flat" cmpd="sng">
              <a:solidFill>
                <a:srgbClr val="D10F26"/>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b="1">
                  <a:solidFill>
                    <a:schemeClr val="lt1"/>
                  </a:solidFill>
                  <a:latin typeface="Arial"/>
                  <a:ea typeface="Arial"/>
                  <a:cs typeface="Arial"/>
                  <a:sym typeface="Arial"/>
                </a:rPr>
                <a:t>Pheratech’s Concord (ConcordSDK)</a:t>
              </a:r>
              <a:endParaRPr/>
            </a:p>
          </p:txBody>
        </p:sp>
        <p:cxnSp>
          <p:nvCxnSpPr>
            <p:cNvPr id="145" name="Google Shape;145;p3"/>
            <p:cNvCxnSpPr/>
            <p:nvPr/>
          </p:nvCxnSpPr>
          <p:spPr>
            <a:xfrm>
              <a:off x="9418602" y="4524285"/>
              <a:ext cx="0" cy="635482"/>
            </a:xfrm>
            <a:prstGeom prst="straightConnector1">
              <a:avLst/>
            </a:prstGeom>
            <a:noFill/>
            <a:ln w="19050" cap="rnd" cmpd="sng">
              <a:solidFill>
                <a:srgbClr val="8A9099"/>
              </a:solidFill>
              <a:prstDash val="solid"/>
              <a:miter lim="8000"/>
              <a:headEnd type="none" w="sm" len="sm"/>
              <a:tailEnd type="triangle" w="med" len="med"/>
            </a:ln>
          </p:spPr>
        </p:cxnSp>
        <p:sp>
          <p:nvSpPr>
            <p:cNvPr id="146" name="Google Shape;146;p3"/>
            <p:cNvSpPr/>
            <p:nvPr/>
          </p:nvSpPr>
          <p:spPr>
            <a:xfrm>
              <a:off x="7141867" y="5177863"/>
              <a:ext cx="4553470" cy="669852"/>
            </a:xfrm>
            <a:prstGeom prst="roundRect">
              <a:avLst>
                <a:gd name="adj" fmla="val 8000"/>
              </a:avLst>
            </a:prstGeom>
            <a:solidFill>
              <a:srgbClr val="F2F4F6"/>
            </a:solidFill>
            <a:ln w="12700" cap="flat" cmpd="sng">
              <a:solidFill>
                <a:srgbClr val="C9CED4"/>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600">
                  <a:solidFill>
                    <a:srgbClr val="1F2430"/>
                  </a:solidFill>
                  <a:latin typeface="Arial"/>
                  <a:ea typeface="Arial"/>
                  <a:cs typeface="Arial"/>
                  <a:sym typeface="Arial"/>
                </a:rPr>
                <a:t>Robot Onboard Autonomy / Host Runtime</a:t>
              </a:r>
              <a:endParaRPr/>
            </a:p>
          </p:txBody>
        </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30">
          <a:extLst>
            <a:ext uri="{FF2B5EF4-FFF2-40B4-BE49-F238E27FC236}">
              <a16:creationId xmlns:a16="http://schemas.microsoft.com/office/drawing/2014/main" id="{35D9F947-7AE5-80DB-D477-5B93B982D9B4}"/>
            </a:ext>
          </a:extLst>
        </p:cNvPr>
        <p:cNvGrpSpPr/>
        <p:nvPr/>
      </p:nvGrpSpPr>
      <p:grpSpPr>
        <a:xfrm>
          <a:off x="0" y="0"/>
          <a:ext cx="0" cy="0"/>
          <a:chOff x="0" y="0"/>
          <a:chExt cx="0" cy="0"/>
        </a:xfrm>
      </p:grpSpPr>
      <p:sp>
        <p:nvSpPr>
          <p:cNvPr id="131" name="Google Shape;131;p3">
            <a:extLst>
              <a:ext uri="{FF2B5EF4-FFF2-40B4-BE49-F238E27FC236}">
                <a16:creationId xmlns:a16="http://schemas.microsoft.com/office/drawing/2014/main" id="{1306E375-1C19-5D13-687F-737BA9119272}"/>
              </a:ext>
            </a:extLst>
          </p:cNvPr>
          <p:cNvSpPr txBox="1">
            <a:spLocks noGrp="1"/>
          </p:cNvSpPr>
          <p:nvPr>
            <p:ph type="title"/>
          </p:nvPr>
        </p:nvSpPr>
        <p:spPr>
          <a:xfrm>
            <a:off x="428624" y="1254358"/>
            <a:ext cx="10515600" cy="660400"/>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chemeClr val="dk1"/>
              </a:buClr>
              <a:buSzPct val="100000"/>
              <a:buFont typeface="Play"/>
              <a:buNone/>
            </a:pPr>
            <a:r>
              <a:rPr lang="en-US" dirty="0"/>
              <a:t>Coordinating Support Mission</a:t>
            </a:r>
            <a:endParaRPr dirty="0"/>
          </a:p>
        </p:txBody>
      </p:sp>
      <p:sp>
        <p:nvSpPr>
          <p:cNvPr id="132" name="Google Shape;132;p3">
            <a:extLst>
              <a:ext uri="{FF2B5EF4-FFF2-40B4-BE49-F238E27FC236}">
                <a16:creationId xmlns:a16="http://schemas.microsoft.com/office/drawing/2014/main" id="{6F0F0B6D-A91D-480B-676A-7CDB33DDB29B}"/>
              </a:ext>
            </a:extLst>
          </p:cNvPr>
          <p:cNvSpPr txBox="1">
            <a:spLocks noGrp="1"/>
          </p:cNvSpPr>
          <p:nvPr>
            <p:ph type="body" idx="1"/>
          </p:nvPr>
        </p:nvSpPr>
        <p:spPr>
          <a:xfrm>
            <a:off x="428624" y="2004686"/>
            <a:ext cx="9401176" cy="3957638"/>
          </a:xfrm>
          <a:prstGeom prst="rect">
            <a:avLst/>
          </a:prstGeom>
          <a:noFill/>
          <a:ln>
            <a:noFill/>
          </a:ln>
        </p:spPr>
        <p:txBody>
          <a:bodyPr spcFirstLastPara="1" wrap="square" lIns="91425" tIns="45700" rIns="91425" bIns="45700" anchor="t" anchorCtr="0">
            <a:noAutofit/>
          </a:bodyPr>
          <a:lstStyle/>
          <a:p>
            <a:pPr marL="114300" indent="0">
              <a:buNone/>
            </a:pPr>
            <a:r>
              <a:rPr lang="en-US" sz="2400" dirty="0"/>
              <a:t>The Sequence (Illustrated Sequence to be Tested):</a:t>
            </a:r>
          </a:p>
          <a:p>
            <a:pPr lvl="0"/>
            <a:r>
              <a:rPr lang="en-US" sz="2400" b="1" dirty="0"/>
              <a:t>Detect:</a:t>
            </a:r>
            <a:r>
              <a:rPr lang="en-US" sz="2400" dirty="0"/>
              <a:t> An aerial scout identifies a location needing support.</a:t>
            </a:r>
          </a:p>
          <a:p>
            <a:pPr lvl="0"/>
            <a:r>
              <a:rPr lang="en-US" sz="2400" b="1" dirty="0"/>
              <a:t>Establish overwatch:</a:t>
            </a:r>
            <a:r>
              <a:rPr lang="en-US" sz="2400" dirty="0"/>
              <a:t> An overwatch aircraft launches to monitor the area via thermal vision. </a:t>
            </a:r>
          </a:p>
          <a:p>
            <a:pPr lvl="0"/>
            <a:r>
              <a:rPr lang="en-US" sz="2400" b="1" dirty="0"/>
              <a:t>Deliver supplies:</a:t>
            </a:r>
            <a:r>
              <a:rPr lang="en-US" sz="2400" dirty="0"/>
              <a:t> A payload aircraft launches to deliver first aid or logistics supplies.</a:t>
            </a:r>
          </a:p>
          <a:p>
            <a:pPr lvl="0"/>
            <a:r>
              <a:rPr lang="en-US" sz="2400" b="1" dirty="0"/>
              <a:t>Provide ground support:</a:t>
            </a:r>
            <a:r>
              <a:rPr lang="en-US" sz="2400" dirty="0"/>
              <a:t> A ground vehicle moves to the location for follow-on assistance.</a:t>
            </a:r>
          </a:p>
          <a:p>
            <a:pPr marL="114300" indent="0">
              <a:buNone/>
            </a:pPr>
            <a:r>
              <a:rPr lang="en-US" sz="2400" dirty="0"/>
              <a:t>Concord coordinates task assignments as mission needs and platform availability change.</a:t>
            </a:r>
          </a:p>
        </p:txBody>
      </p:sp>
      <p:sp>
        <p:nvSpPr>
          <p:cNvPr id="133" name="Google Shape;133;p3">
            <a:extLst>
              <a:ext uri="{FF2B5EF4-FFF2-40B4-BE49-F238E27FC236}">
                <a16:creationId xmlns:a16="http://schemas.microsoft.com/office/drawing/2014/main" id="{E2B332FF-2C63-8587-AEAA-40BCAFEC5B31}"/>
              </a:ext>
            </a:extLst>
          </p:cNvPr>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7</a:t>
            </a:fld>
            <a:endParaRPr/>
          </a:p>
        </p:txBody>
      </p:sp>
      <p:pic>
        <p:nvPicPr>
          <p:cNvPr id="134" name="Google Shape;134;p3">
            <a:extLst>
              <a:ext uri="{FF2B5EF4-FFF2-40B4-BE49-F238E27FC236}">
                <a16:creationId xmlns:a16="http://schemas.microsoft.com/office/drawing/2014/main" id="{41FAB001-909C-1C1E-3FBC-23AF4F5C74A3}"/>
              </a:ext>
            </a:extLst>
          </p:cNvPr>
          <p:cNvPicPr preferRelativeResize="0"/>
          <p:nvPr/>
        </p:nvPicPr>
        <p:blipFill rotWithShape="1">
          <a:blip r:embed="rId3">
            <a:alphaModFix/>
          </a:blip>
          <a:srcRect/>
          <a:stretch/>
        </p:blipFill>
        <p:spPr>
          <a:xfrm>
            <a:off x="373001" y="334963"/>
            <a:ext cx="2301998" cy="695325"/>
          </a:xfrm>
          <a:prstGeom prst="rect">
            <a:avLst/>
          </a:prstGeom>
          <a:noFill/>
          <a:ln>
            <a:noFill/>
          </a:ln>
        </p:spPr>
      </p:pic>
      <p:cxnSp>
        <p:nvCxnSpPr>
          <p:cNvPr id="135" name="Google Shape;135;p3">
            <a:extLst>
              <a:ext uri="{FF2B5EF4-FFF2-40B4-BE49-F238E27FC236}">
                <a16:creationId xmlns:a16="http://schemas.microsoft.com/office/drawing/2014/main" id="{980853E5-42BC-B5B2-3DA8-644CBC40B16C}"/>
              </a:ext>
            </a:extLst>
          </p:cNvPr>
          <p:cNvCxnSpPr/>
          <p:nvPr/>
        </p:nvCxnSpPr>
        <p:spPr>
          <a:xfrm>
            <a:off x="3019425" y="673100"/>
            <a:ext cx="6543675" cy="0"/>
          </a:xfrm>
          <a:prstGeom prst="straightConnector1">
            <a:avLst/>
          </a:prstGeom>
          <a:noFill/>
          <a:ln w="19050" cap="flat" cmpd="sng">
            <a:solidFill>
              <a:srgbClr val="D10F26"/>
            </a:solidFill>
            <a:prstDash val="solid"/>
            <a:miter lim="8000"/>
            <a:headEnd type="none" w="sm" len="sm"/>
            <a:tailEnd type="none" w="sm" len="sm"/>
          </a:ln>
        </p:spPr>
      </p:cxnSp>
      <p:sp>
        <p:nvSpPr>
          <p:cNvPr id="136" name="Google Shape;136;p3">
            <a:extLst>
              <a:ext uri="{FF2B5EF4-FFF2-40B4-BE49-F238E27FC236}">
                <a16:creationId xmlns:a16="http://schemas.microsoft.com/office/drawing/2014/main" id="{A224B137-726B-CF24-99AC-0CD352078073}"/>
              </a:ext>
            </a:extLst>
          </p:cNvPr>
          <p:cNvSpPr txBox="1"/>
          <p:nvPr/>
        </p:nvSpPr>
        <p:spPr>
          <a:xfrm>
            <a:off x="138876" y="6400412"/>
            <a:ext cx="6885000" cy="246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000">
                <a:solidFill>
                  <a:schemeClr val="dk1"/>
                </a:solidFill>
                <a:latin typeface="Arial"/>
                <a:ea typeface="Arial"/>
                <a:cs typeface="Arial"/>
                <a:sym typeface="Arial"/>
              </a:rPr>
              <a:t>All content proprietary &amp; confidential | Copyright © 2026 Pheratech Systems Inc. All Rights Reserved. </a:t>
            </a:r>
            <a:endParaRPr sz="1000"/>
          </a:p>
        </p:txBody>
      </p:sp>
      <p:cxnSp>
        <p:nvCxnSpPr>
          <p:cNvPr id="137" name="Google Shape;137;p3">
            <a:extLst>
              <a:ext uri="{FF2B5EF4-FFF2-40B4-BE49-F238E27FC236}">
                <a16:creationId xmlns:a16="http://schemas.microsoft.com/office/drawing/2014/main" id="{90FA6638-8001-761D-754B-A04E5D694067}"/>
              </a:ext>
            </a:extLst>
          </p:cNvPr>
          <p:cNvCxnSpPr/>
          <p:nvPr/>
        </p:nvCxnSpPr>
        <p:spPr>
          <a:xfrm rot="10800000" flipH="1">
            <a:off x="6976299" y="6538911"/>
            <a:ext cx="3967925" cy="1"/>
          </a:xfrm>
          <a:prstGeom prst="straightConnector1">
            <a:avLst/>
          </a:prstGeom>
          <a:noFill/>
          <a:ln w="19050" cap="flat" cmpd="sng">
            <a:solidFill>
              <a:srgbClr val="D10F26"/>
            </a:solidFill>
            <a:prstDash val="solid"/>
            <a:miter lim="8000"/>
            <a:headEnd type="none" w="sm" len="sm"/>
            <a:tailEnd type="none" w="sm" len="sm"/>
          </a:ln>
        </p:spPr>
      </p:cxnSp>
      <p:sp>
        <p:nvSpPr>
          <p:cNvPr id="138" name="Google Shape;138;p3">
            <a:extLst>
              <a:ext uri="{FF2B5EF4-FFF2-40B4-BE49-F238E27FC236}">
                <a16:creationId xmlns:a16="http://schemas.microsoft.com/office/drawing/2014/main" id="{9A3B7CB5-E4C8-A2AD-80F3-402CFC43ADE8}"/>
              </a:ext>
            </a:extLst>
          </p:cNvPr>
          <p:cNvSpPr txBox="1"/>
          <p:nvPr/>
        </p:nvSpPr>
        <p:spPr>
          <a:xfrm>
            <a:off x="9696449" y="534600"/>
            <a:ext cx="2495551" cy="27699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200">
                <a:solidFill>
                  <a:schemeClr val="dk1"/>
                </a:solidFill>
                <a:latin typeface="Arial"/>
                <a:ea typeface="Arial"/>
                <a:cs typeface="Arial"/>
                <a:sym typeface="Arial"/>
              </a:rPr>
              <a:t>Pheratech Systems Inc.</a:t>
            </a:r>
            <a:endParaRPr/>
          </a:p>
        </p:txBody>
      </p:sp>
    </p:spTree>
    <p:extLst>
      <p:ext uri="{BB962C8B-B14F-4D97-AF65-F5344CB8AC3E}">
        <p14:creationId xmlns:p14="http://schemas.microsoft.com/office/powerpoint/2010/main" val="27208503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30">
          <a:extLst>
            <a:ext uri="{FF2B5EF4-FFF2-40B4-BE49-F238E27FC236}">
              <a16:creationId xmlns:a16="http://schemas.microsoft.com/office/drawing/2014/main" id="{D5C6C13F-437E-7EC1-E029-5ABE7A5BED82}"/>
            </a:ext>
          </a:extLst>
        </p:cNvPr>
        <p:cNvGrpSpPr/>
        <p:nvPr/>
      </p:nvGrpSpPr>
      <p:grpSpPr>
        <a:xfrm>
          <a:off x="0" y="0"/>
          <a:ext cx="0" cy="0"/>
          <a:chOff x="0" y="0"/>
          <a:chExt cx="0" cy="0"/>
        </a:xfrm>
      </p:grpSpPr>
      <p:sp>
        <p:nvSpPr>
          <p:cNvPr id="131" name="Google Shape;131;p3">
            <a:extLst>
              <a:ext uri="{FF2B5EF4-FFF2-40B4-BE49-F238E27FC236}">
                <a16:creationId xmlns:a16="http://schemas.microsoft.com/office/drawing/2014/main" id="{2ED11727-4AFC-69A8-0C55-39666489E8BC}"/>
              </a:ext>
            </a:extLst>
          </p:cNvPr>
          <p:cNvSpPr txBox="1">
            <a:spLocks noGrp="1"/>
          </p:cNvSpPr>
          <p:nvPr>
            <p:ph type="title"/>
          </p:nvPr>
        </p:nvSpPr>
        <p:spPr>
          <a:xfrm>
            <a:off x="428624" y="1254358"/>
            <a:ext cx="10515600" cy="660400"/>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chemeClr val="dk1"/>
              </a:buClr>
              <a:buSzPct val="100000"/>
              <a:buFont typeface="Play"/>
              <a:buNone/>
            </a:pPr>
            <a:r>
              <a:rPr lang="en-US" dirty="0"/>
              <a:t>Camp Shelby</a:t>
            </a:r>
            <a:endParaRPr dirty="0"/>
          </a:p>
        </p:txBody>
      </p:sp>
      <p:sp>
        <p:nvSpPr>
          <p:cNvPr id="132" name="Google Shape;132;p3">
            <a:extLst>
              <a:ext uri="{FF2B5EF4-FFF2-40B4-BE49-F238E27FC236}">
                <a16:creationId xmlns:a16="http://schemas.microsoft.com/office/drawing/2014/main" id="{6E178477-0E74-2F9A-5949-082A893DCD94}"/>
              </a:ext>
            </a:extLst>
          </p:cNvPr>
          <p:cNvSpPr txBox="1">
            <a:spLocks noGrp="1"/>
          </p:cNvSpPr>
          <p:nvPr>
            <p:ph type="body" idx="1"/>
          </p:nvPr>
        </p:nvSpPr>
        <p:spPr>
          <a:xfrm>
            <a:off x="428624" y="1914758"/>
            <a:ext cx="6478754" cy="3957638"/>
          </a:xfrm>
          <a:prstGeom prst="rect">
            <a:avLst/>
          </a:prstGeom>
          <a:noFill/>
          <a:ln>
            <a:noFill/>
          </a:ln>
        </p:spPr>
        <p:txBody>
          <a:bodyPr spcFirstLastPara="1" wrap="square" lIns="91425" tIns="45700" rIns="91425" bIns="45700" anchor="t" anchorCtr="0">
            <a:noAutofit/>
          </a:bodyPr>
          <a:lstStyle/>
          <a:p>
            <a:pPr marL="114300" indent="0">
              <a:buNone/>
            </a:pPr>
            <a:r>
              <a:rPr lang="en-US" sz="2400" dirty="0"/>
              <a:t>In June, The 177th Brigade (1</a:t>
            </a:r>
            <a:r>
              <a:rPr lang="en-US" sz="2400" baseline="30000" dirty="0"/>
              <a:t>st</a:t>
            </a:r>
            <a:r>
              <a:rPr lang="en-US" sz="2400" dirty="0"/>
              <a:t> Army) tested elements of Concord on </a:t>
            </a:r>
            <a:r>
              <a:rPr lang="en-US" sz="2400" dirty="0" err="1"/>
              <a:t>Pheratech</a:t>
            </a:r>
            <a:r>
              <a:rPr lang="en-US" sz="2400" dirty="0"/>
              <a:t> platforms.</a:t>
            </a:r>
          </a:p>
          <a:p>
            <a:pPr marL="114300" indent="0">
              <a:buNone/>
            </a:pPr>
            <a:r>
              <a:rPr lang="en-US" sz="2400" b="1" dirty="0"/>
              <a:t>Testing focus</a:t>
            </a:r>
            <a:br>
              <a:rPr lang="en-US" sz="2400" dirty="0"/>
            </a:br>
            <a:r>
              <a:rPr lang="en-US" sz="2400" dirty="0"/>
              <a:t>Group behavior and operator interaction with multiple group 1 UAS.</a:t>
            </a:r>
          </a:p>
          <a:p>
            <a:pPr marL="114300" indent="0">
              <a:buNone/>
            </a:pPr>
            <a:r>
              <a:rPr lang="en-US" sz="2400" b="1" dirty="0"/>
              <a:t>Questions for deployment</a:t>
            </a:r>
            <a:br>
              <a:rPr lang="en-US" sz="2400" dirty="0"/>
            </a:br>
            <a:r>
              <a:rPr lang="en-US" sz="2400" dirty="0"/>
              <a:t>How consistently does the group respond? When does the operator need to intervene? How do we make it easier for the operator?</a:t>
            </a:r>
          </a:p>
          <a:p>
            <a:pPr marL="114300" indent="0">
              <a:buNone/>
            </a:pPr>
            <a:r>
              <a:rPr lang="en-US" sz="2400" b="1" dirty="0"/>
              <a:t>Next validation step</a:t>
            </a:r>
            <a:br>
              <a:rPr lang="en-US" sz="2400" dirty="0"/>
            </a:br>
            <a:r>
              <a:rPr lang="en-US" sz="2400" dirty="0"/>
              <a:t>Evaluate task allocation across platforms with different capabilities.</a:t>
            </a:r>
          </a:p>
          <a:p>
            <a:endParaRPr lang="en-US" sz="2400" dirty="0"/>
          </a:p>
        </p:txBody>
      </p:sp>
      <p:sp>
        <p:nvSpPr>
          <p:cNvPr id="133" name="Google Shape;133;p3">
            <a:extLst>
              <a:ext uri="{FF2B5EF4-FFF2-40B4-BE49-F238E27FC236}">
                <a16:creationId xmlns:a16="http://schemas.microsoft.com/office/drawing/2014/main" id="{E814D906-F039-C34E-7FC6-6D2F6203AB32}"/>
              </a:ext>
            </a:extLst>
          </p:cNvPr>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8</a:t>
            </a:fld>
            <a:endParaRPr dirty="0"/>
          </a:p>
        </p:txBody>
      </p:sp>
      <p:pic>
        <p:nvPicPr>
          <p:cNvPr id="134" name="Google Shape;134;p3">
            <a:extLst>
              <a:ext uri="{FF2B5EF4-FFF2-40B4-BE49-F238E27FC236}">
                <a16:creationId xmlns:a16="http://schemas.microsoft.com/office/drawing/2014/main" id="{230CE3AC-5769-BB1D-D797-8B81097B1E34}"/>
              </a:ext>
            </a:extLst>
          </p:cNvPr>
          <p:cNvPicPr preferRelativeResize="0"/>
          <p:nvPr/>
        </p:nvPicPr>
        <p:blipFill rotWithShape="1">
          <a:blip r:embed="rId3">
            <a:alphaModFix/>
          </a:blip>
          <a:srcRect/>
          <a:stretch/>
        </p:blipFill>
        <p:spPr>
          <a:xfrm>
            <a:off x="373001" y="334963"/>
            <a:ext cx="2301998" cy="695325"/>
          </a:xfrm>
          <a:prstGeom prst="rect">
            <a:avLst/>
          </a:prstGeom>
          <a:noFill/>
          <a:ln>
            <a:noFill/>
          </a:ln>
        </p:spPr>
      </p:pic>
      <p:cxnSp>
        <p:nvCxnSpPr>
          <p:cNvPr id="135" name="Google Shape;135;p3">
            <a:extLst>
              <a:ext uri="{FF2B5EF4-FFF2-40B4-BE49-F238E27FC236}">
                <a16:creationId xmlns:a16="http://schemas.microsoft.com/office/drawing/2014/main" id="{20B1897B-5F1D-D73A-F365-B329CCF19942}"/>
              </a:ext>
            </a:extLst>
          </p:cNvPr>
          <p:cNvCxnSpPr/>
          <p:nvPr/>
        </p:nvCxnSpPr>
        <p:spPr>
          <a:xfrm>
            <a:off x="3019425" y="673100"/>
            <a:ext cx="6543675" cy="0"/>
          </a:xfrm>
          <a:prstGeom prst="straightConnector1">
            <a:avLst/>
          </a:prstGeom>
          <a:noFill/>
          <a:ln w="19050" cap="flat" cmpd="sng">
            <a:solidFill>
              <a:srgbClr val="D10F26"/>
            </a:solidFill>
            <a:prstDash val="solid"/>
            <a:miter lim="8000"/>
            <a:headEnd type="none" w="sm" len="sm"/>
            <a:tailEnd type="none" w="sm" len="sm"/>
          </a:ln>
        </p:spPr>
      </p:cxnSp>
      <p:sp>
        <p:nvSpPr>
          <p:cNvPr id="136" name="Google Shape;136;p3">
            <a:extLst>
              <a:ext uri="{FF2B5EF4-FFF2-40B4-BE49-F238E27FC236}">
                <a16:creationId xmlns:a16="http://schemas.microsoft.com/office/drawing/2014/main" id="{6A7BEBBA-9814-5C1D-E4D7-7438A670E730}"/>
              </a:ext>
            </a:extLst>
          </p:cNvPr>
          <p:cNvSpPr txBox="1"/>
          <p:nvPr/>
        </p:nvSpPr>
        <p:spPr>
          <a:xfrm>
            <a:off x="138876" y="6400412"/>
            <a:ext cx="6885000" cy="246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000">
                <a:solidFill>
                  <a:schemeClr val="dk1"/>
                </a:solidFill>
                <a:latin typeface="Arial"/>
                <a:ea typeface="Arial"/>
                <a:cs typeface="Arial"/>
                <a:sym typeface="Arial"/>
              </a:rPr>
              <a:t>All content proprietary &amp; confidential | Copyright © 2026 Pheratech Systems Inc. All Rights Reserved. </a:t>
            </a:r>
            <a:endParaRPr sz="1000"/>
          </a:p>
        </p:txBody>
      </p:sp>
      <p:cxnSp>
        <p:nvCxnSpPr>
          <p:cNvPr id="137" name="Google Shape;137;p3">
            <a:extLst>
              <a:ext uri="{FF2B5EF4-FFF2-40B4-BE49-F238E27FC236}">
                <a16:creationId xmlns:a16="http://schemas.microsoft.com/office/drawing/2014/main" id="{35AF762D-EC36-8854-A921-CD7EB8BE8DBA}"/>
              </a:ext>
            </a:extLst>
          </p:cNvPr>
          <p:cNvCxnSpPr/>
          <p:nvPr/>
        </p:nvCxnSpPr>
        <p:spPr>
          <a:xfrm rot="10800000" flipH="1">
            <a:off x="6976299" y="6538911"/>
            <a:ext cx="3967925" cy="1"/>
          </a:xfrm>
          <a:prstGeom prst="straightConnector1">
            <a:avLst/>
          </a:prstGeom>
          <a:noFill/>
          <a:ln w="19050" cap="flat" cmpd="sng">
            <a:solidFill>
              <a:srgbClr val="D10F26"/>
            </a:solidFill>
            <a:prstDash val="solid"/>
            <a:miter lim="8000"/>
            <a:headEnd type="none" w="sm" len="sm"/>
            <a:tailEnd type="none" w="sm" len="sm"/>
          </a:ln>
        </p:spPr>
      </p:cxnSp>
      <p:sp>
        <p:nvSpPr>
          <p:cNvPr id="138" name="Google Shape;138;p3">
            <a:extLst>
              <a:ext uri="{FF2B5EF4-FFF2-40B4-BE49-F238E27FC236}">
                <a16:creationId xmlns:a16="http://schemas.microsoft.com/office/drawing/2014/main" id="{8C94B574-D521-D854-2563-E63B5750F611}"/>
              </a:ext>
            </a:extLst>
          </p:cNvPr>
          <p:cNvSpPr txBox="1"/>
          <p:nvPr/>
        </p:nvSpPr>
        <p:spPr>
          <a:xfrm>
            <a:off x="9696449" y="534600"/>
            <a:ext cx="2495551" cy="27699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200">
                <a:solidFill>
                  <a:schemeClr val="dk1"/>
                </a:solidFill>
                <a:latin typeface="Arial"/>
                <a:ea typeface="Arial"/>
                <a:cs typeface="Arial"/>
                <a:sym typeface="Arial"/>
              </a:rPr>
              <a:t>Pheratech Systems Inc.</a:t>
            </a:r>
            <a:endParaRPr/>
          </a:p>
        </p:txBody>
      </p:sp>
      <p:pic>
        <p:nvPicPr>
          <p:cNvPr id="2" name="Picture 1" descr="Camp Shelby">
            <a:extLst>
              <a:ext uri="{FF2B5EF4-FFF2-40B4-BE49-F238E27FC236}">
                <a16:creationId xmlns:a16="http://schemas.microsoft.com/office/drawing/2014/main" id="{99BB9977-7A82-E2A0-9F8C-312C9CF8452A}"/>
              </a:ext>
            </a:extLst>
          </p:cNvPr>
          <p:cNvPicPr>
            <a:picLocks noChangeAspect="1"/>
          </p:cNvPicPr>
          <p:nvPr/>
        </p:nvPicPr>
        <p:blipFill>
          <a:blip r:embed="rId4"/>
          <a:stretch>
            <a:fillRect/>
          </a:stretch>
        </p:blipFill>
        <p:spPr>
          <a:xfrm>
            <a:off x="6969096" y="1641110"/>
            <a:ext cx="5188007" cy="3301135"/>
          </a:xfrm>
          <a:prstGeom prst="rect">
            <a:avLst/>
          </a:prstGeom>
        </p:spPr>
      </p:pic>
    </p:spTree>
    <p:extLst>
      <p:ext uri="{BB962C8B-B14F-4D97-AF65-F5344CB8AC3E}">
        <p14:creationId xmlns:p14="http://schemas.microsoft.com/office/powerpoint/2010/main" val="4404089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35"/>
        <p:cNvGrpSpPr/>
        <p:nvPr/>
      </p:nvGrpSpPr>
      <p:grpSpPr>
        <a:xfrm>
          <a:off x="0" y="0"/>
          <a:ext cx="0" cy="0"/>
          <a:chOff x="0" y="0"/>
          <a:chExt cx="0" cy="0"/>
        </a:xfrm>
      </p:grpSpPr>
      <p:sp>
        <p:nvSpPr>
          <p:cNvPr id="236" name="Google Shape;236;p9"/>
          <p:cNvSpPr txBox="1">
            <a:spLocks noGrp="1"/>
          </p:cNvSpPr>
          <p:nvPr>
            <p:ph type="title"/>
          </p:nvPr>
        </p:nvSpPr>
        <p:spPr>
          <a:xfrm>
            <a:off x="838200" y="1099860"/>
            <a:ext cx="10515600" cy="660400"/>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chemeClr val="dk1"/>
              </a:buClr>
              <a:buSzPct val="100000"/>
              <a:buFont typeface="Play"/>
              <a:buNone/>
            </a:pPr>
            <a:r>
              <a:rPr lang="en-US"/>
              <a:t>Roadmap</a:t>
            </a:r>
            <a:endParaRPr/>
          </a:p>
        </p:txBody>
      </p:sp>
      <p:sp>
        <p:nvSpPr>
          <p:cNvPr id="237" name="Google Shape;237;p9"/>
          <p:cNvSpPr txBox="1">
            <a:spLocks noGrp="1"/>
          </p:cNvSpPr>
          <p:nvPr>
            <p:ph type="body" idx="1"/>
          </p:nvPr>
        </p:nvSpPr>
        <p:spPr>
          <a:xfrm>
            <a:off x="218486" y="1910024"/>
            <a:ext cx="5489516" cy="4490387"/>
          </a:xfrm>
          <a:prstGeom prst="rect">
            <a:avLst/>
          </a:prstGeom>
          <a:noFill/>
          <a:ln>
            <a:noFill/>
          </a:ln>
        </p:spPr>
        <p:txBody>
          <a:bodyPr spcFirstLastPara="1" wrap="square" lIns="91425" tIns="45700" rIns="91425" bIns="45700" anchor="t" anchorCtr="0">
            <a:noAutofit/>
          </a:bodyPr>
          <a:lstStyle/>
          <a:p>
            <a:pPr marL="114300" indent="0">
              <a:buNone/>
            </a:pPr>
            <a:r>
              <a:rPr lang="en-US" sz="2200" b="1" dirty="0"/>
              <a:t>Broaden integration</a:t>
            </a:r>
            <a:br>
              <a:rPr lang="en-US" sz="2200" dirty="0"/>
            </a:br>
            <a:r>
              <a:rPr lang="en-US" sz="2200" dirty="0"/>
              <a:t>Connect additional platforms with different sensors, autonomy stacks, and capabilities.</a:t>
            </a:r>
          </a:p>
          <a:p>
            <a:pPr marL="114300" indent="0">
              <a:buNone/>
            </a:pPr>
            <a:r>
              <a:rPr lang="en-US" sz="2200" b="1" dirty="0"/>
              <a:t>Validate coordinated missions</a:t>
            </a:r>
            <a:br>
              <a:rPr lang="en-US" sz="2200" dirty="0"/>
            </a:br>
            <a:r>
              <a:rPr lang="en-US" sz="2200" dirty="0"/>
              <a:t>Evaluate task allocation and reassignment under changing connectivity and platform availability.</a:t>
            </a:r>
          </a:p>
          <a:p>
            <a:pPr marL="114300" indent="0">
              <a:buNone/>
            </a:pPr>
            <a:r>
              <a:rPr lang="en-US" sz="2200" b="1" dirty="0"/>
              <a:t>Measure operational value</a:t>
            </a:r>
            <a:br>
              <a:rPr lang="en-US" sz="2200" dirty="0"/>
            </a:br>
            <a:r>
              <a:rPr lang="en-US" sz="2200" dirty="0"/>
              <a:t>Track mission completion, operator interventions, and recovery from disruption.</a:t>
            </a:r>
          </a:p>
          <a:p>
            <a:pPr marL="228600" lvl="0" indent="-228600" algn="l" rtl="0">
              <a:lnSpc>
                <a:spcPct val="100000"/>
              </a:lnSpc>
              <a:spcBef>
                <a:spcPts val="1400"/>
              </a:spcBef>
              <a:spcAft>
                <a:spcPts val="0"/>
              </a:spcAft>
              <a:buClr>
                <a:schemeClr val="dk1"/>
              </a:buClr>
              <a:buSzPts val="1500"/>
              <a:buChar char="•"/>
            </a:pPr>
            <a:endParaRPr sz="2200" dirty="0"/>
          </a:p>
        </p:txBody>
      </p:sp>
      <p:sp>
        <p:nvSpPr>
          <p:cNvPr id="238" name="Google Shape;238;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9</a:t>
            </a:fld>
            <a:endParaRPr/>
          </a:p>
        </p:txBody>
      </p:sp>
      <p:pic>
        <p:nvPicPr>
          <p:cNvPr id="239" name="Google Shape;239;p9"/>
          <p:cNvPicPr preferRelativeResize="0"/>
          <p:nvPr/>
        </p:nvPicPr>
        <p:blipFill rotWithShape="1">
          <a:blip r:embed="rId3">
            <a:alphaModFix/>
          </a:blip>
          <a:srcRect/>
          <a:stretch/>
        </p:blipFill>
        <p:spPr>
          <a:xfrm>
            <a:off x="373001" y="334963"/>
            <a:ext cx="2301998" cy="695325"/>
          </a:xfrm>
          <a:prstGeom prst="rect">
            <a:avLst/>
          </a:prstGeom>
          <a:noFill/>
          <a:ln>
            <a:noFill/>
          </a:ln>
        </p:spPr>
      </p:pic>
      <p:cxnSp>
        <p:nvCxnSpPr>
          <p:cNvPr id="240" name="Google Shape;240;p9"/>
          <p:cNvCxnSpPr/>
          <p:nvPr/>
        </p:nvCxnSpPr>
        <p:spPr>
          <a:xfrm>
            <a:off x="3019425" y="673100"/>
            <a:ext cx="6543675" cy="0"/>
          </a:xfrm>
          <a:prstGeom prst="straightConnector1">
            <a:avLst/>
          </a:prstGeom>
          <a:noFill/>
          <a:ln w="19050" cap="flat" cmpd="sng">
            <a:solidFill>
              <a:srgbClr val="D10F26"/>
            </a:solidFill>
            <a:prstDash val="solid"/>
            <a:miter lim="8000"/>
            <a:headEnd type="none" w="sm" len="sm"/>
            <a:tailEnd type="none" w="sm" len="sm"/>
          </a:ln>
        </p:spPr>
      </p:cxnSp>
      <p:sp>
        <p:nvSpPr>
          <p:cNvPr id="241" name="Google Shape;241;p9"/>
          <p:cNvSpPr txBox="1"/>
          <p:nvPr/>
        </p:nvSpPr>
        <p:spPr>
          <a:xfrm>
            <a:off x="138876" y="6400412"/>
            <a:ext cx="6885000" cy="246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000">
                <a:solidFill>
                  <a:schemeClr val="dk1"/>
                </a:solidFill>
                <a:latin typeface="Arial"/>
                <a:ea typeface="Arial"/>
                <a:cs typeface="Arial"/>
                <a:sym typeface="Arial"/>
              </a:rPr>
              <a:t>All content proprietary &amp; confidential | Copyright © 2026 Pheratech Systems Inc. All Rights Reserved. </a:t>
            </a:r>
            <a:endParaRPr sz="1000"/>
          </a:p>
        </p:txBody>
      </p:sp>
      <p:cxnSp>
        <p:nvCxnSpPr>
          <p:cNvPr id="242" name="Google Shape;242;p9"/>
          <p:cNvCxnSpPr/>
          <p:nvPr/>
        </p:nvCxnSpPr>
        <p:spPr>
          <a:xfrm rot="10800000" flipH="1">
            <a:off x="6976299" y="6538911"/>
            <a:ext cx="3967925" cy="1"/>
          </a:xfrm>
          <a:prstGeom prst="straightConnector1">
            <a:avLst/>
          </a:prstGeom>
          <a:noFill/>
          <a:ln w="19050" cap="flat" cmpd="sng">
            <a:solidFill>
              <a:srgbClr val="D10F26"/>
            </a:solidFill>
            <a:prstDash val="solid"/>
            <a:miter lim="8000"/>
            <a:headEnd type="none" w="sm" len="sm"/>
            <a:tailEnd type="none" w="sm" len="sm"/>
          </a:ln>
        </p:spPr>
      </p:cxnSp>
      <p:sp>
        <p:nvSpPr>
          <p:cNvPr id="243" name="Google Shape;243;p9"/>
          <p:cNvSpPr txBox="1"/>
          <p:nvPr/>
        </p:nvSpPr>
        <p:spPr>
          <a:xfrm>
            <a:off x="9696449" y="534600"/>
            <a:ext cx="2495551" cy="27699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200">
                <a:solidFill>
                  <a:schemeClr val="dk1"/>
                </a:solidFill>
                <a:latin typeface="Arial"/>
                <a:ea typeface="Arial"/>
                <a:cs typeface="Arial"/>
                <a:sym typeface="Arial"/>
              </a:rPr>
              <a:t>Pheratech Systems Inc.</a:t>
            </a:r>
            <a:endParaRPr/>
          </a:p>
        </p:txBody>
      </p:sp>
      <p:pic>
        <p:nvPicPr>
          <p:cNvPr id="244" name="Google Shape;244;p9"/>
          <p:cNvPicPr preferRelativeResize="0"/>
          <p:nvPr/>
        </p:nvPicPr>
        <p:blipFill rotWithShape="1">
          <a:blip r:embed="rId4">
            <a:alphaModFix/>
          </a:blip>
          <a:srcRect/>
          <a:stretch/>
        </p:blipFill>
        <p:spPr>
          <a:xfrm>
            <a:off x="5329831" y="961363"/>
            <a:ext cx="6561538" cy="5192744"/>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77"/>
        <p:cNvGrpSpPr/>
        <p:nvPr/>
      </p:nvGrpSpPr>
      <p:grpSpPr>
        <a:xfrm>
          <a:off x="0" y="0"/>
          <a:ext cx="0" cy="0"/>
          <a:chOff x="0" y="0"/>
          <a:chExt cx="0" cy="0"/>
        </a:xfrm>
      </p:grpSpPr>
      <p:sp>
        <p:nvSpPr>
          <p:cNvPr id="278" name="Google Shape;278;p11"/>
          <p:cNvSpPr txBox="1">
            <a:spLocks noGrp="1"/>
          </p:cNvSpPr>
          <p:nvPr>
            <p:ph type="title"/>
          </p:nvPr>
        </p:nvSpPr>
        <p:spPr>
          <a:xfrm>
            <a:off x="838200" y="1307287"/>
            <a:ext cx="10515600" cy="2702152"/>
          </a:xfrm>
          <a:prstGeom prst="rect">
            <a:avLst/>
          </a:prstGeom>
          <a:noFill/>
          <a:ln>
            <a:noFill/>
          </a:ln>
        </p:spPr>
        <p:txBody>
          <a:bodyPr spcFirstLastPara="1" wrap="square" lIns="91425" tIns="45700" rIns="91425" bIns="45700" anchor="ctr" anchorCtr="0">
            <a:normAutofit/>
          </a:bodyPr>
          <a:lstStyle/>
          <a:p>
            <a:pPr lvl="0">
              <a:buSzPct val="100000"/>
            </a:pPr>
            <a:r>
              <a:rPr lang="en-US" sz="3500" b="1" dirty="0"/>
              <a:t>Thank You! </a:t>
            </a:r>
            <a:r>
              <a:rPr lang="en-US" sz="3500" dirty="0"/>
              <a:t>Questions?</a:t>
            </a:r>
            <a:endParaRPr sz="3500" b="1" dirty="0"/>
          </a:p>
        </p:txBody>
      </p:sp>
      <p:sp>
        <p:nvSpPr>
          <p:cNvPr id="279" name="Google Shape;279;p11"/>
          <p:cNvSpPr txBox="1">
            <a:spLocks noGrp="1"/>
          </p:cNvSpPr>
          <p:nvPr>
            <p:ph type="body" idx="1"/>
          </p:nvPr>
        </p:nvSpPr>
        <p:spPr>
          <a:xfrm>
            <a:off x="757237" y="3652256"/>
            <a:ext cx="4391025" cy="1566863"/>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2800"/>
              <a:buNone/>
            </a:pPr>
            <a:r>
              <a:rPr lang="en-US" sz="2000" b="1" dirty="0"/>
              <a:t>Michael Huynh</a:t>
            </a:r>
          </a:p>
          <a:p>
            <a:pPr marL="0" lvl="0" indent="0" algn="l" rtl="0">
              <a:lnSpc>
                <a:spcPct val="90000"/>
              </a:lnSpc>
              <a:spcBef>
                <a:spcPts val="0"/>
              </a:spcBef>
              <a:spcAft>
                <a:spcPts val="0"/>
              </a:spcAft>
              <a:buClr>
                <a:schemeClr val="dk1"/>
              </a:buClr>
              <a:buSzPts val="2800"/>
              <a:buNone/>
            </a:pPr>
            <a:r>
              <a:rPr lang="en-US" sz="2000" dirty="0"/>
              <a:t>Chief Executive Officer</a:t>
            </a:r>
          </a:p>
          <a:p>
            <a:pPr marL="0" lvl="0" indent="0" algn="l" rtl="0">
              <a:lnSpc>
                <a:spcPct val="90000"/>
              </a:lnSpc>
              <a:spcBef>
                <a:spcPts val="0"/>
              </a:spcBef>
              <a:spcAft>
                <a:spcPts val="0"/>
              </a:spcAft>
              <a:buClr>
                <a:schemeClr val="dk1"/>
              </a:buClr>
              <a:buSzPts val="2800"/>
              <a:buNone/>
            </a:pPr>
            <a:r>
              <a:rPr lang="en-US" sz="2000" dirty="0">
                <a:hlinkClick r:id="rId3"/>
              </a:rPr>
              <a:t>mhuynh@pheratech.com</a:t>
            </a:r>
            <a:r>
              <a:rPr lang="en-US" sz="2000" dirty="0"/>
              <a:t> </a:t>
            </a:r>
            <a:endParaRPr sz="2000" dirty="0"/>
          </a:p>
        </p:txBody>
      </p:sp>
      <p:sp>
        <p:nvSpPr>
          <p:cNvPr id="280" name="Google Shape;280;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10</a:t>
            </a:fld>
            <a:endParaRPr/>
          </a:p>
        </p:txBody>
      </p:sp>
      <p:pic>
        <p:nvPicPr>
          <p:cNvPr id="281" name="Google Shape;281;p11"/>
          <p:cNvPicPr preferRelativeResize="0"/>
          <p:nvPr/>
        </p:nvPicPr>
        <p:blipFill rotWithShape="1">
          <a:blip r:embed="rId4">
            <a:alphaModFix/>
          </a:blip>
          <a:srcRect/>
          <a:stretch/>
        </p:blipFill>
        <p:spPr>
          <a:xfrm>
            <a:off x="373001" y="334963"/>
            <a:ext cx="2301998" cy="695325"/>
          </a:xfrm>
          <a:prstGeom prst="rect">
            <a:avLst/>
          </a:prstGeom>
          <a:noFill/>
          <a:ln>
            <a:noFill/>
          </a:ln>
        </p:spPr>
      </p:pic>
      <p:cxnSp>
        <p:nvCxnSpPr>
          <p:cNvPr id="282" name="Google Shape;282;p11"/>
          <p:cNvCxnSpPr/>
          <p:nvPr/>
        </p:nvCxnSpPr>
        <p:spPr>
          <a:xfrm>
            <a:off x="3019425" y="673100"/>
            <a:ext cx="6543675" cy="0"/>
          </a:xfrm>
          <a:prstGeom prst="straightConnector1">
            <a:avLst/>
          </a:prstGeom>
          <a:noFill/>
          <a:ln w="19050" cap="flat" cmpd="sng">
            <a:solidFill>
              <a:srgbClr val="D10F26"/>
            </a:solidFill>
            <a:prstDash val="solid"/>
            <a:miter lim="8000"/>
            <a:headEnd type="none" w="sm" len="sm"/>
            <a:tailEnd type="none" w="sm" len="sm"/>
          </a:ln>
        </p:spPr>
      </p:cxnSp>
      <p:sp>
        <p:nvSpPr>
          <p:cNvPr id="283" name="Google Shape;283;p11"/>
          <p:cNvSpPr txBox="1"/>
          <p:nvPr/>
        </p:nvSpPr>
        <p:spPr>
          <a:xfrm>
            <a:off x="138876" y="6400412"/>
            <a:ext cx="6885049" cy="27699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200">
                <a:solidFill>
                  <a:schemeClr val="dk1"/>
                </a:solidFill>
                <a:latin typeface="Arial"/>
                <a:ea typeface="Arial"/>
                <a:cs typeface="Arial"/>
                <a:sym typeface="Arial"/>
              </a:rPr>
              <a:t>All content proprietary &amp; confidential | Copyright © 2026 Pheratech Systems Inc. All Rights Reserved. </a:t>
            </a:r>
            <a:endParaRPr/>
          </a:p>
        </p:txBody>
      </p:sp>
      <p:cxnSp>
        <p:nvCxnSpPr>
          <p:cNvPr id="284" name="Google Shape;284;p11"/>
          <p:cNvCxnSpPr/>
          <p:nvPr/>
        </p:nvCxnSpPr>
        <p:spPr>
          <a:xfrm rot="10800000" flipH="1">
            <a:off x="6976299" y="6538911"/>
            <a:ext cx="3967925" cy="1"/>
          </a:xfrm>
          <a:prstGeom prst="straightConnector1">
            <a:avLst/>
          </a:prstGeom>
          <a:noFill/>
          <a:ln w="19050" cap="flat" cmpd="sng">
            <a:solidFill>
              <a:srgbClr val="D10F26"/>
            </a:solidFill>
            <a:prstDash val="solid"/>
            <a:miter lim="8000"/>
            <a:headEnd type="none" w="sm" len="sm"/>
            <a:tailEnd type="none" w="sm" len="sm"/>
          </a:ln>
        </p:spPr>
      </p:cxnSp>
      <p:sp>
        <p:nvSpPr>
          <p:cNvPr id="285" name="Google Shape;285;p11"/>
          <p:cNvSpPr txBox="1"/>
          <p:nvPr/>
        </p:nvSpPr>
        <p:spPr>
          <a:xfrm>
            <a:off x="9696449" y="534600"/>
            <a:ext cx="2495551" cy="27699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200">
                <a:solidFill>
                  <a:schemeClr val="dk1"/>
                </a:solidFill>
                <a:latin typeface="Arial"/>
                <a:ea typeface="Arial"/>
                <a:cs typeface="Arial"/>
                <a:sym typeface="Arial"/>
              </a:rPr>
              <a:t>Pheratech Systems Inc.</a:t>
            </a:r>
            <a:endParaRPr/>
          </a:p>
        </p:txBody>
      </p:sp>
      <p:sp>
        <p:nvSpPr>
          <p:cNvPr id="2" name="Google Shape;279;p11">
            <a:extLst>
              <a:ext uri="{FF2B5EF4-FFF2-40B4-BE49-F238E27FC236}">
                <a16:creationId xmlns:a16="http://schemas.microsoft.com/office/drawing/2014/main" id="{B0122384-FE8E-FF3A-29FD-5426BB6F8951}"/>
              </a:ext>
            </a:extLst>
          </p:cNvPr>
          <p:cNvSpPr txBox="1">
            <a:spLocks/>
          </p:cNvSpPr>
          <p:nvPr/>
        </p:nvSpPr>
        <p:spPr>
          <a:xfrm>
            <a:off x="757237" y="4833549"/>
            <a:ext cx="6777038" cy="1566863"/>
          </a:xfrm>
          <a:prstGeom prst="rect">
            <a:avLst/>
          </a:prstGeom>
          <a:noFill/>
          <a:ln>
            <a:noFill/>
          </a:ln>
        </p:spPr>
        <p:txBody>
          <a:bodyPr spcFirstLastPara="1" wrap="square" lIns="91425" tIns="45700" rIns="91425" bIns="45700" anchor="t" anchorCtr="0">
            <a:normAutofit/>
          </a:bodyPr>
          <a:lstStyle>
            <a:defPPr marR="0" lvl="0" algn="l" rtl="0">
              <a:lnSpc>
                <a:spcPct val="100000"/>
              </a:lnSpc>
              <a:spcBef>
                <a:spcPts val="0"/>
              </a:spcBef>
              <a:spcAft>
                <a:spcPts val="0"/>
              </a:spcAft>
            </a:defPPr>
            <a:lvl1pPr marL="457200" marR="0" lvl="0" indent="-342900" algn="l" rtl="0">
              <a:lnSpc>
                <a:spcPct val="90000"/>
              </a:lnSpc>
              <a:spcBef>
                <a:spcPts val="1000"/>
              </a:spcBef>
              <a:spcAft>
                <a:spcPts val="0"/>
              </a:spcAft>
              <a:buClr>
                <a:schemeClr val="dk1"/>
              </a:buClr>
              <a:buSzPts val="1800"/>
              <a:buFont typeface="Arial"/>
              <a:buChar char="•"/>
              <a:defRPr sz="2800" b="0" i="0" u="none" strike="noStrike" cap="none" spc="0">
                <a:solidFill>
                  <a:schemeClr val="dk1"/>
                </a:solidFill>
                <a:latin typeface="Arial"/>
                <a:ea typeface="Arial"/>
                <a:cs typeface="Arial"/>
                <a:sym typeface="Arial"/>
              </a:defRPr>
            </a:lvl1pPr>
            <a:lvl2pPr marL="914400" marR="0" lvl="1" indent="-342900" algn="l" rtl="0">
              <a:lnSpc>
                <a:spcPct val="90000"/>
              </a:lnSpc>
              <a:spcBef>
                <a:spcPts val="500"/>
              </a:spcBef>
              <a:spcAft>
                <a:spcPts val="0"/>
              </a:spcAft>
              <a:buClr>
                <a:schemeClr val="dk1"/>
              </a:buClr>
              <a:buSzPts val="1800"/>
              <a:buFont typeface="Arial"/>
              <a:buChar char="•"/>
              <a:defRPr sz="2400" b="0" i="0" u="none" strike="noStrike" cap="none" spc="0">
                <a:solidFill>
                  <a:schemeClr val="dk1"/>
                </a:solidFill>
                <a:latin typeface="Arial"/>
                <a:ea typeface="Arial"/>
                <a:cs typeface="Arial"/>
                <a:sym typeface="Arial"/>
              </a:defRPr>
            </a:lvl2pPr>
            <a:lvl3pPr marL="1371600" marR="0" lvl="2" indent="-342900" algn="l" rtl="0">
              <a:lnSpc>
                <a:spcPct val="90000"/>
              </a:lnSpc>
              <a:spcBef>
                <a:spcPts val="500"/>
              </a:spcBef>
              <a:spcAft>
                <a:spcPts val="0"/>
              </a:spcAft>
              <a:buClr>
                <a:schemeClr val="dk1"/>
              </a:buClr>
              <a:buSzPts val="1800"/>
              <a:buFont typeface="Arial"/>
              <a:buChar char="•"/>
              <a:defRPr sz="2000" b="0" i="0" u="none" strike="noStrike" cap="none" spc="0">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spc="0">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spc="0">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spc="0">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spc="0">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spc="0">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spc="0">
                <a:solidFill>
                  <a:schemeClr val="dk1"/>
                </a:solidFill>
                <a:latin typeface="Arial"/>
                <a:ea typeface="Arial"/>
                <a:cs typeface="Arial"/>
                <a:sym typeface="Arial"/>
              </a:defRPr>
            </a:lvl9pPr>
          </a:lstStyle>
          <a:p>
            <a:pPr marL="0" indent="0">
              <a:spcBef>
                <a:spcPts val="0"/>
              </a:spcBef>
              <a:buSzPts val="2800"/>
              <a:buFont typeface="Arial"/>
              <a:buNone/>
            </a:pPr>
            <a:r>
              <a:rPr lang="en-US" sz="2000" b="1" dirty="0"/>
              <a:t>Ayodeji Coker, Ph.D.</a:t>
            </a:r>
          </a:p>
          <a:p>
            <a:pPr marL="0" indent="0">
              <a:spcBef>
                <a:spcPts val="0"/>
              </a:spcBef>
              <a:buSzPts val="2800"/>
              <a:buFont typeface="Arial"/>
              <a:buNone/>
            </a:pPr>
            <a:r>
              <a:rPr lang="en-US" sz="2000" dirty="0"/>
              <a:t>VP Tech Integration and Transition</a:t>
            </a:r>
          </a:p>
          <a:p>
            <a:pPr marL="0" indent="0">
              <a:spcBef>
                <a:spcPts val="0"/>
              </a:spcBef>
              <a:buSzPts val="2800"/>
              <a:buFont typeface="Arial"/>
              <a:buNone/>
            </a:pPr>
            <a:r>
              <a:rPr lang="en-US" sz="2000" dirty="0">
                <a:hlinkClick r:id="rId3"/>
              </a:rPr>
              <a:t>acoker@pheratech.com</a:t>
            </a:r>
            <a:r>
              <a:rPr lang="en-US" sz="2000" dirty="0"/>
              <a:t> </a:t>
            </a: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762</TotalTime>
  <Words>2176</Words>
  <Application>Microsoft Macintosh PowerPoint</Application>
  <PresentationFormat>Widescreen</PresentationFormat>
  <Paragraphs>141</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Play</vt:lpstr>
      <vt:lpstr>Arial</vt:lpstr>
      <vt:lpstr>Office Theme</vt:lpstr>
      <vt:lpstr>PowerPoint Presentation</vt:lpstr>
      <vt:lpstr>Pheratech Systems Intro</vt:lpstr>
      <vt:lpstr>Sharing Data and Work</vt:lpstr>
      <vt:lpstr>Different Systems, Different Capabilities</vt:lpstr>
      <vt:lpstr>Building Concord</vt:lpstr>
      <vt:lpstr>Integrating Concord</vt:lpstr>
      <vt:lpstr>Coordinating Support Mission</vt:lpstr>
      <vt:lpstr>Camp Shelby</vt:lpstr>
      <vt:lpstr>Roadmap</vt:lpstr>
      <vt:lpstr>Thank You! 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Michael Huynh</dc:creator>
  <cp:lastModifiedBy>Michael Huynh</cp:lastModifiedBy>
  <cp:revision>7</cp:revision>
  <dcterms:created xsi:type="dcterms:W3CDTF">2026-09-15T02:46:44Z</dcterms:created>
  <dcterms:modified xsi:type="dcterms:W3CDTF">2026-09-22T17:07:09Z</dcterms:modified>
</cp:coreProperties>
</file>