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57922" autoAdjust="0"/>
  </p:normalViewPr>
  <p:slideViewPr>
    <p:cSldViewPr snapToGrid="0" snapToObjects="1">
      <p:cViewPr varScale="1">
        <p:scale>
          <a:sx n="59" d="100"/>
          <a:sy n="59" d="100"/>
        </p:scale>
        <p:origin x="135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4414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DELIVERY NOTE (read once, don't say aloud): Present this as your own professional perspective from the training enterprise — not official USAF, AETC, or DoD policy. Every fact here is publicly reported. Keep it conversational; you've lived this.
OPEN COLD. Don't read the title slide. Land the hook, then let the title do its work.
SCRIPT:
"Two days ago, the State Department approved the sale of forty-eight F-35s to Saudi Arabia — twenty-four billion dollars, the most advanced fighter we build. And almost the first thing anyone in this town asked was not 'can they fly it' — it was 'can they be trusted with what's inside it.'
That question — who can be trusted with the most capable technology we make — is the question of this conference. It's the AI question. And I want to make an argument to you today that we already know the answer, because we've been answering it for seventy years in a domain I happen to work in: training pilots.
The nation that trains the pilots ends up writing the rules for how airpower gets used. My argument is simple: the same has to be true for AI — or someone else will write those rules for us."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
- Establish standing without a resume dump. You are not a "policy guy" — you run part of the machine that turns standards into trained humans.
- The three ideas here are the spine of the whole talk: STANDARDS, INTEROPERABILITY, PIPELINE. Everything after this maps back to one of the three.
- Key line to land: "The hardware is the easy part; the shared standard is the hard part."
SCRIPT:
"Quick word on why I'm the one standing here. I'm not a data scientist. When I left </a:t>
            </a:r>
            <a:r>
              <a:rPr lang="en-US"/>
              <a:t>the Pentagon, </a:t>
            </a:r>
            <a:r>
              <a:rPr lang="en-US" dirty="0"/>
              <a:t>I was the Chief of Disruptive Technology for the Air Force. I work graduate flying training now, and before that I ran international affairs for our training command.  So, I spend my time on two things: setting the standard a pilot must meet to graduate — and making sure our allies can meet the same one, so we can actually fly and fight together.
Here's what that job teaches you that's directly relevant to AI. First, a standard only means something if it's enforced — a pilot graduates against a written bar or he doesn't graduate. Second, interoperability isn't the airplane. We can sell anyone an airplane. Interoperability is the shared standard behind it — the training, the tactics, the trust. And third: policy gets written in this city, but it becomes real in the pipeline, where people are trained to a bar and held to it.
Hold those three words — standard, interoperability, pipeline. I'm going to come back to each one."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thesis slide. Slow down. Let it sit.
SCRIPT:
"So here's my whole argument in one sentence, and then I'll spend the rest of our time defending it:
Whoever sets the standard, trains to it, and builds the partnerships around it — governs the technology.
Not whoever invents it first. Not whoever has the biggest model or the most compute. Whoever sets the standard, trains the world to it, and builds the alliances around it. That's who governs.
We proved that with airpower over the last seventy years. The open question — the reason this conference exists — is whether we're going to do the same thing with artificial intelligence, or whether we're going to invent it and then hand the governance of it to someone whose values are not ours."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slide. Brief. Signals we're moving from thesis into the four supporting arguments: Governance, Partnership, Interoperability, Guardrails.
SCRIPT:
"Let me take that apart in four pieces. First piece: governance — and specifically, why standards are a form of power."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
- Core move: reframe "standard" from bureaucratic paperwork to an instrument of national power and values.
- The circles at the top of each card are intentional visual anchors (no icons needed) — don't reference them.
- Land the pull quote hard; it's the takeaway of the governance section.
SCRIPT:
"We tend to think of a standard as paperwork. It isn't. A standard is a values statement in disguise.
When we certify a fighter pilot, we're not just saying he can land the jet. We're asserting a standard of judgment — restraint, rules of engagement, when you don't pull the trigger. That certificate is a set of values made enforceable.
AI standards work exactly the same way. Every rule about how a system may be used encodes a choice about what we will and will not do — whether a human stays in the loop on a lethal decision, what data is fair game, what's off limits. Those aren't technical footnotes. They're values.
Which is why thought leadership here is not optional. If we don't publish the standard, the vacuum gets filled — and it gets filled by people who do not share our view of the individual, of accountability, of the rule of law. The drafts sitting on tables in this city right now will shape procurement, exports, and alliances for the next decade.
And values travel with capability. Sell the jet, and the training and the doctrine and the norms go with it. Field the model, and its guardrails — or the absence of them — go with it too.
So the line I'd leave you with for this section: if you are not at the table writing the standard, you are on the menu."</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"Second piece: partnership. And I mean two kinds at once — partnership with industry, and partnership with allies. You can't govern this technology with either one alone.“  I’ve developed a reputation within industry and the military that the military is not the lead in emerging technology development.  Those of us in uniform and within government must humble ourselves and be good partners. In doing so, we’ll have a seat at the table in informing technology development.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
- The visual contrast (light industry card / dark allies card) mirrors the "two partnerships" idea — don't narrate it.
- Don't read all six bullets. Hit the two italic headers and one bullet from each side. Keep it moving.
- Bridge line at the end sets up the aviation case studies coming next.
SCRIPT:
"Partnership number one is with industry. Here's the uncomfortable truth for a government audience: the government is not going to out-build the frontier labs. The models, the compute, the talent — that lives in the private sector and pretending otherwise loses the race before it starts.
But government has the lever that matters: it sets the bar and it buys to it. That's exactly how flight standards work — the standard drives what manufacturers build. Co-development beats mandates every time. Our allied flight training already runs as an industry partnership; AI governance should be written with the builders, not shouted at them.
Partnership number two is with allies — because a standard only becomes a global standard if partners actually adopt it. And partners adopt what they help build and train on. Allies give us two things one country can never generate alone: reach, and legitimacy. A rule adopted by a bloc of like-minded democracies beats a rule one nation tries to impose by itself.
And the framing is a deliberate choice: human accountability, rule of law, individual rights — designed in from the start, not bolted on after something goes wrong.
Now — I've been making this abstract. Let me make it concrete, with three things happening in my world right now."</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"Three examples — all current, all public, all from the aviation world I work in. Each one shows the standard-train-partner model in action, and each one carries a lesson straight back to AI."</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 — this is the heart of the talk. Spend time here.
- Case 1 (F-35/Saudi): the tech-transfer debate = the AI export-control debate. Same question: who can be trusted with the crown jewels.
- Case 2 (Italy): USAF sending its OWN students to an ally's school is the interoperability point made vivid — the CONOPS was signed at the AETC commander level in Aug 2025. Reciprocity, not one-way sales.
- Case 3 (pipeline gap): the break between UPT and the Formal Training Unit (FTU) is your lived example that THROUGHPUT is capped by the narrowest gate — the governance lesson for AI adoption.
- ~2,470 = reported USAF pilot shortfall end of FY2025; 1,500 = the FUPT annual production milestone AETC announced Sept 2026.
SCRIPT:
"Case one — the F-35 sale I opened with. Twenty-four billion dollars, approved this month. Watch what the fight in Congress is actually about. It is not about whether the Saudis can fly the jet. It's about whether the most sensitive technology inside it stays protected — the concern being onward access by a strategic competitor. That is the entire AI export-control debate, transposed onto an airplane. Access to the crown jewels is inseparable from trust and safeguards. The standard travels with the sale.
Case two, and this is the one I love. For the first time in our history, the U.S. Air Force is sending its own student pilots to train at an ally's school — the International Flight Training School in Sardinia, Italy — under an agreement our training command signed last year. Read that again: we are not selling Italy training. We are sending our people to be trained by them. That is what mature interoperability looks like — it runs both directions. Allies aren't customers. They're co-trainers. If we want AI interoperability with our partners, that reciprocity is the model.
Case three is the hard one, and it's my day job. We just hit a milestone — fifteen hundred new pilots in a year under a redesigned training pipeline, against a shortage that ran around twenty-four hundred pilots. Good news. But here's the lesson: producing more graduates doesn't help if they stack up at the next gate — the Formal Training Unit, where they convert to their actual aircraft. The whole system's throughput is governed by its narrowest gate.
Sit with that, because it's the AI adoption lesson nobody wants to hear: it does not matter how fast you can build the model if your people can't be trained and cleared to use it. Adoption is a pipeline. It's capped by the narrowest gate. And right now, in government, that gate is talent and trust — not compute."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
- This is the payoff slide for the whole aviation analogy. Left = the discipline, middle = how we do it in the air, right = the AI equivalent.
- Don't read the grid line by line robotically. Walk down the left column naming the four disciplines, then say "same four, applied to AI" and gesture at the right.
SCRIPT:
"Let me make the bridge explicit, because this is the whole point. Four disciplines. On the left, the discipline. In the middle, how we do it in the air. On the right, the exact same thing applied to AI.
Certify to a standard — a pilot flies when he meets the bar; a model deploys when it clears test and evaluation. Train allies to the same bar — coalition airpower shares one standard, and coalition AI is going to have to share one too. Protect the crown jewels — tech-transfer safeguards on the F-35 are export controls and model security by another name. And mind the narrowest gate — the absorption bottleneck in my pipeline is the talent-and-trust bottleneck in yours.
It's the same discipline. We are not being asked to invent a way to govern powerful technology across an alliance. We already have one. We just have to decide to apply it to code the way we apply it to cockpits."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"Last piece. I've made the case that we know how to do this. Now let me tell you why we can't afford to be slow about it — because the technology is already in combat, and the guardrails are being decided by whoever shows up."</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
- The 10-20% -&gt; 70-80% figure is the single most memorable number in the talk. It's the drone strike success rate jump when an autonomous terminal-guidance capability is added (public CSIS reporting on Ukraine, 2025). Frame it as order-of-magnitude, not gospel.
- The accountability-gap point is where you plant the Western-values flag hardest: a human owning the lethal decision is a VALUES choice, and it's the thing authoritarian competitors are least likely to honor.
- Iran/Houthi thread ties back to slide 1: the same F-35 sale exists because of Iran-backed pressure in the Gulf — the adversary is already integrated across these examples. Mention lightly; don't overreach on specifics.
SCRIPT:
"Here's the number I want you to remember from today. In Ukraine, a drone under manual control in a jammed, contested environment lands its strike maybe ten to twenty percent of the time. Add an autonomous terminal-guidance capability — the machine flies the last mile itself — and public reporting puts that success rate at seventy to eighty percent. Same drone. The autonomy is the difference between a miss and a hit, four times over.
So, let's be honest: autonomy is a genuine force multiplier. It is not a gadget. Ukraine took open models, retrained them on their own battlefield data, and by credible accounts tripled or quadrupled their effectiveness. That capability advantage is real, and our competitors see the same math we do.
But here's the part that should keep this room up at night. When a system selects and engages a target and no human clearly owns that decision, the question 'who is responsible' has no good answer. We've already seen incidents in recent years where an autonomous system reportedly engaged and no one in the chain would claim the call. That accountability gap is not a technology problem you can patch. It is a values problem. And insisting that a human being owns the lethal decision — that is precisely the Western-values line our competitors are least likely to hold.
And notice the through-line to where I started: that F-35 sale to Saudi Arabia exists in large part because of Iran-backed pressure in the Gulf. The adversary is already woven through every one of these examples. The field test is running right now. The only question is whose values get baked in first."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
- These four map exactly to the four parts of the talk (governance, partnership, proof, stakes). This is the "take it home" slide.
- Delivery: name each one crisply. This is where a data/AI government audience gets their marching orders. Make eye contact, slow cadence.
SCRIPT:
"So what do I actually want from this room — the people who turn a written standard into something real? Four moves.
One: write the standard, and write it publicly. Don't wait for perfect consensus. Published thought leadership is how the vacuum gets filled by us instead of by someone else.
Two: build with industry, and buy to the bar. Your levers are test, certification, and procurement. Use them. Co-develop the rules with the people who actually build the systems.
Three: make allies co-owners, not customers. We just saw it — the U.S. Air Force is willing to train its own pilots at an ally's school. That's the posture. Interoperability and legitimacy only scale through partners who helped write the standard and train on it.
Four: widen the narrowest gate. Your adoption is not capped by compute. It's capped by talent and trust — by how many of your people are cleared and confident to use these tools well. Invest in that pipeline the way we invest in ours."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Land the title line as a callback to slide 1 — the audience should feel the loop close. Then stop. Don't add. Let "thank you" be the last word.
SCRIPT:
"I opened with a twenty-four-billion-dollar airplane and one question: who can be trusted with the most capable thing we build. I'll close with the answer.
The nation that trains the pilots should write the rules for the machines.
We already know how to do this. We know how to set a standard, train the whole free world to it, and build the alliances that make it stick. We've been doing it in the air for seventy years. The only thing in question is whether we have the nerve to do the same thing for artificial intelligence — while the standard is still ours to write.
I think we do. Thank you."
[If taking Q&amp;A: pivot here. Anticipated questions — (1) 'Isn't regulation going to slow us down against China?' -&gt; reframe: the standard is what lets you go fast safely and bring allies with you; ungoverned speed is how you lose trust and lose partners. (2) 'Human-in-the-loop vs. machine speed' -&gt; the loop is a values commitment; where we place the human is the standard, and that's exactly the thing worth setting deliberately. (3) 'What's the government's real lever?' -&gt; procurement and certification, same as flight standards drive industry.]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233F"/>
        </a:solidFill>
        <a:effectLst/>
      </p:bgPr>
    </p:bg>
    <p:spTree>
      <p:nvGrpSpPr>
        <p:cNvPr id="1" name=""/>
        <p:cNvGrpSpPr/>
        <p:nvPr/>
      </p:nvGrpSpPr>
      <p:grpSpPr>
        <a:xfrm>
          <a:off x="0" y="0"/>
          <a:ext cx="0" cy="0"/>
          <a:chOff x="0" y="0"/>
          <a:chExt cx="0" cy="0"/>
        </a:xfrm>
      </p:grpSpPr>
      <p:sp>
        <p:nvSpPr>
          <p:cNvPr id="2" name="Shape 0"/>
          <p:cNvSpPr/>
          <p:nvPr/>
        </p:nvSpPr>
        <p:spPr>
          <a:xfrm>
            <a:off x="0" y="4709160"/>
            <a:ext cx="12188952" cy="18288"/>
          </a:xfrm>
          <a:prstGeom prst="rect">
            <a:avLst/>
          </a:prstGeom>
          <a:solidFill>
            <a:srgbClr val="1C3A5E"/>
          </a:solidFill>
          <a:ln/>
        </p:spPr>
        <p:txBody>
          <a:bodyPr/>
          <a:lstStyle/>
          <a:p>
            <a:endParaRPr lang="en-US"/>
          </a:p>
        </p:txBody>
      </p:sp>
      <p:sp>
        <p:nvSpPr>
          <p:cNvPr id="3" name="Text 1"/>
          <p:cNvSpPr txBox="1"/>
          <p:nvPr/>
        </p:nvSpPr>
        <p:spPr>
          <a:xfrm>
            <a:off x="822960" y="1600200"/>
            <a:ext cx="10515600" cy="914400"/>
          </a:xfrm>
          <a:prstGeom prst="rect">
            <a:avLst/>
          </a:prstGeom>
          <a:noFill/>
          <a:ln/>
        </p:spPr>
        <p:txBody>
          <a:bodyPr wrap="square" lIns="0" tIns="0" rIns="0" bIns="0" rtlCol="0" anchor="ctr"/>
          <a:lstStyle/>
          <a:p>
            <a:pPr marL="0" indent="0" algn="l">
              <a:buNone/>
            </a:pPr>
            <a:r>
              <a:rPr lang="en-US" sz="4600" b="1" kern="0" spc="100" dirty="0">
                <a:solidFill>
                  <a:srgbClr val="FFFFFF"/>
                </a:solidFill>
                <a:latin typeface="Cambria" pitchFamily="34" charset="0"/>
                <a:ea typeface="Cambria" pitchFamily="34" charset="-122"/>
                <a:cs typeface="Cambria" pitchFamily="34" charset="-120"/>
              </a:rPr>
              <a:t>SETTING THE STANDARD</a:t>
            </a:r>
            <a:endParaRPr lang="en-US" sz="4600" dirty="0"/>
          </a:p>
        </p:txBody>
      </p:sp>
      <p:sp>
        <p:nvSpPr>
          <p:cNvPr id="4" name="Text 2"/>
          <p:cNvSpPr txBox="1"/>
          <p:nvPr/>
        </p:nvSpPr>
        <p:spPr>
          <a:xfrm>
            <a:off x="822960" y="2606040"/>
            <a:ext cx="10241280" cy="822960"/>
          </a:xfrm>
          <a:prstGeom prst="rect">
            <a:avLst/>
          </a:prstGeom>
          <a:noFill/>
          <a:ln/>
        </p:spPr>
        <p:txBody>
          <a:bodyPr wrap="square" lIns="0" tIns="0" rIns="0" bIns="0" rtlCol="0" anchor="ctr"/>
          <a:lstStyle/>
          <a:p>
            <a:pPr marL="0" indent="0" algn="l">
              <a:buNone/>
            </a:pPr>
            <a:r>
              <a:rPr lang="en-US" sz="2200" i="1" dirty="0">
                <a:solidFill>
                  <a:srgbClr val="CBD9EA"/>
                </a:solidFill>
                <a:latin typeface="Cambria" pitchFamily="34" charset="0"/>
                <a:ea typeface="Cambria" pitchFamily="34" charset="-122"/>
                <a:cs typeface="Cambria" pitchFamily="34" charset="-120"/>
              </a:rPr>
              <a:t>Training Pilots and the Relationship to AI Governance</a:t>
            </a:r>
            <a:endParaRPr lang="en-US" sz="2200" dirty="0"/>
          </a:p>
        </p:txBody>
      </p:sp>
      <p:sp>
        <p:nvSpPr>
          <p:cNvPr id="5" name="Shape 3"/>
          <p:cNvSpPr/>
          <p:nvPr/>
        </p:nvSpPr>
        <p:spPr>
          <a:xfrm>
            <a:off x="822960" y="3794760"/>
            <a:ext cx="54864" cy="457200"/>
          </a:xfrm>
          <a:prstGeom prst="rect">
            <a:avLst/>
          </a:prstGeom>
          <a:solidFill>
            <a:srgbClr val="E8A33D"/>
          </a:solidFill>
          <a:ln/>
        </p:spPr>
        <p:txBody>
          <a:bodyPr/>
          <a:lstStyle/>
          <a:p>
            <a:endParaRPr lang="en-US"/>
          </a:p>
        </p:txBody>
      </p:sp>
      <p:sp>
        <p:nvSpPr>
          <p:cNvPr id="6" name="Text 4"/>
          <p:cNvSpPr txBox="1"/>
          <p:nvPr/>
        </p:nvSpPr>
        <p:spPr>
          <a:xfrm>
            <a:off x="1051560" y="3749040"/>
            <a:ext cx="9601200" cy="640080"/>
          </a:xfrm>
          <a:prstGeom prst="rect">
            <a:avLst/>
          </a:prstGeom>
          <a:noFill/>
          <a:ln/>
        </p:spPr>
        <p:txBody>
          <a:bodyPr wrap="square" lIns="0" tIns="0" rIns="0" bIns="0" rtlCol="0" anchor="ctr"/>
          <a:lstStyle/>
          <a:p>
            <a:pPr marL="0" indent="0" algn="l">
              <a:buNone/>
            </a:pPr>
            <a:r>
              <a:rPr lang="en-US" sz="1600" b="1" dirty="0">
                <a:solidFill>
                  <a:srgbClr val="FFFFFF"/>
                </a:solidFill>
                <a:latin typeface="Calibri" pitchFamily="34" charset="0"/>
                <a:ea typeface="Calibri" pitchFamily="34" charset="-122"/>
                <a:cs typeface="Calibri" pitchFamily="34" charset="-120"/>
              </a:rPr>
              <a:t>AI governance, allied interoperability, and Western-values standards</a:t>
            </a:r>
            <a:endParaRPr lang="en-US" sz="1600" dirty="0"/>
          </a:p>
          <a:p>
            <a:pPr marL="0" indent="0" algn="l">
              <a:buNone/>
            </a:pPr>
            <a:r>
              <a:rPr lang="en-US" sz="1600" dirty="0">
                <a:solidFill>
                  <a:srgbClr val="CBD9EA"/>
                </a:solidFill>
                <a:latin typeface="Calibri" pitchFamily="34" charset="0"/>
                <a:ea typeface="Calibri" pitchFamily="34" charset="-122"/>
                <a:cs typeface="Calibri" pitchFamily="34" charset="-120"/>
              </a:rPr>
              <a:t>— seen from inside the training enterprise</a:t>
            </a:r>
            <a:endParaRPr lang="en-US" sz="1600" dirty="0"/>
          </a:p>
        </p:txBody>
      </p:sp>
      <p:sp>
        <p:nvSpPr>
          <p:cNvPr id="7" name="Text 5"/>
          <p:cNvSpPr txBox="1"/>
          <p:nvPr/>
        </p:nvSpPr>
        <p:spPr>
          <a:xfrm>
            <a:off x="822960" y="5029200"/>
            <a:ext cx="7772400" cy="822960"/>
          </a:xfrm>
          <a:prstGeom prst="rect">
            <a:avLst/>
          </a:prstGeom>
          <a:noFill/>
          <a:ln/>
        </p:spPr>
        <p:txBody>
          <a:bodyPr wrap="square" lIns="0" tIns="0" rIns="0" bIns="0" rtlCol="0" anchor="ctr"/>
          <a:lstStyle/>
          <a:p>
            <a:pPr marL="0" indent="0" algn="l">
              <a:buNone/>
            </a:pPr>
            <a:r>
              <a:rPr lang="en-US" sz="1500" b="1" dirty="0">
                <a:solidFill>
                  <a:srgbClr val="FFFFFF"/>
                </a:solidFill>
                <a:latin typeface="Calibri" pitchFamily="34" charset="0"/>
                <a:ea typeface="Calibri" pitchFamily="34" charset="-122"/>
                <a:cs typeface="Calibri" pitchFamily="34" charset="-120"/>
              </a:rPr>
              <a:t>Colonel Gabriel Arrington, USAF</a:t>
            </a:r>
            <a:endParaRPr lang="en-US" sz="1500" dirty="0"/>
          </a:p>
          <a:p>
            <a:pPr marL="0" indent="0" algn="l">
              <a:buNone/>
            </a:pPr>
            <a:r>
              <a:rPr lang="en-US" sz="1200" dirty="0">
                <a:solidFill>
                  <a:srgbClr val="CBD9EA"/>
                </a:solidFill>
                <a:latin typeface="Calibri" pitchFamily="34" charset="0"/>
                <a:ea typeface="Calibri" pitchFamily="34" charset="-122"/>
                <a:cs typeface="Calibri" pitchFamily="34" charset="-120"/>
              </a:rPr>
              <a:t>Graduate Flying Training  ·  former Chief, International Affairs</a:t>
            </a:r>
            <a:endParaRPr lang="en-US" sz="1500" dirty="0"/>
          </a:p>
        </p:txBody>
      </p:sp>
      <p:sp>
        <p:nvSpPr>
          <p:cNvPr id="8" name="Text 6"/>
          <p:cNvSpPr txBox="1"/>
          <p:nvPr/>
        </p:nvSpPr>
        <p:spPr>
          <a:xfrm>
            <a:off x="822960" y="5989320"/>
            <a:ext cx="7772400" cy="274320"/>
          </a:xfrm>
          <a:prstGeom prst="rect">
            <a:avLst/>
          </a:prstGeom>
          <a:noFill/>
          <a:ln/>
        </p:spPr>
        <p:txBody>
          <a:bodyPr wrap="square" lIns="0" tIns="0" rIns="0" bIns="0" rtlCol="0" anchor="ctr"/>
          <a:lstStyle/>
          <a:p>
            <a:pPr marL="0" indent="0" algn="l">
              <a:buNone/>
            </a:pPr>
            <a:r>
              <a:rPr lang="en-US" sz="1100" dirty="0">
                <a:solidFill>
                  <a:srgbClr val="5A6B80"/>
                </a:solidFill>
                <a:latin typeface="Calibri" pitchFamily="34" charset="0"/>
                <a:ea typeface="Calibri" pitchFamily="34" charset="-122"/>
                <a:cs typeface="Calibri" pitchFamily="34" charset="-120"/>
              </a:rPr>
              <a:t>CDAO Government  ·  Washington, D.C.  ·  September 2026</a:t>
            </a:r>
            <a:endParaRPr lang="en-US" sz="1100" dirty="0"/>
          </a:p>
        </p:txBody>
      </p:sp>
      <p:sp>
        <p:nvSpPr>
          <p:cNvPr id="10" name="Text 7"/>
          <p:cNvSpPr txBox="1"/>
          <p:nvPr/>
        </p:nvSpPr>
        <p:spPr>
          <a:xfrm>
            <a:off x="457200" y="6455664"/>
            <a:ext cx="7772400" cy="274320"/>
          </a:xfrm>
          <a:prstGeom prst="rect">
            <a:avLst/>
          </a:prstGeom>
          <a:noFill/>
          <a:ln/>
        </p:spPr>
        <p:txBody>
          <a:bodyPr wrap="squar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Col. Gabriel Arrington  ·  CDAO Government 2026</a:t>
            </a:r>
            <a:endParaRPr lang="en-US" sz="900" dirty="0"/>
          </a:p>
        </p:txBody>
      </p:sp>
      <p:sp>
        <p:nvSpPr>
          <p:cNvPr id="11" name="Text 8"/>
          <p:cNvSpPr txBox="1"/>
          <p:nvPr/>
        </p:nvSpPr>
        <p:spPr>
          <a:xfrm>
            <a:off x="11430000" y="6455664"/>
            <a:ext cx="365760" cy="274320"/>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6F9"/>
        </a:solidFill>
        <a:effectLst/>
      </p:bgPr>
    </p:bg>
    <p:spTree>
      <p:nvGrpSpPr>
        <p:cNvPr id="1" name=""/>
        <p:cNvGrpSpPr/>
        <p:nvPr/>
      </p:nvGrpSpPr>
      <p:grpSpPr>
        <a:xfrm>
          <a:off x="0" y="0"/>
          <a:ext cx="0" cy="0"/>
          <a:chOff x="0" y="0"/>
          <a:chExt cx="0" cy="0"/>
        </a:xfrm>
      </p:grpSpPr>
      <p:sp>
        <p:nvSpPr>
          <p:cNvPr id="2" name="Shape 0"/>
          <p:cNvSpPr/>
          <p:nvPr/>
        </p:nvSpPr>
        <p:spPr>
          <a:xfrm>
            <a:off x="457200" y="566928"/>
            <a:ext cx="54864" cy="292608"/>
          </a:xfrm>
          <a:prstGeom prst="rect">
            <a:avLst/>
          </a:prstGeom>
          <a:solidFill>
            <a:srgbClr val="E8A33D"/>
          </a:solidFill>
          <a:ln/>
        </p:spPr>
        <p:txBody>
          <a:bodyPr/>
          <a:lstStyle/>
          <a:p>
            <a:endParaRPr lang="en-US"/>
          </a:p>
        </p:txBody>
      </p:sp>
      <p:sp>
        <p:nvSpPr>
          <p:cNvPr id="3" name="Text 1"/>
          <p:cNvSpPr txBox="1"/>
          <p:nvPr/>
        </p:nvSpPr>
        <p:spPr>
          <a:xfrm>
            <a:off x="658368" y="502920"/>
            <a:ext cx="10058400" cy="457200"/>
          </a:xfrm>
          <a:prstGeom prst="rect">
            <a:avLst/>
          </a:prstGeom>
          <a:noFill/>
          <a:ln/>
        </p:spPr>
        <p:txBody>
          <a:bodyPr wrap="square" lIns="0" tIns="0" rIns="0" bIns="0" rtlCol="0" anchor="ctr"/>
          <a:lstStyle/>
          <a:p>
            <a:pPr marL="0" indent="0">
              <a:buNone/>
            </a:pPr>
            <a:r>
              <a:rPr lang="en-US" sz="3000" b="1" dirty="0">
                <a:solidFill>
                  <a:srgbClr val="10233F"/>
                </a:solidFill>
                <a:latin typeface="Cambria" pitchFamily="34" charset="0"/>
                <a:ea typeface="Cambria" pitchFamily="34" charset="-122"/>
                <a:cs typeface="Cambria" pitchFamily="34" charset="-120"/>
              </a:rPr>
              <a:t>The vantage point</a:t>
            </a:r>
            <a:endParaRPr lang="en-US" sz="3000" dirty="0"/>
          </a:p>
        </p:txBody>
      </p:sp>
      <p:sp>
        <p:nvSpPr>
          <p:cNvPr id="4" name="Text 2"/>
          <p:cNvSpPr txBox="1"/>
          <p:nvPr/>
        </p:nvSpPr>
        <p:spPr>
          <a:xfrm>
            <a:off x="658368" y="1078992"/>
            <a:ext cx="10058400" cy="365760"/>
          </a:xfrm>
          <a:prstGeom prst="rect">
            <a:avLst/>
          </a:prstGeom>
          <a:noFill/>
          <a:ln/>
        </p:spPr>
        <p:txBody>
          <a:bodyPr wrap="square" lIns="0" tIns="0" rIns="0" bIns="0" rtlCol="0" anchor="ctr"/>
          <a:lstStyle/>
          <a:p>
            <a:pPr marL="0" indent="0">
              <a:buNone/>
            </a:pPr>
            <a:r>
              <a:rPr lang="en-US" sz="1500" i="1" dirty="0">
                <a:solidFill>
                  <a:srgbClr val="5A6B80"/>
                </a:solidFill>
                <a:latin typeface="Calibri" pitchFamily="34" charset="0"/>
                <a:ea typeface="Calibri" pitchFamily="34" charset="-122"/>
                <a:cs typeface="Calibri" pitchFamily="34" charset="-120"/>
              </a:rPr>
              <a:t>Why a training officer is talking to a room of data and AI leaders</a:t>
            </a:r>
            <a:endParaRPr lang="en-US" sz="1500" dirty="0"/>
          </a:p>
        </p:txBody>
      </p:sp>
      <p:sp>
        <p:nvSpPr>
          <p:cNvPr id="5" name="Shape 3"/>
          <p:cNvSpPr/>
          <p:nvPr/>
        </p:nvSpPr>
        <p:spPr>
          <a:xfrm>
            <a:off x="658368" y="1737360"/>
            <a:ext cx="10881360" cy="1325880"/>
          </a:xfrm>
          <a:prstGeom prst="roundRect">
            <a:avLst>
              <a:gd name="adj" fmla="val 4138"/>
            </a:avLst>
          </a:prstGeom>
          <a:solidFill>
            <a:srgbClr val="FFFFFF"/>
          </a:solidFill>
          <a:ln w="12700">
            <a:solidFill>
              <a:srgbClr val="CBD9EA"/>
            </a:solidFill>
            <a:prstDash val="solid"/>
          </a:ln>
          <a:effectLst>
            <a:outerShdw blurRad="76200" dist="25400" dir="5400000" algn="bl" rotWithShape="0">
              <a:srgbClr val="9AAAC0">
                <a:alpha val="35000"/>
              </a:srgbClr>
            </a:outerShdw>
          </a:effectLst>
        </p:spPr>
        <p:txBody>
          <a:bodyPr/>
          <a:lstStyle/>
          <a:p>
            <a:endParaRPr lang="en-US"/>
          </a:p>
        </p:txBody>
      </p:sp>
      <p:sp>
        <p:nvSpPr>
          <p:cNvPr id="6" name="Text 4"/>
          <p:cNvSpPr txBox="1"/>
          <p:nvPr/>
        </p:nvSpPr>
        <p:spPr>
          <a:xfrm>
            <a:off x="868680" y="1993392"/>
            <a:ext cx="822960" cy="822960"/>
          </a:xfrm>
          <a:prstGeom prst="rect">
            <a:avLst/>
          </a:prstGeom>
          <a:noFill/>
          <a:ln/>
        </p:spPr>
        <p:txBody>
          <a:bodyPr wrap="square" lIns="0" tIns="0" rIns="0" bIns="0" rtlCol="0" anchor="ctr"/>
          <a:lstStyle/>
          <a:p>
            <a:pPr marL="0" indent="0" algn="ctr">
              <a:buNone/>
            </a:pPr>
            <a:r>
              <a:rPr lang="en-US" sz="4000" b="1" dirty="0">
                <a:solidFill>
                  <a:srgbClr val="E8A33D"/>
                </a:solidFill>
                <a:latin typeface="Cambria" pitchFamily="34" charset="0"/>
                <a:ea typeface="Cambria" pitchFamily="34" charset="-122"/>
                <a:cs typeface="Cambria" pitchFamily="34" charset="-120"/>
              </a:rPr>
              <a:t>1</a:t>
            </a:r>
            <a:endParaRPr lang="en-US" sz="4000" dirty="0"/>
          </a:p>
        </p:txBody>
      </p:sp>
      <p:sp>
        <p:nvSpPr>
          <p:cNvPr id="7" name="Text 5"/>
          <p:cNvSpPr txBox="1"/>
          <p:nvPr/>
        </p:nvSpPr>
        <p:spPr>
          <a:xfrm>
            <a:off x="1828800" y="1920240"/>
            <a:ext cx="9418320" cy="457200"/>
          </a:xfrm>
          <a:prstGeom prst="rect">
            <a:avLst/>
          </a:prstGeom>
          <a:noFill/>
          <a:ln/>
        </p:spPr>
        <p:txBody>
          <a:bodyPr wrap="square" lIns="0" tIns="0" rIns="0" bIns="0" rtlCol="0" anchor="ctr"/>
          <a:lstStyle/>
          <a:p>
            <a:pPr marL="0" indent="0">
              <a:buNone/>
            </a:pPr>
            <a:r>
              <a:rPr lang="en-US" sz="1800" b="1" dirty="0">
                <a:solidFill>
                  <a:srgbClr val="10233F"/>
                </a:solidFill>
                <a:latin typeface="Calibri" pitchFamily="34" charset="0"/>
                <a:ea typeface="Calibri" pitchFamily="34" charset="-122"/>
                <a:cs typeface="Calibri" pitchFamily="34" charset="-120"/>
              </a:rPr>
              <a:t>Standards</a:t>
            </a:r>
            <a:endParaRPr lang="en-US" sz="1800" dirty="0"/>
          </a:p>
        </p:txBody>
      </p:sp>
      <p:sp>
        <p:nvSpPr>
          <p:cNvPr id="8" name="Text 6"/>
          <p:cNvSpPr txBox="1"/>
          <p:nvPr/>
        </p:nvSpPr>
        <p:spPr>
          <a:xfrm>
            <a:off x="1828800" y="2359152"/>
            <a:ext cx="9464040" cy="640080"/>
          </a:xfrm>
          <a:prstGeom prst="rect">
            <a:avLst/>
          </a:prstGeom>
          <a:noFill/>
          <a:ln/>
        </p:spPr>
        <p:txBody>
          <a:bodyPr wrap="square" lIns="0" tIns="0" rIns="0" bIns="0" rtlCol="0" anchor="ctr"/>
          <a:lstStyle/>
          <a:p>
            <a:pPr marL="0" indent="0">
              <a:buNone/>
            </a:pPr>
            <a:r>
              <a:rPr lang="en-US" sz="1400" dirty="0">
                <a:solidFill>
                  <a:srgbClr val="0C1626"/>
                </a:solidFill>
                <a:latin typeface="Calibri" pitchFamily="34" charset="0"/>
                <a:ea typeface="Calibri" pitchFamily="34" charset="-122"/>
                <a:cs typeface="Calibri" pitchFamily="34" charset="-120"/>
              </a:rPr>
              <a:t>A fighter pilot graduates only against a common, written standard. Allies train to the same one. That is governance — enforced, not aspirational.</a:t>
            </a:r>
            <a:endParaRPr lang="en-US" sz="1400" dirty="0"/>
          </a:p>
        </p:txBody>
      </p:sp>
      <p:sp>
        <p:nvSpPr>
          <p:cNvPr id="9" name="Shape 7"/>
          <p:cNvSpPr/>
          <p:nvPr/>
        </p:nvSpPr>
        <p:spPr>
          <a:xfrm>
            <a:off x="658368" y="3218688"/>
            <a:ext cx="10881360" cy="1325880"/>
          </a:xfrm>
          <a:prstGeom prst="roundRect">
            <a:avLst>
              <a:gd name="adj" fmla="val 4138"/>
            </a:avLst>
          </a:prstGeom>
          <a:solidFill>
            <a:srgbClr val="FFFFFF"/>
          </a:solidFill>
          <a:ln w="12700">
            <a:solidFill>
              <a:srgbClr val="CBD9EA"/>
            </a:solidFill>
            <a:prstDash val="solid"/>
          </a:ln>
          <a:effectLst>
            <a:outerShdw blurRad="76200" dist="25400" dir="5400000" algn="bl" rotWithShape="0">
              <a:srgbClr val="9AAAC0">
                <a:alpha val="35000"/>
              </a:srgbClr>
            </a:outerShdw>
          </a:effectLst>
        </p:spPr>
        <p:txBody>
          <a:bodyPr/>
          <a:lstStyle/>
          <a:p>
            <a:endParaRPr lang="en-US"/>
          </a:p>
        </p:txBody>
      </p:sp>
      <p:sp>
        <p:nvSpPr>
          <p:cNvPr id="10" name="Text 8"/>
          <p:cNvSpPr txBox="1"/>
          <p:nvPr/>
        </p:nvSpPr>
        <p:spPr>
          <a:xfrm>
            <a:off x="868680" y="3474720"/>
            <a:ext cx="822960" cy="822960"/>
          </a:xfrm>
          <a:prstGeom prst="rect">
            <a:avLst/>
          </a:prstGeom>
          <a:noFill/>
          <a:ln/>
        </p:spPr>
        <p:txBody>
          <a:bodyPr wrap="square" lIns="0" tIns="0" rIns="0" bIns="0" rtlCol="0" anchor="ctr"/>
          <a:lstStyle/>
          <a:p>
            <a:pPr marL="0" indent="0" algn="ctr">
              <a:buNone/>
            </a:pPr>
            <a:r>
              <a:rPr lang="en-US" sz="4000" b="1" dirty="0">
                <a:solidFill>
                  <a:srgbClr val="E8A33D"/>
                </a:solidFill>
                <a:latin typeface="Cambria" pitchFamily="34" charset="0"/>
                <a:ea typeface="Cambria" pitchFamily="34" charset="-122"/>
                <a:cs typeface="Cambria" pitchFamily="34" charset="-120"/>
              </a:rPr>
              <a:t>2</a:t>
            </a:r>
            <a:endParaRPr lang="en-US" sz="4000" dirty="0"/>
          </a:p>
        </p:txBody>
      </p:sp>
      <p:sp>
        <p:nvSpPr>
          <p:cNvPr id="11" name="Text 9"/>
          <p:cNvSpPr txBox="1"/>
          <p:nvPr/>
        </p:nvSpPr>
        <p:spPr>
          <a:xfrm>
            <a:off x="1828800" y="3401568"/>
            <a:ext cx="9418320" cy="457200"/>
          </a:xfrm>
          <a:prstGeom prst="rect">
            <a:avLst/>
          </a:prstGeom>
          <a:noFill/>
          <a:ln/>
        </p:spPr>
        <p:txBody>
          <a:bodyPr wrap="square" lIns="0" tIns="0" rIns="0" bIns="0" rtlCol="0" anchor="ctr"/>
          <a:lstStyle/>
          <a:p>
            <a:pPr marL="0" indent="0">
              <a:buNone/>
            </a:pPr>
            <a:r>
              <a:rPr lang="en-US" sz="1800" b="1" dirty="0">
                <a:solidFill>
                  <a:srgbClr val="10233F"/>
                </a:solidFill>
                <a:latin typeface="Calibri" pitchFamily="34" charset="0"/>
                <a:ea typeface="Calibri" pitchFamily="34" charset="-122"/>
                <a:cs typeface="Calibri" pitchFamily="34" charset="-120"/>
              </a:rPr>
              <a:t>Interoperability</a:t>
            </a:r>
            <a:endParaRPr lang="en-US" sz="1800" dirty="0"/>
          </a:p>
        </p:txBody>
      </p:sp>
      <p:sp>
        <p:nvSpPr>
          <p:cNvPr id="12" name="Text 10"/>
          <p:cNvSpPr txBox="1"/>
          <p:nvPr/>
        </p:nvSpPr>
        <p:spPr>
          <a:xfrm>
            <a:off x="1828800" y="3840480"/>
            <a:ext cx="9464040" cy="640080"/>
          </a:xfrm>
          <a:prstGeom prst="rect">
            <a:avLst/>
          </a:prstGeom>
          <a:noFill/>
          <a:ln/>
        </p:spPr>
        <p:txBody>
          <a:bodyPr wrap="square" lIns="0" tIns="0" rIns="0" bIns="0" rtlCol="0" anchor="ctr"/>
          <a:lstStyle/>
          <a:p>
            <a:pPr marL="0" indent="0">
              <a:buNone/>
            </a:pPr>
            <a:r>
              <a:rPr lang="en-US" sz="1400" dirty="0">
                <a:solidFill>
                  <a:srgbClr val="0C1626"/>
                </a:solidFill>
                <a:latin typeface="Calibri" pitchFamily="34" charset="0"/>
                <a:ea typeface="Calibri" pitchFamily="34" charset="-122"/>
                <a:cs typeface="Calibri" pitchFamily="34" charset="-120"/>
              </a:rPr>
              <a:t>We don't just sell allies aircraft. We train their people to fly and fight alongside ours. The hardware is the easy part; the shared standard is the hard part.</a:t>
            </a:r>
            <a:endParaRPr lang="en-US" sz="1400" dirty="0"/>
          </a:p>
        </p:txBody>
      </p:sp>
      <p:sp>
        <p:nvSpPr>
          <p:cNvPr id="13" name="Shape 11"/>
          <p:cNvSpPr/>
          <p:nvPr/>
        </p:nvSpPr>
        <p:spPr>
          <a:xfrm>
            <a:off x="658368" y="4700016"/>
            <a:ext cx="10881360" cy="1325880"/>
          </a:xfrm>
          <a:prstGeom prst="roundRect">
            <a:avLst>
              <a:gd name="adj" fmla="val 4138"/>
            </a:avLst>
          </a:prstGeom>
          <a:solidFill>
            <a:srgbClr val="FFFFFF"/>
          </a:solidFill>
          <a:ln w="12700">
            <a:solidFill>
              <a:srgbClr val="CBD9EA"/>
            </a:solidFill>
            <a:prstDash val="solid"/>
          </a:ln>
          <a:effectLst>
            <a:outerShdw blurRad="76200" dist="25400" dir="5400000" algn="bl" rotWithShape="0">
              <a:srgbClr val="9AAAC0">
                <a:alpha val="35000"/>
              </a:srgbClr>
            </a:outerShdw>
          </a:effectLst>
        </p:spPr>
        <p:txBody>
          <a:bodyPr/>
          <a:lstStyle/>
          <a:p>
            <a:endParaRPr lang="en-US"/>
          </a:p>
        </p:txBody>
      </p:sp>
      <p:sp>
        <p:nvSpPr>
          <p:cNvPr id="14" name="Text 12"/>
          <p:cNvSpPr txBox="1"/>
          <p:nvPr/>
        </p:nvSpPr>
        <p:spPr>
          <a:xfrm>
            <a:off x="868680" y="4956048"/>
            <a:ext cx="822960" cy="822960"/>
          </a:xfrm>
          <a:prstGeom prst="rect">
            <a:avLst/>
          </a:prstGeom>
          <a:noFill/>
          <a:ln/>
        </p:spPr>
        <p:txBody>
          <a:bodyPr wrap="square" lIns="0" tIns="0" rIns="0" bIns="0" rtlCol="0" anchor="ctr"/>
          <a:lstStyle/>
          <a:p>
            <a:pPr marL="0" indent="0" algn="ctr">
              <a:buNone/>
            </a:pPr>
            <a:r>
              <a:rPr lang="en-US" sz="4000" b="1" dirty="0">
                <a:solidFill>
                  <a:srgbClr val="E8A33D"/>
                </a:solidFill>
                <a:latin typeface="Cambria" pitchFamily="34" charset="0"/>
                <a:ea typeface="Cambria" pitchFamily="34" charset="-122"/>
                <a:cs typeface="Cambria" pitchFamily="34" charset="-120"/>
              </a:rPr>
              <a:t>3</a:t>
            </a:r>
            <a:endParaRPr lang="en-US" sz="4000" dirty="0"/>
          </a:p>
        </p:txBody>
      </p:sp>
      <p:sp>
        <p:nvSpPr>
          <p:cNvPr id="15" name="Text 13"/>
          <p:cNvSpPr txBox="1"/>
          <p:nvPr/>
        </p:nvSpPr>
        <p:spPr>
          <a:xfrm>
            <a:off x="1828800" y="4882896"/>
            <a:ext cx="9418320" cy="457200"/>
          </a:xfrm>
          <a:prstGeom prst="rect">
            <a:avLst/>
          </a:prstGeom>
          <a:noFill/>
          <a:ln/>
        </p:spPr>
        <p:txBody>
          <a:bodyPr wrap="square" lIns="0" tIns="0" rIns="0" bIns="0" rtlCol="0" anchor="ctr"/>
          <a:lstStyle/>
          <a:p>
            <a:pPr marL="0" indent="0">
              <a:buNone/>
            </a:pPr>
            <a:r>
              <a:rPr lang="en-US" sz="1800" b="1" dirty="0">
                <a:solidFill>
                  <a:srgbClr val="10233F"/>
                </a:solidFill>
                <a:latin typeface="Calibri" pitchFamily="34" charset="0"/>
                <a:ea typeface="Calibri" pitchFamily="34" charset="-122"/>
                <a:cs typeface="Calibri" pitchFamily="34" charset="-120"/>
              </a:rPr>
              <a:t>The pipeline is where policy becomes real</a:t>
            </a:r>
            <a:endParaRPr lang="en-US" sz="1800" dirty="0"/>
          </a:p>
        </p:txBody>
      </p:sp>
      <p:sp>
        <p:nvSpPr>
          <p:cNvPr id="16" name="Text 14"/>
          <p:cNvSpPr txBox="1"/>
          <p:nvPr/>
        </p:nvSpPr>
        <p:spPr>
          <a:xfrm>
            <a:off x="1828800" y="5321808"/>
            <a:ext cx="9464040" cy="640080"/>
          </a:xfrm>
          <a:prstGeom prst="rect">
            <a:avLst/>
          </a:prstGeom>
          <a:noFill/>
          <a:ln/>
        </p:spPr>
        <p:txBody>
          <a:bodyPr wrap="square" lIns="0" tIns="0" rIns="0" bIns="0" rtlCol="0" anchor="ctr"/>
          <a:lstStyle/>
          <a:p>
            <a:pPr marL="0" indent="0">
              <a:buNone/>
            </a:pPr>
            <a:r>
              <a:rPr lang="en-US" sz="1400" dirty="0">
                <a:solidFill>
                  <a:srgbClr val="0C1626"/>
                </a:solidFill>
                <a:latin typeface="Calibri" pitchFamily="34" charset="0"/>
                <a:ea typeface="Calibri" pitchFamily="34" charset="-122"/>
                <a:cs typeface="Calibri" pitchFamily="34" charset="-120"/>
              </a:rPr>
              <a:t>Policy is written in this city. It becomes real where people are trained to a bar and held to it. AI will be no different.</a:t>
            </a:r>
            <a:endParaRPr lang="en-US" sz="1400" dirty="0"/>
          </a:p>
        </p:txBody>
      </p:sp>
      <p:sp>
        <p:nvSpPr>
          <p:cNvPr id="18" name="Text 15"/>
          <p:cNvSpPr txBox="1"/>
          <p:nvPr/>
        </p:nvSpPr>
        <p:spPr>
          <a:xfrm>
            <a:off x="457200" y="6455664"/>
            <a:ext cx="7772400" cy="274320"/>
          </a:xfrm>
          <a:prstGeom prst="rect">
            <a:avLst/>
          </a:prstGeom>
          <a:noFill/>
          <a:ln/>
        </p:spPr>
        <p:txBody>
          <a:bodyPr wrap="squar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Col. Gabriel Arrington  ·  CDAO Government 2026</a:t>
            </a:r>
            <a:endParaRPr lang="en-US" sz="900" dirty="0"/>
          </a:p>
        </p:txBody>
      </p:sp>
      <p:sp>
        <p:nvSpPr>
          <p:cNvPr id="19" name="Text 16"/>
          <p:cNvSpPr txBox="1"/>
          <p:nvPr/>
        </p:nvSpPr>
        <p:spPr>
          <a:xfrm>
            <a:off x="11430000" y="6455664"/>
            <a:ext cx="365760" cy="274320"/>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233F"/>
        </a:solidFill>
        <a:effectLst/>
      </p:bgPr>
    </p:bg>
    <p:spTree>
      <p:nvGrpSpPr>
        <p:cNvPr id="1" name=""/>
        <p:cNvGrpSpPr/>
        <p:nvPr/>
      </p:nvGrpSpPr>
      <p:grpSpPr>
        <a:xfrm>
          <a:off x="0" y="0"/>
          <a:ext cx="0" cy="0"/>
          <a:chOff x="0" y="0"/>
          <a:chExt cx="0" cy="0"/>
        </a:xfrm>
      </p:grpSpPr>
      <p:sp>
        <p:nvSpPr>
          <p:cNvPr id="2" name="Text 0"/>
          <p:cNvSpPr txBox="1"/>
          <p:nvPr/>
        </p:nvSpPr>
        <p:spPr>
          <a:xfrm>
            <a:off x="822960" y="640080"/>
            <a:ext cx="10058400" cy="457200"/>
          </a:xfrm>
          <a:prstGeom prst="rect">
            <a:avLst/>
          </a:prstGeom>
          <a:noFill/>
          <a:ln/>
        </p:spPr>
        <p:txBody>
          <a:bodyPr wrap="square" lIns="0" tIns="0" rIns="0" bIns="0" rtlCol="0" anchor="ctr"/>
          <a:lstStyle/>
          <a:p>
            <a:pPr marL="0" indent="0">
              <a:buNone/>
            </a:pPr>
            <a:r>
              <a:rPr lang="en-US" sz="1600" b="1" dirty="0">
                <a:solidFill>
                  <a:srgbClr val="E8A33D"/>
                </a:solidFill>
                <a:latin typeface="Calibri" pitchFamily="34" charset="0"/>
                <a:ea typeface="Calibri" pitchFamily="34" charset="-122"/>
                <a:cs typeface="Calibri" pitchFamily="34" charset="-120"/>
              </a:rPr>
              <a:t>The argument in one line</a:t>
            </a:r>
            <a:endParaRPr lang="en-US" sz="1600" dirty="0"/>
          </a:p>
        </p:txBody>
      </p:sp>
      <p:sp>
        <p:nvSpPr>
          <p:cNvPr id="3" name="Text 1"/>
          <p:cNvSpPr txBox="1"/>
          <p:nvPr/>
        </p:nvSpPr>
        <p:spPr>
          <a:xfrm>
            <a:off x="822960" y="1554480"/>
            <a:ext cx="10515600" cy="2194560"/>
          </a:xfrm>
          <a:prstGeom prst="rect">
            <a:avLst/>
          </a:prstGeom>
          <a:noFill/>
          <a:ln/>
        </p:spPr>
        <p:txBody>
          <a:bodyPr wrap="square" lIns="0" tIns="0" rIns="0" bIns="0" rtlCol="0" anchor="ctr"/>
          <a:lstStyle/>
          <a:p>
            <a:pPr marL="0" indent="0" algn="l">
              <a:lnSpc>
                <a:spcPct val="105000"/>
              </a:lnSpc>
              <a:buNone/>
            </a:pPr>
            <a:r>
              <a:rPr lang="en-US" sz="4000" b="1" dirty="0">
                <a:solidFill>
                  <a:srgbClr val="FFFFFF"/>
                </a:solidFill>
                <a:latin typeface="Cambria" pitchFamily="34" charset="0"/>
                <a:ea typeface="Cambria" pitchFamily="34" charset="-122"/>
                <a:cs typeface="Cambria" pitchFamily="34" charset="-120"/>
              </a:rPr>
              <a:t>Whoever sets the standard, trains to it, and builds the partnerships around it </a:t>
            </a:r>
            <a:r>
              <a:rPr lang="en-US" sz="4000" b="1" dirty="0">
                <a:solidFill>
                  <a:srgbClr val="E8A33D"/>
                </a:solidFill>
                <a:latin typeface="Cambria" pitchFamily="34" charset="0"/>
                <a:ea typeface="Cambria" pitchFamily="34" charset="-122"/>
                <a:cs typeface="Cambria" pitchFamily="34" charset="-120"/>
              </a:rPr>
              <a:t>governs the technology.</a:t>
            </a:r>
            <a:endParaRPr lang="en-US" sz="4000" dirty="0"/>
          </a:p>
        </p:txBody>
      </p:sp>
      <p:sp>
        <p:nvSpPr>
          <p:cNvPr id="4" name="Text 2"/>
          <p:cNvSpPr txBox="1"/>
          <p:nvPr/>
        </p:nvSpPr>
        <p:spPr>
          <a:xfrm>
            <a:off x="822960" y="4297680"/>
            <a:ext cx="10424160" cy="822960"/>
          </a:xfrm>
          <a:prstGeom prst="rect">
            <a:avLst/>
          </a:prstGeom>
          <a:noFill/>
          <a:ln/>
        </p:spPr>
        <p:txBody>
          <a:bodyPr wrap="square" lIns="0" tIns="0" rIns="0" bIns="0" rtlCol="0" anchor="ctr"/>
          <a:lstStyle/>
          <a:p>
            <a:pPr marL="0" indent="0" algn="l">
              <a:buNone/>
            </a:pPr>
            <a:r>
              <a:rPr lang="en-US" sz="2000" i="1" dirty="0">
                <a:solidFill>
                  <a:srgbClr val="CBD9EA"/>
                </a:solidFill>
                <a:latin typeface="Calibri" pitchFamily="34" charset="0"/>
                <a:ea typeface="Calibri" pitchFamily="34" charset="-122"/>
                <a:cs typeface="Calibri" pitchFamily="34" charset="-120"/>
              </a:rPr>
              <a:t>We proved it with airpower.  </a:t>
            </a:r>
            <a:r>
              <a:rPr lang="en-US" sz="2000" b="1" i="1" dirty="0">
                <a:solidFill>
                  <a:srgbClr val="FFFFFF"/>
                </a:solidFill>
                <a:latin typeface="Calibri" pitchFamily="34" charset="0"/>
                <a:ea typeface="Calibri" pitchFamily="34" charset="-122"/>
                <a:cs typeface="Calibri" pitchFamily="34" charset="-120"/>
              </a:rPr>
              <a:t>The open question is whether we do it with AI — or cede it.</a:t>
            </a:r>
            <a:endParaRPr lang="en-US" sz="2000" dirty="0"/>
          </a:p>
        </p:txBody>
      </p:sp>
      <p:sp>
        <p:nvSpPr>
          <p:cNvPr id="6" name="Text 3"/>
          <p:cNvSpPr txBox="1"/>
          <p:nvPr/>
        </p:nvSpPr>
        <p:spPr>
          <a:xfrm>
            <a:off x="457200" y="6455664"/>
            <a:ext cx="7772400" cy="274320"/>
          </a:xfrm>
          <a:prstGeom prst="rect">
            <a:avLst/>
          </a:prstGeom>
          <a:noFill/>
          <a:ln/>
        </p:spPr>
        <p:txBody>
          <a:bodyPr wrap="squar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Col. Gabriel Arrington  ·  CDAO Government 2026</a:t>
            </a:r>
            <a:endParaRPr lang="en-US" sz="900" dirty="0"/>
          </a:p>
        </p:txBody>
      </p:sp>
      <p:sp>
        <p:nvSpPr>
          <p:cNvPr id="7" name="Text 4"/>
          <p:cNvSpPr txBox="1"/>
          <p:nvPr/>
        </p:nvSpPr>
        <p:spPr>
          <a:xfrm>
            <a:off x="11430000" y="6455664"/>
            <a:ext cx="365760" cy="274320"/>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C3A5E"/>
        </a:solidFill>
        <a:effectLst/>
      </p:bgPr>
    </p:bg>
    <p:spTree>
      <p:nvGrpSpPr>
        <p:cNvPr id="1" name=""/>
        <p:cNvGrpSpPr/>
        <p:nvPr/>
      </p:nvGrpSpPr>
      <p:grpSpPr>
        <a:xfrm>
          <a:off x="0" y="0"/>
          <a:ext cx="0" cy="0"/>
          <a:chOff x="0" y="0"/>
          <a:chExt cx="0" cy="0"/>
        </a:xfrm>
      </p:grpSpPr>
      <p:sp>
        <p:nvSpPr>
          <p:cNvPr id="2" name="Text 0"/>
          <p:cNvSpPr txBox="1"/>
          <p:nvPr/>
        </p:nvSpPr>
        <p:spPr>
          <a:xfrm>
            <a:off x="822960" y="2011680"/>
            <a:ext cx="2011680" cy="1645920"/>
          </a:xfrm>
          <a:prstGeom prst="rect">
            <a:avLst/>
          </a:prstGeom>
          <a:noFill/>
          <a:ln/>
        </p:spPr>
        <p:txBody>
          <a:bodyPr wrap="square" lIns="0" tIns="0" rIns="0" bIns="0" rtlCol="0" anchor="ctr"/>
          <a:lstStyle/>
          <a:p>
            <a:pPr marL="0" indent="0">
              <a:buNone/>
            </a:pPr>
            <a:r>
              <a:rPr lang="en-US" sz="9600" b="1" dirty="0">
                <a:solidFill>
                  <a:srgbClr val="E8A33D"/>
                </a:solidFill>
                <a:latin typeface="Cambria" pitchFamily="34" charset="0"/>
                <a:ea typeface="Cambria" pitchFamily="34" charset="-122"/>
                <a:cs typeface="Cambria" pitchFamily="34" charset="-120"/>
              </a:rPr>
              <a:t>01</a:t>
            </a:r>
            <a:endParaRPr lang="en-US" sz="9600" dirty="0"/>
          </a:p>
        </p:txBody>
      </p:sp>
      <p:sp>
        <p:nvSpPr>
          <p:cNvPr id="3" name="Shape 1"/>
          <p:cNvSpPr/>
          <p:nvPr/>
        </p:nvSpPr>
        <p:spPr>
          <a:xfrm>
            <a:off x="2880360" y="2286000"/>
            <a:ext cx="18288" cy="1371600"/>
          </a:xfrm>
          <a:prstGeom prst="rect">
            <a:avLst/>
          </a:prstGeom>
          <a:solidFill>
            <a:srgbClr val="CBD9EA"/>
          </a:solidFill>
          <a:ln/>
        </p:spPr>
        <p:txBody>
          <a:bodyPr/>
          <a:lstStyle/>
          <a:p>
            <a:endParaRPr lang="en-US"/>
          </a:p>
        </p:txBody>
      </p:sp>
      <p:sp>
        <p:nvSpPr>
          <p:cNvPr id="4" name="Text 2"/>
          <p:cNvSpPr txBox="1"/>
          <p:nvPr/>
        </p:nvSpPr>
        <p:spPr>
          <a:xfrm>
            <a:off x="3200400" y="2286000"/>
            <a:ext cx="8229600" cy="365760"/>
          </a:xfrm>
          <a:prstGeom prst="rect">
            <a:avLst/>
          </a:prstGeom>
          <a:noFill/>
          <a:ln/>
        </p:spPr>
        <p:txBody>
          <a:bodyPr wrap="square" lIns="0" tIns="0" rIns="0" bIns="0" rtlCol="0" anchor="ctr"/>
          <a:lstStyle/>
          <a:p>
            <a:pPr marL="0" indent="0">
              <a:buNone/>
            </a:pPr>
            <a:r>
              <a:rPr lang="en-US" sz="1500" b="1" kern="0" spc="200" dirty="0">
                <a:solidFill>
                  <a:srgbClr val="CBD9EA"/>
                </a:solidFill>
                <a:latin typeface="Calibri" pitchFamily="34" charset="0"/>
                <a:ea typeface="Calibri" pitchFamily="34" charset="-122"/>
                <a:cs typeface="Calibri" pitchFamily="34" charset="-120"/>
              </a:rPr>
              <a:t>PART ONE — GOVERNANCE &amp; POLICY</a:t>
            </a:r>
            <a:endParaRPr lang="en-US" sz="1500" dirty="0"/>
          </a:p>
        </p:txBody>
      </p:sp>
      <p:sp>
        <p:nvSpPr>
          <p:cNvPr id="5" name="Text 3"/>
          <p:cNvSpPr txBox="1"/>
          <p:nvPr/>
        </p:nvSpPr>
        <p:spPr>
          <a:xfrm>
            <a:off x="3200400" y="2651760"/>
            <a:ext cx="8229600" cy="82296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Standards are a form of power</a:t>
            </a:r>
            <a:endParaRPr lang="en-US" sz="3400" dirty="0"/>
          </a:p>
        </p:txBody>
      </p:sp>
      <p:sp>
        <p:nvSpPr>
          <p:cNvPr id="6" name="Text 4"/>
          <p:cNvSpPr txBox="1"/>
          <p:nvPr/>
        </p:nvSpPr>
        <p:spPr>
          <a:xfrm>
            <a:off x="3200400" y="3429000"/>
            <a:ext cx="8138160" cy="640080"/>
          </a:xfrm>
          <a:prstGeom prst="rect">
            <a:avLst/>
          </a:prstGeom>
          <a:noFill/>
          <a:ln/>
        </p:spPr>
        <p:txBody>
          <a:bodyPr wrap="square" lIns="0" tIns="0" rIns="0" bIns="0" rtlCol="0" anchor="ctr"/>
          <a:lstStyle/>
          <a:p>
            <a:pPr marL="0" indent="0">
              <a:buNone/>
            </a:pPr>
            <a:r>
              <a:rPr lang="en-US" sz="1500" i="1" dirty="0">
                <a:solidFill>
                  <a:srgbClr val="CBD9EA"/>
                </a:solidFill>
                <a:latin typeface="Calibri" pitchFamily="34" charset="0"/>
                <a:ea typeface="Calibri" pitchFamily="34" charset="-122"/>
                <a:cs typeface="Calibri" pitchFamily="34" charset="-120"/>
              </a:rPr>
              <a:t>The country that defines 'acceptable' exports its values with its technology.</a:t>
            </a:r>
            <a:endParaRPr lang="en-US" sz="1500" dirty="0"/>
          </a:p>
        </p:txBody>
      </p:sp>
      <p:sp>
        <p:nvSpPr>
          <p:cNvPr id="8" name="Text 5"/>
          <p:cNvSpPr txBox="1"/>
          <p:nvPr/>
        </p:nvSpPr>
        <p:spPr>
          <a:xfrm>
            <a:off x="457200" y="6455664"/>
            <a:ext cx="7772400" cy="274320"/>
          </a:xfrm>
          <a:prstGeom prst="rect">
            <a:avLst/>
          </a:prstGeom>
          <a:noFill/>
          <a:ln/>
        </p:spPr>
        <p:txBody>
          <a:bodyPr wrap="squar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Col. Gabriel Arrington  ·  CDAO Government 2026</a:t>
            </a:r>
            <a:endParaRPr lang="en-US" sz="900" dirty="0"/>
          </a:p>
        </p:txBody>
      </p:sp>
      <p:sp>
        <p:nvSpPr>
          <p:cNvPr id="9" name="Text 6"/>
          <p:cNvSpPr txBox="1"/>
          <p:nvPr/>
        </p:nvSpPr>
        <p:spPr>
          <a:xfrm>
            <a:off x="11430000" y="6455664"/>
            <a:ext cx="365760" cy="274320"/>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6F9"/>
        </a:solidFill>
        <a:effectLst/>
      </p:bgPr>
    </p:bg>
    <p:spTree>
      <p:nvGrpSpPr>
        <p:cNvPr id="1" name=""/>
        <p:cNvGrpSpPr/>
        <p:nvPr/>
      </p:nvGrpSpPr>
      <p:grpSpPr>
        <a:xfrm>
          <a:off x="0" y="0"/>
          <a:ext cx="0" cy="0"/>
          <a:chOff x="0" y="0"/>
          <a:chExt cx="0" cy="0"/>
        </a:xfrm>
      </p:grpSpPr>
      <p:sp>
        <p:nvSpPr>
          <p:cNvPr id="2" name="Shape 0"/>
          <p:cNvSpPr/>
          <p:nvPr/>
        </p:nvSpPr>
        <p:spPr>
          <a:xfrm>
            <a:off x="457200" y="566928"/>
            <a:ext cx="54864" cy="292608"/>
          </a:xfrm>
          <a:prstGeom prst="rect">
            <a:avLst/>
          </a:prstGeom>
          <a:solidFill>
            <a:srgbClr val="E8A33D"/>
          </a:solidFill>
          <a:ln/>
        </p:spPr>
        <p:txBody>
          <a:bodyPr/>
          <a:lstStyle/>
          <a:p>
            <a:endParaRPr lang="en-US"/>
          </a:p>
        </p:txBody>
      </p:sp>
      <p:sp>
        <p:nvSpPr>
          <p:cNvPr id="3" name="Text 1"/>
          <p:cNvSpPr txBox="1"/>
          <p:nvPr/>
        </p:nvSpPr>
        <p:spPr>
          <a:xfrm>
            <a:off x="658368" y="502920"/>
            <a:ext cx="10972800" cy="502920"/>
          </a:xfrm>
          <a:prstGeom prst="rect">
            <a:avLst/>
          </a:prstGeom>
          <a:noFill/>
          <a:ln/>
        </p:spPr>
        <p:txBody>
          <a:bodyPr wrap="square" lIns="0" tIns="0" rIns="0" bIns="0" rtlCol="0" anchor="ctr"/>
          <a:lstStyle/>
          <a:p>
            <a:pPr marL="0" indent="0">
              <a:buNone/>
            </a:pPr>
            <a:r>
              <a:rPr lang="en-US" sz="2800" b="1" dirty="0">
                <a:solidFill>
                  <a:srgbClr val="10233F"/>
                </a:solidFill>
                <a:latin typeface="Cambria" pitchFamily="34" charset="0"/>
                <a:ea typeface="Cambria" pitchFamily="34" charset="-122"/>
                <a:cs typeface="Cambria" pitchFamily="34" charset="-120"/>
              </a:rPr>
              <a:t>A standard is a values statement in disguise</a:t>
            </a:r>
            <a:endParaRPr lang="en-US" sz="2800" dirty="0"/>
          </a:p>
        </p:txBody>
      </p:sp>
      <p:sp>
        <p:nvSpPr>
          <p:cNvPr id="4" name="Text 2"/>
          <p:cNvSpPr txBox="1"/>
          <p:nvPr/>
        </p:nvSpPr>
        <p:spPr>
          <a:xfrm>
            <a:off x="658368" y="1097280"/>
            <a:ext cx="10972800" cy="365760"/>
          </a:xfrm>
          <a:prstGeom prst="rect">
            <a:avLst/>
          </a:prstGeom>
          <a:noFill/>
          <a:ln/>
        </p:spPr>
        <p:txBody>
          <a:bodyPr wrap="square" lIns="0" tIns="0" rIns="0" bIns="0" rtlCol="0" anchor="ctr"/>
          <a:lstStyle/>
          <a:p>
            <a:pPr marL="0" indent="0">
              <a:buNone/>
            </a:pPr>
            <a:r>
              <a:rPr lang="en-US" sz="1500" i="1" dirty="0">
                <a:solidFill>
                  <a:srgbClr val="5A6B80"/>
                </a:solidFill>
                <a:latin typeface="Calibri" pitchFamily="34" charset="0"/>
                <a:ea typeface="Calibri" pitchFamily="34" charset="-122"/>
                <a:cs typeface="Calibri" pitchFamily="34" charset="-120"/>
              </a:rPr>
              <a:t>Every rule about how a capability may be used encodes a choice about what we will and won't do.</a:t>
            </a:r>
            <a:endParaRPr lang="en-US" sz="1500" dirty="0"/>
          </a:p>
        </p:txBody>
      </p:sp>
      <p:sp>
        <p:nvSpPr>
          <p:cNvPr id="5" name="Shape 3"/>
          <p:cNvSpPr/>
          <p:nvPr/>
        </p:nvSpPr>
        <p:spPr>
          <a:xfrm>
            <a:off x="658368" y="1691640"/>
            <a:ext cx="3529584" cy="3383280"/>
          </a:xfrm>
          <a:prstGeom prst="roundRect">
            <a:avLst>
              <a:gd name="adj" fmla="val 1622"/>
            </a:avLst>
          </a:prstGeom>
          <a:solidFill>
            <a:srgbClr val="FFFFFF"/>
          </a:solidFill>
          <a:ln w="12700">
            <a:solidFill>
              <a:srgbClr val="CBD9EA"/>
            </a:solidFill>
            <a:prstDash val="solid"/>
          </a:ln>
          <a:effectLst>
            <a:outerShdw blurRad="76200" dist="25400" dir="5400000" algn="bl" rotWithShape="0">
              <a:srgbClr val="9AAAC0">
                <a:alpha val="35000"/>
              </a:srgbClr>
            </a:outerShdw>
          </a:effectLst>
        </p:spPr>
        <p:txBody>
          <a:bodyPr/>
          <a:lstStyle/>
          <a:p>
            <a:endParaRPr lang="en-US"/>
          </a:p>
        </p:txBody>
      </p:sp>
      <p:sp>
        <p:nvSpPr>
          <p:cNvPr id="6" name="Shape 4"/>
          <p:cNvSpPr/>
          <p:nvPr/>
        </p:nvSpPr>
        <p:spPr>
          <a:xfrm>
            <a:off x="932688" y="1965960"/>
            <a:ext cx="502920" cy="502920"/>
          </a:xfrm>
          <a:prstGeom prst="ellipse">
            <a:avLst/>
          </a:prstGeom>
          <a:solidFill>
            <a:srgbClr val="10233F"/>
          </a:solidFill>
          <a:ln/>
        </p:spPr>
        <p:txBody>
          <a:bodyPr/>
          <a:lstStyle/>
          <a:p>
            <a:endParaRPr lang="en-US"/>
          </a:p>
        </p:txBody>
      </p:sp>
      <p:sp>
        <p:nvSpPr>
          <p:cNvPr id="7" name="Text 5"/>
          <p:cNvSpPr txBox="1"/>
          <p:nvPr/>
        </p:nvSpPr>
        <p:spPr>
          <a:xfrm>
            <a:off x="932688" y="2697480"/>
            <a:ext cx="3017520" cy="777240"/>
          </a:xfrm>
          <a:prstGeom prst="rect">
            <a:avLst/>
          </a:prstGeom>
          <a:noFill/>
          <a:ln/>
        </p:spPr>
        <p:txBody>
          <a:bodyPr wrap="square" lIns="0" tIns="0" rIns="0" bIns="0" rtlCol="0" anchor="ctr"/>
          <a:lstStyle/>
          <a:p>
            <a:pPr marL="0" indent="0">
              <a:buNone/>
            </a:pPr>
            <a:r>
              <a:rPr lang="en-US" sz="1700" b="1" dirty="0">
                <a:solidFill>
                  <a:srgbClr val="10233F"/>
                </a:solidFill>
                <a:latin typeface="Calibri" pitchFamily="34" charset="0"/>
                <a:ea typeface="Calibri" pitchFamily="34" charset="-122"/>
                <a:cs typeface="Calibri" pitchFamily="34" charset="-120"/>
              </a:rPr>
              <a:t>Who decides</a:t>
            </a:r>
            <a:endParaRPr lang="en-US" sz="1700" dirty="0"/>
          </a:p>
        </p:txBody>
      </p:sp>
      <p:sp>
        <p:nvSpPr>
          <p:cNvPr id="8" name="Text 6"/>
          <p:cNvSpPr txBox="1"/>
          <p:nvPr/>
        </p:nvSpPr>
        <p:spPr>
          <a:xfrm>
            <a:off x="932688" y="3520440"/>
            <a:ext cx="3017520" cy="1371600"/>
          </a:xfrm>
          <a:prstGeom prst="rect">
            <a:avLst/>
          </a:prstGeom>
          <a:noFill/>
          <a:ln/>
        </p:spPr>
        <p:txBody>
          <a:bodyPr wrap="square" lIns="0" tIns="0" rIns="0" bIns="0" rtlCol="0" anchor="ctr"/>
          <a:lstStyle/>
          <a:p>
            <a:pPr marL="0" indent="0">
              <a:buNone/>
            </a:pPr>
            <a:r>
              <a:rPr lang="en-US" sz="1350" dirty="0">
                <a:solidFill>
                  <a:srgbClr val="0C1626"/>
                </a:solidFill>
                <a:latin typeface="Calibri" pitchFamily="34" charset="0"/>
                <a:ea typeface="Calibri" pitchFamily="34" charset="-122"/>
                <a:cs typeface="Calibri" pitchFamily="34" charset="-120"/>
              </a:rPr>
              <a:t>When we certify a pilot, we're asserting a standard of judgment, restraint, and rules of engagement. The certificate is the value made enforceable.</a:t>
            </a:r>
            <a:endParaRPr lang="en-US" sz="1350" dirty="0"/>
          </a:p>
        </p:txBody>
      </p:sp>
      <p:sp>
        <p:nvSpPr>
          <p:cNvPr id="9" name="Shape 7"/>
          <p:cNvSpPr/>
          <p:nvPr/>
        </p:nvSpPr>
        <p:spPr>
          <a:xfrm>
            <a:off x="4343400" y="1691640"/>
            <a:ext cx="3529584" cy="3383280"/>
          </a:xfrm>
          <a:prstGeom prst="roundRect">
            <a:avLst>
              <a:gd name="adj" fmla="val 1622"/>
            </a:avLst>
          </a:prstGeom>
          <a:solidFill>
            <a:srgbClr val="FFFFFF"/>
          </a:solidFill>
          <a:ln w="12700">
            <a:solidFill>
              <a:srgbClr val="CBD9EA"/>
            </a:solidFill>
            <a:prstDash val="solid"/>
          </a:ln>
          <a:effectLst>
            <a:outerShdw blurRad="76200" dist="25400" dir="5400000" algn="bl" rotWithShape="0">
              <a:srgbClr val="9AAAC0">
                <a:alpha val="35000"/>
              </a:srgbClr>
            </a:outerShdw>
          </a:effectLst>
        </p:spPr>
        <p:txBody>
          <a:bodyPr/>
          <a:lstStyle/>
          <a:p>
            <a:endParaRPr lang="en-US"/>
          </a:p>
        </p:txBody>
      </p:sp>
      <p:sp>
        <p:nvSpPr>
          <p:cNvPr id="10" name="Shape 8"/>
          <p:cNvSpPr/>
          <p:nvPr/>
        </p:nvSpPr>
        <p:spPr>
          <a:xfrm>
            <a:off x="4617720" y="1965960"/>
            <a:ext cx="502920" cy="502920"/>
          </a:xfrm>
          <a:prstGeom prst="ellipse">
            <a:avLst/>
          </a:prstGeom>
          <a:solidFill>
            <a:srgbClr val="10233F"/>
          </a:solidFill>
          <a:ln/>
        </p:spPr>
        <p:txBody>
          <a:bodyPr/>
          <a:lstStyle/>
          <a:p>
            <a:endParaRPr lang="en-US"/>
          </a:p>
        </p:txBody>
      </p:sp>
      <p:sp>
        <p:nvSpPr>
          <p:cNvPr id="11" name="Text 9"/>
          <p:cNvSpPr txBox="1"/>
          <p:nvPr/>
        </p:nvSpPr>
        <p:spPr>
          <a:xfrm>
            <a:off x="4617720" y="2697480"/>
            <a:ext cx="3017520" cy="777240"/>
          </a:xfrm>
          <a:prstGeom prst="rect">
            <a:avLst/>
          </a:prstGeom>
          <a:noFill/>
          <a:ln/>
        </p:spPr>
        <p:txBody>
          <a:bodyPr wrap="square" lIns="0" tIns="0" rIns="0" bIns="0" rtlCol="0" anchor="ctr"/>
          <a:lstStyle/>
          <a:p>
            <a:pPr marL="0" indent="0">
              <a:buNone/>
            </a:pPr>
            <a:r>
              <a:rPr lang="en-US" sz="1700" b="1" dirty="0">
                <a:solidFill>
                  <a:srgbClr val="10233F"/>
                </a:solidFill>
                <a:latin typeface="Calibri" pitchFamily="34" charset="0"/>
                <a:ea typeface="Calibri" pitchFamily="34" charset="-122"/>
                <a:cs typeface="Calibri" pitchFamily="34" charset="-120"/>
              </a:rPr>
              <a:t>Thought leadership isn't optional</a:t>
            </a:r>
            <a:endParaRPr lang="en-US" sz="1700" dirty="0"/>
          </a:p>
        </p:txBody>
      </p:sp>
      <p:sp>
        <p:nvSpPr>
          <p:cNvPr id="12" name="Text 10"/>
          <p:cNvSpPr txBox="1"/>
          <p:nvPr/>
        </p:nvSpPr>
        <p:spPr>
          <a:xfrm>
            <a:off x="4617720" y="3520440"/>
            <a:ext cx="3017520" cy="1371600"/>
          </a:xfrm>
          <a:prstGeom prst="rect">
            <a:avLst/>
          </a:prstGeom>
          <a:noFill/>
          <a:ln/>
        </p:spPr>
        <p:txBody>
          <a:bodyPr wrap="square" lIns="0" tIns="0" rIns="0" bIns="0" rtlCol="0" anchor="ctr"/>
          <a:lstStyle/>
          <a:p>
            <a:pPr marL="0" indent="0">
              <a:buNone/>
            </a:pPr>
            <a:r>
              <a:rPr lang="en-US" sz="1350" dirty="0">
                <a:solidFill>
                  <a:srgbClr val="0C1626"/>
                </a:solidFill>
                <a:latin typeface="Calibri" pitchFamily="34" charset="0"/>
                <a:ea typeface="Calibri" pitchFamily="34" charset="-122"/>
                <a:cs typeface="Calibri" pitchFamily="34" charset="-120"/>
              </a:rPr>
              <a:t>If we don't publish the standard, the vacuum fills. In AI, the drafts on the table today will shape procurement, exports, and alliances for a decade.</a:t>
            </a:r>
            <a:endParaRPr lang="en-US" sz="1350" dirty="0"/>
          </a:p>
        </p:txBody>
      </p:sp>
      <p:sp>
        <p:nvSpPr>
          <p:cNvPr id="13" name="Shape 11"/>
          <p:cNvSpPr/>
          <p:nvPr/>
        </p:nvSpPr>
        <p:spPr>
          <a:xfrm>
            <a:off x="8028432" y="1691640"/>
            <a:ext cx="3529584" cy="3383280"/>
          </a:xfrm>
          <a:prstGeom prst="roundRect">
            <a:avLst>
              <a:gd name="adj" fmla="val 1622"/>
            </a:avLst>
          </a:prstGeom>
          <a:solidFill>
            <a:srgbClr val="FFFFFF"/>
          </a:solidFill>
          <a:ln w="12700">
            <a:solidFill>
              <a:srgbClr val="CBD9EA"/>
            </a:solidFill>
            <a:prstDash val="solid"/>
          </a:ln>
          <a:effectLst>
            <a:outerShdw blurRad="76200" dist="25400" dir="5400000" algn="bl" rotWithShape="0">
              <a:srgbClr val="9AAAC0">
                <a:alpha val="35000"/>
              </a:srgbClr>
            </a:outerShdw>
          </a:effectLst>
        </p:spPr>
        <p:txBody>
          <a:bodyPr/>
          <a:lstStyle/>
          <a:p>
            <a:endParaRPr lang="en-US"/>
          </a:p>
        </p:txBody>
      </p:sp>
      <p:sp>
        <p:nvSpPr>
          <p:cNvPr id="14" name="Shape 12"/>
          <p:cNvSpPr/>
          <p:nvPr/>
        </p:nvSpPr>
        <p:spPr>
          <a:xfrm>
            <a:off x="8302752" y="1965960"/>
            <a:ext cx="502920" cy="502920"/>
          </a:xfrm>
          <a:prstGeom prst="ellipse">
            <a:avLst/>
          </a:prstGeom>
          <a:solidFill>
            <a:srgbClr val="10233F"/>
          </a:solidFill>
          <a:ln/>
        </p:spPr>
        <p:txBody>
          <a:bodyPr/>
          <a:lstStyle/>
          <a:p>
            <a:endParaRPr lang="en-US"/>
          </a:p>
        </p:txBody>
      </p:sp>
      <p:sp>
        <p:nvSpPr>
          <p:cNvPr id="15" name="Text 13"/>
          <p:cNvSpPr txBox="1"/>
          <p:nvPr/>
        </p:nvSpPr>
        <p:spPr>
          <a:xfrm>
            <a:off x="8302752" y="2697480"/>
            <a:ext cx="3017520" cy="777240"/>
          </a:xfrm>
          <a:prstGeom prst="rect">
            <a:avLst/>
          </a:prstGeom>
          <a:noFill/>
          <a:ln/>
        </p:spPr>
        <p:txBody>
          <a:bodyPr wrap="square" lIns="0" tIns="0" rIns="0" bIns="0" rtlCol="0" anchor="ctr"/>
          <a:lstStyle/>
          <a:p>
            <a:pPr marL="0" indent="0">
              <a:buNone/>
            </a:pPr>
            <a:r>
              <a:rPr lang="en-US" sz="1700" b="1" dirty="0">
                <a:solidFill>
                  <a:srgbClr val="10233F"/>
                </a:solidFill>
                <a:latin typeface="Calibri" pitchFamily="34" charset="0"/>
                <a:ea typeface="Calibri" pitchFamily="34" charset="-122"/>
                <a:cs typeface="Calibri" pitchFamily="34" charset="-120"/>
              </a:rPr>
              <a:t>Values travel with capability</a:t>
            </a:r>
            <a:endParaRPr lang="en-US" sz="1700" dirty="0"/>
          </a:p>
        </p:txBody>
      </p:sp>
      <p:sp>
        <p:nvSpPr>
          <p:cNvPr id="16" name="Text 14"/>
          <p:cNvSpPr txBox="1"/>
          <p:nvPr/>
        </p:nvSpPr>
        <p:spPr>
          <a:xfrm>
            <a:off x="8302752" y="3520440"/>
            <a:ext cx="3017520" cy="1371600"/>
          </a:xfrm>
          <a:prstGeom prst="rect">
            <a:avLst/>
          </a:prstGeom>
          <a:noFill/>
          <a:ln/>
        </p:spPr>
        <p:txBody>
          <a:bodyPr wrap="square" lIns="0" tIns="0" rIns="0" bIns="0" rtlCol="0" anchor="ctr"/>
          <a:lstStyle/>
          <a:p>
            <a:pPr marL="0" indent="0">
              <a:buNone/>
            </a:pPr>
            <a:r>
              <a:rPr lang="en-US" sz="1350" dirty="0">
                <a:solidFill>
                  <a:srgbClr val="0C1626"/>
                </a:solidFill>
                <a:latin typeface="Calibri" pitchFamily="34" charset="0"/>
                <a:ea typeface="Calibri" pitchFamily="34" charset="-122"/>
                <a:cs typeface="Calibri" pitchFamily="34" charset="-120"/>
              </a:rPr>
              <a:t>Sell the jet, and the training, doctrine, and norms travel with it. Field the model, and its guardrails — or absence of them — travel too.</a:t>
            </a:r>
            <a:endParaRPr lang="en-US" sz="1350" dirty="0"/>
          </a:p>
        </p:txBody>
      </p:sp>
      <p:sp>
        <p:nvSpPr>
          <p:cNvPr id="17" name="Shape 15"/>
          <p:cNvSpPr/>
          <p:nvPr/>
        </p:nvSpPr>
        <p:spPr>
          <a:xfrm>
            <a:off x="658368" y="5349240"/>
            <a:ext cx="10881360" cy="868680"/>
          </a:xfrm>
          <a:prstGeom prst="roundRect">
            <a:avLst>
              <a:gd name="adj" fmla="val 6316"/>
            </a:avLst>
          </a:prstGeom>
          <a:solidFill>
            <a:srgbClr val="10233F"/>
          </a:solidFill>
          <a:ln/>
        </p:spPr>
        <p:txBody>
          <a:bodyPr/>
          <a:lstStyle/>
          <a:p>
            <a:endParaRPr lang="en-US"/>
          </a:p>
        </p:txBody>
      </p:sp>
      <p:sp>
        <p:nvSpPr>
          <p:cNvPr id="18" name="Text 16"/>
          <p:cNvSpPr txBox="1"/>
          <p:nvPr/>
        </p:nvSpPr>
        <p:spPr>
          <a:xfrm>
            <a:off x="1005840" y="5349240"/>
            <a:ext cx="10241280" cy="868680"/>
          </a:xfrm>
          <a:prstGeom prst="rect">
            <a:avLst/>
          </a:prstGeom>
          <a:noFill/>
          <a:ln/>
        </p:spPr>
        <p:txBody>
          <a:bodyPr wrap="square" lIns="0" tIns="0" rIns="0" bIns="0" rtlCol="0" anchor="ctr"/>
          <a:lstStyle/>
          <a:p>
            <a:pPr marL="0" indent="0">
              <a:buNone/>
            </a:pPr>
            <a:r>
              <a:rPr lang="en-US" sz="2000" i="1" dirty="0">
                <a:solidFill>
                  <a:srgbClr val="CBD9EA"/>
                </a:solidFill>
                <a:latin typeface="Cambria" pitchFamily="34" charset="0"/>
                <a:ea typeface="Cambria" pitchFamily="34" charset="-122"/>
                <a:cs typeface="Cambria" pitchFamily="34" charset="-120"/>
              </a:rPr>
              <a:t>“If you are not at the table writing the standard, </a:t>
            </a:r>
            <a:r>
              <a:rPr lang="en-US" sz="2000" b="1" i="1" dirty="0">
                <a:solidFill>
                  <a:srgbClr val="E8A33D"/>
                </a:solidFill>
                <a:latin typeface="Cambria" pitchFamily="34" charset="0"/>
                <a:ea typeface="Cambria" pitchFamily="34" charset="-122"/>
                <a:cs typeface="Cambria" pitchFamily="34" charset="-120"/>
              </a:rPr>
              <a:t>you are on the menu.”</a:t>
            </a:r>
            <a:endParaRPr lang="en-US" sz="2000" dirty="0"/>
          </a:p>
        </p:txBody>
      </p:sp>
      <p:sp>
        <p:nvSpPr>
          <p:cNvPr id="20" name="Text 17"/>
          <p:cNvSpPr txBox="1"/>
          <p:nvPr/>
        </p:nvSpPr>
        <p:spPr>
          <a:xfrm>
            <a:off x="457200" y="6455664"/>
            <a:ext cx="7772400" cy="274320"/>
          </a:xfrm>
          <a:prstGeom prst="rect">
            <a:avLst/>
          </a:prstGeom>
          <a:noFill/>
          <a:ln/>
        </p:spPr>
        <p:txBody>
          <a:bodyPr wrap="squar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Col. Gabriel Arrington  ·  CDAO Government 2026</a:t>
            </a:r>
            <a:endParaRPr lang="en-US" sz="900" dirty="0"/>
          </a:p>
        </p:txBody>
      </p:sp>
      <p:sp>
        <p:nvSpPr>
          <p:cNvPr id="21" name="Text 18"/>
          <p:cNvSpPr txBox="1"/>
          <p:nvPr/>
        </p:nvSpPr>
        <p:spPr>
          <a:xfrm>
            <a:off x="11430000" y="6455664"/>
            <a:ext cx="365760" cy="274320"/>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C3A5E"/>
        </a:solidFill>
        <a:effectLst/>
      </p:bgPr>
    </p:bg>
    <p:spTree>
      <p:nvGrpSpPr>
        <p:cNvPr id="1" name=""/>
        <p:cNvGrpSpPr/>
        <p:nvPr/>
      </p:nvGrpSpPr>
      <p:grpSpPr>
        <a:xfrm>
          <a:off x="0" y="0"/>
          <a:ext cx="0" cy="0"/>
          <a:chOff x="0" y="0"/>
          <a:chExt cx="0" cy="0"/>
        </a:xfrm>
      </p:grpSpPr>
      <p:sp>
        <p:nvSpPr>
          <p:cNvPr id="2" name="Text 0"/>
          <p:cNvSpPr txBox="1"/>
          <p:nvPr/>
        </p:nvSpPr>
        <p:spPr>
          <a:xfrm>
            <a:off x="822960" y="2011680"/>
            <a:ext cx="2011680" cy="1645920"/>
          </a:xfrm>
          <a:prstGeom prst="rect">
            <a:avLst/>
          </a:prstGeom>
          <a:noFill/>
          <a:ln/>
        </p:spPr>
        <p:txBody>
          <a:bodyPr wrap="square" lIns="0" tIns="0" rIns="0" bIns="0" rtlCol="0" anchor="ctr"/>
          <a:lstStyle/>
          <a:p>
            <a:pPr marL="0" indent="0">
              <a:buNone/>
            </a:pPr>
            <a:r>
              <a:rPr lang="en-US" sz="9600" b="1" dirty="0">
                <a:solidFill>
                  <a:srgbClr val="E8A33D"/>
                </a:solidFill>
                <a:latin typeface="Cambria" pitchFamily="34" charset="0"/>
                <a:ea typeface="Cambria" pitchFamily="34" charset="-122"/>
                <a:cs typeface="Cambria" pitchFamily="34" charset="-120"/>
              </a:rPr>
              <a:t>02</a:t>
            </a:r>
            <a:endParaRPr lang="en-US" sz="9600" dirty="0"/>
          </a:p>
        </p:txBody>
      </p:sp>
      <p:sp>
        <p:nvSpPr>
          <p:cNvPr id="3" name="Shape 1"/>
          <p:cNvSpPr/>
          <p:nvPr/>
        </p:nvSpPr>
        <p:spPr>
          <a:xfrm>
            <a:off x="2880360" y="2286000"/>
            <a:ext cx="18288" cy="1371600"/>
          </a:xfrm>
          <a:prstGeom prst="rect">
            <a:avLst/>
          </a:prstGeom>
          <a:solidFill>
            <a:srgbClr val="CBD9EA"/>
          </a:solidFill>
          <a:ln/>
        </p:spPr>
        <p:txBody>
          <a:bodyPr/>
          <a:lstStyle/>
          <a:p>
            <a:endParaRPr lang="en-US"/>
          </a:p>
        </p:txBody>
      </p:sp>
      <p:sp>
        <p:nvSpPr>
          <p:cNvPr id="4" name="Text 2"/>
          <p:cNvSpPr txBox="1"/>
          <p:nvPr/>
        </p:nvSpPr>
        <p:spPr>
          <a:xfrm>
            <a:off x="3200400" y="2286000"/>
            <a:ext cx="8229600" cy="365760"/>
          </a:xfrm>
          <a:prstGeom prst="rect">
            <a:avLst/>
          </a:prstGeom>
          <a:noFill/>
          <a:ln/>
        </p:spPr>
        <p:txBody>
          <a:bodyPr wrap="square" lIns="0" tIns="0" rIns="0" bIns="0" rtlCol="0" anchor="ctr"/>
          <a:lstStyle/>
          <a:p>
            <a:pPr marL="0" indent="0">
              <a:buNone/>
            </a:pPr>
            <a:r>
              <a:rPr lang="en-US" sz="1500" b="1" kern="0" spc="200" dirty="0">
                <a:solidFill>
                  <a:srgbClr val="CBD9EA"/>
                </a:solidFill>
                <a:latin typeface="Calibri" pitchFamily="34" charset="0"/>
                <a:ea typeface="Calibri" pitchFamily="34" charset="-122"/>
                <a:cs typeface="Calibri" pitchFamily="34" charset="-120"/>
              </a:rPr>
              <a:t>PART TWO — PARTNERSHIP</a:t>
            </a:r>
            <a:endParaRPr lang="en-US" sz="1500" dirty="0"/>
          </a:p>
        </p:txBody>
      </p:sp>
      <p:sp>
        <p:nvSpPr>
          <p:cNvPr id="5" name="Text 3"/>
          <p:cNvSpPr txBox="1"/>
          <p:nvPr/>
        </p:nvSpPr>
        <p:spPr>
          <a:xfrm>
            <a:off x="3200400" y="2651760"/>
            <a:ext cx="8229600" cy="82296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Industry and allies, not one or the other</a:t>
            </a:r>
            <a:endParaRPr lang="en-US" sz="3400" dirty="0"/>
          </a:p>
        </p:txBody>
      </p:sp>
      <p:sp>
        <p:nvSpPr>
          <p:cNvPr id="6" name="Text 4"/>
          <p:cNvSpPr txBox="1"/>
          <p:nvPr/>
        </p:nvSpPr>
        <p:spPr>
          <a:xfrm>
            <a:off x="3200400" y="3429000"/>
            <a:ext cx="8138160" cy="640080"/>
          </a:xfrm>
          <a:prstGeom prst="rect">
            <a:avLst/>
          </a:prstGeom>
          <a:noFill/>
          <a:ln/>
        </p:spPr>
        <p:txBody>
          <a:bodyPr wrap="square" lIns="0" tIns="0" rIns="0" bIns="0" rtlCol="0" anchor="ctr"/>
          <a:lstStyle/>
          <a:p>
            <a:pPr marL="0" indent="0">
              <a:buNone/>
            </a:pPr>
            <a:r>
              <a:rPr lang="en-US" sz="1500" i="1" dirty="0">
                <a:solidFill>
                  <a:srgbClr val="CBD9EA"/>
                </a:solidFill>
                <a:latin typeface="Calibri" pitchFamily="34" charset="0"/>
                <a:ea typeface="Calibri" pitchFamily="34" charset="-122"/>
                <a:cs typeface="Calibri" pitchFamily="34" charset="-120"/>
              </a:rPr>
              <a:t>The standard is set with industry. It is scaled through allies.</a:t>
            </a:r>
            <a:endParaRPr lang="en-US" sz="1500" dirty="0"/>
          </a:p>
        </p:txBody>
      </p:sp>
      <p:sp>
        <p:nvSpPr>
          <p:cNvPr id="8" name="Text 5"/>
          <p:cNvSpPr txBox="1"/>
          <p:nvPr/>
        </p:nvSpPr>
        <p:spPr>
          <a:xfrm>
            <a:off x="457200" y="6455664"/>
            <a:ext cx="7772400" cy="274320"/>
          </a:xfrm>
          <a:prstGeom prst="rect">
            <a:avLst/>
          </a:prstGeom>
          <a:noFill/>
          <a:ln/>
        </p:spPr>
        <p:txBody>
          <a:bodyPr wrap="squar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Col. Gabriel Arrington  ·  CDAO Government 2026</a:t>
            </a:r>
            <a:endParaRPr lang="en-US" sz="900" dirty="0"/>
          </a:p>
        </p:txBody>
      </p:sp>
      <p:sp>
        <p:nvSpPr>
          <p:cNvPr id="9" name="Text 6"/>
          <p:cNvSpPr txBox="1"/>
          <p:nvPr/>
        </p:nvSpPr>
        <p:spPr>
          <a:xfrm>
            <a:off x="11430000" y="6455664"/>
            <a:ext cx="365760" cy="274320"/>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6F9"/>
        </a:solidFill>
        <a:effectLst/>
      </p:bgPr>
    </p:bg>
    <p:spTree>
      <p:nvGrpSpPr>
        <p:cNvPr id="1" name=""/>
        <p:cNvGrpSpPr/>
        <p:nvPr/>
      </p:nvGrpSpPr>
      <p:grpSpPr>
        <a:xfrm>
          <a:off x="0" y="0"/>
          <a:ext cx="0" cy="0"/>
          <a:chOff x="0" y="0"/>
          <a:chExt cx="0" cy="0"/>
        </a:xfrm>
      </p:grpSpPr>
      <p:sp>
        <p:nvSpPr>
          <p:cNvPr id="2" name="Shape 0"/>
          <p:cNvSpPr/>
          <p:nvPr/>
        </p:nvSpPr>
        <p:spPr>
          <a:xfrm>
            <a:off x="457200" y="566928"/>
            <a:ext cx="54864" cy="292608"/>
          </a:xfrm>
          <a:prstGeom prst="rect">
            <a:avLst/>
          </a:prstGeom>
          <a:solidFill>
            <a:srgbClr val="E8A33D"/>
          </a:solidFill>
          <a:ln/>
        </p:spPr>
        <p:txBody>
          <a:bodyPr/>
          <a:lstStyle/>
          <a:p>
            <a:endParaRPr lang="en-US"/>
          </a:p>
        </p:txBody>
      </p:sp>
      <p:sp>
        <p:nvSpPr>
          <p:cNvPr id="3" name="Text 1"/>
          <p:cNvSpPr txBox="1"/>
          <p:nvPr/>
        </p:nvSpPr>
        <p:spPr>
          <a:xfrm>
            <a:off x="658368" y="502920"/>
            <a:ext cx="10972800" cy="502920"/>
          </a:xfrm>
          <a:prstGeom prst="rect">
            <a:avLst/>
          </a:prstGeom>
          <a:noFill/>
          <a:ln/>
        </p:spPr>
        <p:txBody>
          <a:bodyPr wrap="square" lIns="0" tIns="0" rIns="0" bIns="0" rtlCol="0" anchor="ctr"/>
          <a:lstStyle/>
          <a:p>
            <a:pPr marL="0" indent="0">
              <a:buNone/>
            </a:pPr>
            <a:r>
              <a:rPr lang="en-US" sz="2800" b="1" dirty="0">
                <a:solidFill>
                  <a:srgbClr val="10233F"/>
                </a:solidFill>
                <a:latin typeface="Cambria" pitchFamily="34" charset="0"/>
                <a:ea typeface="Cambria" pitchFamily="34" charset="-122"/>
                <a:cs typeface="Cambria" pitchFamily="34" charset="-120"/>
              </a:rPr>
              <a:t>Two partnerships, one standard</a:t>
            </a:r>
            <a:endParaRPr lang="en-US" sz="2800" dirty="0"/>
          </a:p>
        </p:txBody>
      </p:sp>
      <p:sp>
        <p:nvSpPr>
          <p:cNvPr id="4" name="Shape 2"/>
          <p:cNvSpPr/>
          <p:nvPr/>
        </p:nvSpPr>
        <p:spPr>
          <a:xfrm>
            <a:off x="658368" y="1371600"/>
            <a:ext cx="5349240" cy="4480560"/>
          </a:xfrm>
          <a:prstGeom prst="roundRect">
            <a:avLst>
              <a:gd name="adj" fmla="val 1224"/>
            </a:avLst>
          </a:prstGeom>
          <a:solidFill>
            <a:srgbClr val="FFFFFF"/>
          </a:solidFill>
          <a:ln w="12700">
            <a:solidFill>
              <a:srgbClr val="CBD9EA"/>
            </a:solidFill>
            <a:prstDash val="solid"/>
          </a:ln>
          <a:effectLst>
            <a:outerShdw blurRad="76200" dist="25400" dir="5400000" algn="bl" rotWithShape="0">
              <a:srgbClr val="9AAAC0">
                <a:alpha val="30000"/>
              </a:srgbClr>
            </a:outerShdw>
          </a:effectLst>
        </p:spPr>
        <p:txBody>
          <a:bodyPr/>
          <a:lstStyle/>
          <a:p>
            <a:endParaRPr lang="en-US"/>
          </a:p>
        </p:txBody>
      </p:sp>
      <p:sp>
        <p:nvSpPr>
          <p:cNvPr id="5" name="Text 3"/>
          <p:cNvSpPr txBox="1"/>
          <p:nvPr/>
        </p:nvSpPr>
        <p:spPr>
          <a:xfrm>
            <a:off x="960120" y="1600200"/>
            <a:ext cx="4754880" cy="365760"/>
          </a:xfrm>
          <a:prstGeom prst="rect">
            <a:avLst/>
          </a:prstGeom>
          <a:noFill/>
          <a:ln/>
        </p:spPr>
        <p:txBody>
          <a:bodyPr wrap="square" lIns="0" tIns="0" rIns="0" bIns="0" rtlCol="0" anchor="ctr"/>
          <a:lstStyle/>
          <a:p>
            <a:pPr marL="0" indent="0">
              <a:buNone/>
            </a:pPr>
            <a:r>
              <a:rPr lang="en-US" sz="1400" b="1" kern="0" spc="200" dirty="0">
                <a:solidFill>
                  <a:srgbClr val="E8A33D"/>
                </a:solidFill>
                <a:latin typeface="Calibri" pitchFamily="34" charset="0"/>
                <a:ea typeface="Calibri" pitchFamily="34" charset="-122"/>
                <a:cs typeface="Calibri" pitchFamily="34" charset="-120"/>
              </a:rPr>
              <a:t>WITH INDUSTRY</a:t>
            </a:r>
            <a:endParaRPr lang="en-US" sz="1400" dirty="0"/>
          </a:p>
        </p:txBody>
      </p:sp>
      <p:sp>
        <p:nvSpPr>
          <p:cNvPr id="6" name="Text 4"/>
          <p:cNvSpPr txBox="1"/>
          <p:nvPr/>
        </p:nvSpPr>
        <p:spPr>
          <a:xfrm>
            <a:off x="960120" y="1993392"/>
            <a:ext cx="4800600" cy="731520"/>
          </a:xfrm>
          <a:prstGeom prst="rect">
            <a:avLst/>
          </a:prstGeom>
          <a:noFill/>
          <a:ln/>
        </p:spPr>
        <p:txBody>
          <a:bodyPr wrap="square" lIns="0" tIns="0" rIns="0" bIns="0" rtlCol="0" anchor="ctr"/>
          <a:lstStyle/>
          <a:p>
            <a:pPr marL="0" indent="0">
              <a:buNone/>
            </a:pPr>
            <a:r>
              <a:rPr lang="en-US" sz="1500" i="1" dirty="0">
                <a:solidFill>
                  <a:srgbClr val="10233F"/>
                </a:solidFill>
                <a:latin typeface="Calibri" pitchFamily="34" charset="0"/>
                <a:ea typeface="Calibri" pitchFamily="34" charset="-122"/>
                <a:cs typeface="Calibri" pitchFamily="34" charset="-120"/>
              </a:rPr>
              <a:t>Government cannot out-build the frontier — but it can define the bar the frontier must clear.</a:t>
            </a:r>
            <a:endParaRPr lang="en-US" sz="1500" dirty="0"/>
          </a:p>
        </p:txBody>
      </p:sp>
      <p:sp>
        <p:nvSpPr>
          <p:cNvPr id="7" name="Text 5"/>
          <p:cNvSpPr txBox="1"/>
          <p:nvPr/>
        </p:nvSpPr>
        <p:spPr>
          <a:xfrm>
            <a:off x="960120" y="2788920"/>
            <a:ext cx="4800600" cy="365760"/>
          </a:xfrm>
          <a:prstGeom prst="rect">
            <a:avLst/>
          </a:prstGeom>
          <a:noFill/>
          <a:ln/>
        </p:spPr>
        <p:txBody>
          <a:bodyPr wrap="square" lIns="0" tIns="0" rIns="0" bIns="0" rtlCol="0" anchor="ctr"/>
          <a:lstStyle/>
          <a:p>
            <a:pPr marL="0" indent="0">
              <a:buNone/>
            </a:pPr>
            <a:r>
              <a:rPr lang="en-US" sz="1450" b="1" dirty="0">
                <a:solidFill>
                  <a:srgbClr val="0C1626"/>
                </a:solidFill>
                <a:latin typeface="Calibri" pitchFamily="34" charset="0"/>
                <a:ea typeface="Calibri" pitchFamily="34" charset="-122"/>
                <a:cs typeface="Calibri" pitchFamily="34" charset="-120"/>
              </a:rPr>
              <a:t>Capability lives in the private sector.</a:t>
            </a:r>
            <a:endParaRPr lang="en-US" sz="1450" dirty="0"/>
          </a:p>
        </p:txBody>
      </p:sp>
      <p:sp>
        <p:nvSpPr>
          <p:cNvPr id="8" name="Text 6"/>
          <p:cNvSpPr txBox="1"/>
          <p:nvPr/>
        </p:nvSpPr>
        <p:spPr>
          <a:xfrm>
            <a:off x="960120" y="3118104"/>
            <a:ext cx="4800600" cy="640080"/>
          </a:xfrm>
          <a:prstGeom prst="rect">
            <a:avLst/>
          </a:prstGeom>
          <a:noFill/>
          <a:ln/>
        </p:spPr>
        <p:txBody>
          <a:bodyPr wrap="square" lIns="0" tIns="0" rIns="0" bIns="0" rtlCol="0" anchor="ctr"/>
          <a:lstStyle/>
          <a:p>
            <a:pPr marL="0" indent="0">
              <a:buNone/>
            </a:pPr>
            <a:r>
              <a:rPr lang="en-US" sz="1250" dirty="0">
                <a:solidFill>
                  <a:srgbClr val="5A6B80"/>
                </a:solidFill>
                <a:latin typeface="Calibri" pitchFamily="34" charset="0"/>
                <a:ea typeface="Calibri" pitchFamily="34" charset="-122"/>
                <a:cs typeface="Calibri" pitchFamily="34" charset="-120"/>
              </a:rPr>
              <a:t>The models, the compute, the talent. Pretending otherwise loses the race before it starts.</a:t>
            </a:r>
            <a:endParaRPr lang="en-US" sz="1250" dirty="0"/>
          </a:p>
        </p:txBody>
      </p:sp>
      <p:sp>
        <p:nvSpPr>
          <p:cNvPr id="9" name="Text 7"/>
          <p:cNvSpPr txBox="1"/>
          <p:nvPr/>
        </p:nvSpPr>
        <p:spPr>
          <a:xfrm>
            <a:off x="960120" y="3813048"/>
            <a:ext cx="4800600" cy="365760"/>
          </a:xfrm>
          <a:prstGeom prst="rect">
            <a:avLst/>
          </a:prstGeom>
          <a:noFill/>
          <a:ln/>
        </p:spPr>
        <p:txBody>
          <a:bodyPr wrap="square" lIns="0" tIns="0" rIns="0" bIns="0" rtlCol="0" anchor="ctr"/>
          <a:lstStyle/>
          <a:p>
            <a:pPr marL="0" indent="0">
              <a:buNone/>
            </a:pPr>
            <a:r>
              <a:rPr lang="en-US" sz="1450" b="1" dirty="0">
                <a:solidFill>
                  <a:srgbClr val="0C1626"/>
                </a:solidFill>
                <a:latin typeface="Calibri" pitchFamily="34" charset="0"/>
                <a:ea typeface="Calibri" pitchFamily="34" charset="-122"/>
                <a:cs typeface="Calibri" pitchFamily="34" charset="-120"/>
              </a:rPr>
              <a:t>Government sets the bar and buys to it.</a:t>
            </a:r>
            <a:endParaRPr lang="en-US" sz="1450" dirty="0"/>
          </a:p>
        </p:txBody>
      </p:sp>
      <p:sp>
        <p:nvSpPr>
          <p:cNvPr id="10" name="Text 8"/>
          <p:cNvSpPr txBox="1"/>
          <p:nvPr/>
        </p:nvSpPr>
        <p:spPr>
          <a:xfrm>
            <a:off x="960120" y="4142232"/>
            <a:ext cx="4800600" cy="640080"/>
          </a:xfrm>
          <a:prstGeom prst="rect">
            <a:avLst/>
          </a:prstGeom>
          <a:noFill/>
          <a:ln/>
        </p:spPr>
        <p:txBody>
          <a:bodyPr wrap="square" lIns="0" tIns="0" rIns="0" bIns="0" rtlCol="0" anchor="ctr"/>
          <a:lstStyle/>
          <a:p>
            <a:pPr marL="0" indent="0">
              <a:buNone/>
            </a:pPr>
            <a:r>
              <a:rPr lang="en-US" sz="1250" dirty="0">
                <a:solidFill>
                  <a:srgbClr val="5A6B80"/>
                </a:solidFill>
                <a:latin typeface="Calibri" pitchFamily="34" charset="0"/>
                <a:ea typeface="Calibri" pitchFamily="34" charset="-122"/>
                <a:cs typeface="Calibri" pitchFamily="34" charset="-120"/>
              </a:rPr>
              <a:t>Certification, test, and procurement are the levers — the same way flight standards drive what manufacturers build.</a:t>
            </a:r>
            <a:endParaRPr lang="en-US" sz="1250" dirty="0"/>
          </a:p>
        </p:txBody>
      </p:sp>
      <p:sp>
        <p:nvSpPr>
          <p:cNvPr id="11" name="Text 9"/>
          <p:cNvSpPr txBox="1"/>
          <p:nvPr/>
        </p:nvSpPr>
        <p:spPr>
          <a:xfrm>
            <a:off x="960120" y="4837176"/>
            <a:ext cx="4800600" cy="365760"/>
          </a:xfrm>
          <a:prstGeom prst="rect">
            <a:avLst/>
          </a:prstGeom>
          <a:noFill/>
          <a:ln/>
        </p:spPr>
        <p:txBody>
          <a:bodyPr wrap="square" lIns="0" tIns="0" rIns="0" bIns="0" rtlCol="0" anchor="ctr"/>
          <a:lstStyle/>
          <a:p>
            <a:pPr marL="0" indent="0">
              <a:buNone/>
            </a:pPr>
            <a:r>
              <a:rPr lang="en-US" sz="1450" b="1" dirty="0">
                <a:solidFill>
                  <a:srgbClr val="0C1626"/>
                </a:solidFill>
                <a:latin typeface="Calibri" pitchFamily="34" charset="0"/>
                <a:ea typeface="Calibri" pitchFamily="34" charset="-122"/>
                <a:cs typeface="Calibri" pitchFamily="34" charset="-120"/>
              </a:rPr>
              <a:t>Co-development beats mandates.</a:t>
            </a:r>
            <a:endParaRPr lang="en-US" sz="1450" dirty="0"/>
          </a:p>
        </p:txBody>
      </p:sp>
      <p:sp>
        <p:nvSpPr>
          <p:cNvPr id="12" name="Text 10"/>
          <p:cNvSpPr txBox="1"/>
          <p:nvPr/>
        </p:nvSpPr>
        <p:spPr>
          <a:xfrm>
            <a:off x="960120" y="5166360"/>
            <a:ext cx="4800600" cy="640080"/>
          </a:xfrm>
          <a:prstGeom prst="rect">
            <a:avLst/>
          </a:prstGeom>
          <a:noFill/>
          <a:ln/>
        </p:spPr>
        <p:txBody>
          <a:bodyPr wrap="square" lIns="0" tIns="0" rIns="0" bIns="0" rtlCol="0" anchor="ctr"/>
          <a:lstStyle/>
          <a:p>
            <a:pPr marL="0" indent="0">
              <a:buNone/>
            </a:pPr>
            <a:r>
              <a:rPr lang="en-US" sz="1250" dirty="0">
                <a:solidFill>
                  <a:srgbClr val="5A6B80"/>
                </a:solidFill>
                <a:latin typeface="Calibri" pitchFamily="34" charset="0"/>
                <a:ea typeface="Calibri" pitchFamily="34" charset="-122"/>
                <a:cs typeface="Calibri" pitchFamily="34" charset="-120"/>
              </a:rPr>
              <a:t>Allied flight training already runs on industry partnership. AI governance should too — written with builders, not at them.</a:t>
            </a:r>
            <a:endParaRPr lang="en-US" sz="1250" dirty="0"/>
          </a:p>
        </p:txBody>
      </p:sp>
      <p:sp>
        <p:nvSpPr>
          <p:cNvPr id="13" name="Shape 11"/>
          <p:cNvSpPr/>
          <p:nvPr/>
        </p:nvSpPr>
        <p:spPr>
          <a:xfrm>
            <a:off x="6172200" y="1371600"/>
            <a:ext cx="5349240" cy="4480560"/>
          </a:xfrm>
          <a:prstGeom prst="roundRect">
            <a:avLst>
              <a:gd name="adj" fmla="val 1224"/>
            </a:avLst>
          </a:prstGeom>
          <a:solidFill>
            <a:srgbClr val="10233F"/>
          </a:solidFill>
          <a:ln/>
          <a:effectLst>
            <a:outerShdw blurRad="76200" dist="25400" dir="5400000" algn="bl" rotWithShape="0">
              <a:srgbClr val="9AAAC0">
                <a:alpha val="30000"/>
              </a:srgbClr>
            </a:outerShdw>
          </a:effectLst>
        </p:spPr>
        <p:txBody>
          <a:bodyPr/>
          <a:lstStyle/>
          <a:p>
            <a:endParaRPr lang="en-US"/>
          </a:p>
        </p:txBody>
      </p:sp>
      <p:sp>
        <p:nvSpPr>
          <p:cNvPr id="14" name="Text 12"/>
          <p:cNvSpPr txBox="1"/>
          <p:nvPr/>
        </p:nvSpPr>
        <p:spPr>
          <a:xfrm>
            <a:off x="6473952" y="1600200"/>
            <a:ext cx="4754880" cy="365760"/>
          </a:xfrm>
          <a:prstGeom prst="rect">
            <a:avLst/>
          </a:prstGeom>
          <a:noFill/>
          <a:ln/>
        </p:spPr>
        <p:txBody>
          <a:bodyPr wrap="square" lIns="0" tIns="0" rIns="0" bIns="0" rtlCol="0" anchor="ctr"/>
          <a:lstStyle/>
          <a:p>
            <a:pPr marL="0" indent="0">
              <a:buNone/>
            </a:pPr>
            <a:r>
              <a:rPr lang="en-US" sz="1400" b="1" kern="0" spc="200" dirty="0">
                <a:solidFill>
                  <a:srgbClr val="E8A33D"/>
                </a:solidFill>
                <a:latin typeface="Calibri" pitchFamily="34" charset="0"/>
                <a:ea typeface="Calibri" pitchFamily="34" charset="-122"/>
                <a:cs typeface="Calibri" pitchFamily="34" charset="-120"/>
              </a:rPr>
              <a:t>WITH ALLIES</a:t>
            </a:r>
            <a:endParaRPr lang="en-US" sz="1400" dirty="0"/>
          </a:p>
        </p:txBody>
      </p:sp>
      <p:sp>
        <p:nvSpPr>
          <p:cNvPr id="15" name="Text 13"/>
          <p:cNvSpPr txBox="1"/>
          <p:nvPr/>
        </p:nvSpPr>
        <p:spPr>
          <a:xfrm>
            <a:off x="6473952" y="1993392"/>
            <a:ext cx="4800600" cy="731520"/>
          </a:xfrm>
          <a:prstGeom prst="rect">
            <a:avLst/>
          </a:prstGeom>
          <a:noFill/>
          <a:ln/>
        </p:spPr>
        <p:txBody>
          <a:bodyPr wrap="square" lIns="0" tIns="0" rIns="0" bIns="0" rtlCol="0" anchor="ctr"/>
          <a:lstStyle/>
          <a:p>
            <a:pPr marL="0" indent="0">
              <a:buNone/>
            </a:pPr>
            <a:r>
              <a:rPr lang="en-US" sz="1500" i="1" dirty="0">
                <a:solidFill>
                  <a:srgbClr val="FFFFFF"/>
                </a:solidFill>
                <a:latin typeface="Calibri" pitchFamily="34" charset="0"/>
                <a:ea typeface="Calibri" pitchFamily="34" charset="-122"/>
                <a:cs typeface="Calibri" pitchFamily="34" charset="-120"/>
              </a:rPr>
              <a:t>A standard only becomes global if partners adopt it — and they adopt what they help build and train on.</a:t>
            </a:r>
            <a:endParaRPr lang="en-US" sz="1500" dirty="0"/>
          </a:p>
        </p:txBody>
      </p:sp>
      <p:sp>
        <p:nvSpPr>
          <p:cNvPr id="16" name="Text 14"/>
          <p:cNvSpPr txBox="1"/>
          <p:nvPr/>
        </p:nvSpPr>
        <p:spPr>
          <a:xfrm>
            <a:off x="6473952" y="2788920"/>
            <a:ext cx="4800600" cy="365760"/>
          </a:xfrm>
          <a:prstGeom prst="rect">
            <a:avLst/>
          </a:prstGeom>
          <a:noFill/>
          <a:ln/>
        </p:spPr>
        <p:txBody>
          <a:bodyPr wrap="square" lIns="0" tIns="0" rIns="0" bIns="0" rtlCol="0" anchor="ctr"/>
          <a:lstStyle/>
          <a:p>
            <a:pPr marL="0" indent="0">
              <a:buNone/>
            </a:pPr>
            <a:r>
              <a:rPr lang="en-US" sz="1450" b="1" dirty="0">
                <a:solidFill>
                  <a:srgbClr val="CBD9EA"/>
                </a:solidFill>
                <a:latin typeface="Calibri" pitchFamily="34" charset="0"/>
                <a:ea typeface="Calibri" pitchFamily="34" charset="-122"/>
                <a:cs typeface="Calibri" pitchFamily="34" charset="-120"/>
              </a:rPr>
              <a:t>Interoperability is the goal.</a:t>
            </a:r>
            <a:endParaRPr lang="en-US" sz="1450" dirty="0"/>
          </a:p>
        </p:txBody>
      </p:sp>
      <p:sp>
        <p:nvSpPr>
          <p:cNvPr id="17" name="Text 15"/>
          <p:cNvSpPr txBox="1"/>
          <p:nvPr/>
        </p:nvSpPr>
        <p:spPr>
          <a:xfrm>
            <a:off x="6473952" y="3118104"/>
            <a:ext cx="4800600" cy="640080"/>
          </a:xfrm>
          <a:prstGeom prst="rect">
            <a:avLst/>
          </a:prstGeom>
          <a:noFill/>
          <a:ln/>
        </p:spPr>
        <p:txBody>
          <a:bodyPr wrap="square" lIns="0" tIns="0" rIns="0" bIns="0" rtlCol="0" anchor="ctr"/>
          <a:lstStyle/>
          <a:p>
            <a:pPr marL="0" indent="0">
              <a:buNone/>
            </a:pPr>
            <a:r>
              <a:rPr lang="en-US" sz="1250" dirty="0">
                <a:solidFill>
                  <a:srgbClr val="AEC2DA"/>
                </a:solidFill>
                <a:latin typeface="Calibri" pitchFamily="34" charset="0"/>
                <a:ea typeface="Calibri" pitchFamily="34" charset="-122"/>
                <a:cs typeface="Calibri" pitchFamily="34" charset="-120"/>
              </a:rPr>
              <a:t>Coalitions fight as one only when they share standards. The same is coming for AI-enabled systems.</a:t>
            </a:r>
            <a:endParaRPr lang="en-US" sz="1250" dirty="0"/>
          </a:p>
        </p:txBody>
      </p:sp>
      <p:sp>
        <p:nvSpPr>
          <p:cNvPr id="18" name="Text 16"/>
          <p:cNvSpPr txBox="1"/>
          <p:nvPr/>
        </p:nvSpPr>
        <p:spPr>
          <a:xfrm>
            <a:off x="6473952" y="3813048"/>
            <a:ext cx="4800600" cy="365760"/>
          </a:xfrm>
          <a:prstGeom prst="rect">
            <a:avLst/>
          </a:prstGeom>
          <a:noFill/>
          <a:ln/>
        </p:spPr>
        <p:txBody>
          <a:bodyPr wrap="square" lIns="0" tIns="0" rIns="0" bIns="0" rtlCol="0" anchor="ctr"/>
          <a:lstStyle/>
          <a:p>
            <a:pPr marL="0" indent="0">
              <a:buNone/>
            </a:pPr>
            <a:r>
              <a:rPr lang="en-US" sz="1450" b="1" dirty="0">
                <a:solidFill>
                  <a:srgbClr val="CBD9EA"/>
                </a:solidFill>
                <a:latin typeface="Calibri" pitchFamily="34" charset="0"/>
                <a:ea typeface="Calibri" pitchFamily="34" charset="-122"/>
                <a:cs typeface="Calibri" pitchFamily="34" charset="-120"/>
              </a:rPr>
              <a:t>Allies extend reach and legitimacy.</a:t>
            </a:r>
            <a:endParaRPr lang="en-US" sz="1450" dirty="0"/>
          </a:p>
        </p:txBody>
      </p:sp>
      <p:sp>
        <p:nvSpPr>
          <p:cNvPr id="19" name="Text 17"/>
          <p:cNvSpPr txBox="1"/>
          <p:nvPr/>
        </p:nvSpPr>
        <p:spPr>
          <a:xfrm>
            <a:off x="6473952" y="4142232"/>
            <a:ext cx="4800600" cy="640080"/>
          </a:xfrm>
          <a:prstGeom prst="rect">
            <a:avLst/>
          </a:prstGeom>
          <a:noFill/>
          <a:ln/>
        </p:spPr>
        <p:txBody>
          <a:bodyPr wrap="square" lIns="0" tIns="0" rIns="0" bIns="0" rtlCol="0" anchor="ctr"/>
          <a:lstStyle/>
          <a:p>
            <a:pPr marL="0" indent="0">
              <a:buNone/>
            </a:pPr>
            <a:r>
              <a:rPr lang="en-US" sz="1250" dirty="0">
                <a:solidFill>
                  <a:srgbClr val="AEC2DA"/>
                </a:solidFill>
                <a:latin typeface="Calibri" pitchFamily="34" charset="0"/>
                <a:ea typeface="Calibri" pitchFamily="34" charset="-122"/>
                <a:cs typeface="Calibri" pitchFamily="34" charset="-120"/>
              </a:rPr>
              <a:t>A rule adopted by a bloc of like-minded nations outcompetes a rule one country imposes alone.</a:t>
            </a:r>
            <a:endParaRPr lang="en-US" sz="1250" dirty="0"/>
          </a:p>
        </p:txBody>
      </p:sp>
      <p:sp>
        <p:nvSpPr>
          <p:cNvPr id="20" name="Text 18"/>
          <p:cNvSpPr txBox="1"/>
          <p:nvPr/>
        </p:nvSpPr>
        <p:spPr>
          <a:xfrm>
            <a:off x="6473952" y="4837176"/>
            <a:ext cx="4800600" cy="365760"/>
          </a:xfrm>
          <a:prstGeom prst="rect">
            <a:avLst/>
          </a:prstGeom>
          <a:noFill/>
          <a:ln/>
        </p:spPr>
        <p:txBody>
          <a:bodyPr wrap="square" lIns="0" tIns="0" rIns="0" bIns="0" rtlCol="0" anchor="ctr"/>
          <a:lstStyle/>
          <a:p>
            <a:pPr marL="0" indent="0">
              <a:buNone/>
            </a:pPr>
            <a:r>
              <a:rPr lang="en-US" sz="1450" b="1" dirty="0">
                <a:solidFill>
                  <a:srgbClr val="CBD9EA"/>
                </a:solidFill>
                <a:latin typeface="Calibri" pitchFamily="34" charset="0"/>
                <a:ea typeface="Calibri" pitchFamily="34" charset="-122"/>
                <a:cs typeface="Calibri" pitchFamily="34" charset="-120"/>
              </a:rPr>
              <a:t>Western-values framing is a choice.</a:t>
            </a:r>
            <a:endParaRPr lang="en-US" sz="1450" dirty="0"/>
          </a:p>
        </p:txBody>
      </p:sp>
      <p:sp>
        <p:nvSpPr>
          <p:cNvPr id="21" name="Text 19"/>
          <p:cNvSpPr txBox="1"/>
          <p:nvPr/>
        </p:nvSpPr>
        <p:spPr>
          <a:xfrm>
            <a:off x="6473952" y="5166360"/>
            <a:ext cx="4800600" cy="640080"/>
          </a:xfrm>
          <a:prstGeom prst="rect">
            <a:avLst/>
          </a:prstGeom>
          <a:noFill/>
          <a:ln/>
        </p:spPr>
        <p:txBody>
          <a:bodyPr wrap="square" lIns="0" tIns="0" rIns="0" bIns="0" rtlCol="0" anchor="ctr"/>
          <a:lstStyle/>
          <a:p>
            <a:pPr marL="0" indent="0">
              <a:buNone/>
            </a:pPr>
            <a:r>
              <a:rPr lang="en-US" sz="1250" dirty="0">
                <a:solidFill>
                  <a:srgbClr val="AEC2DA"/>
                </a:solidFill>
                <a:latin typeface="Calibri" pitchFamily="34" charset="0"/>
                <a:ea typeface="Calibri" pitchFamily="34" charset="-122"/>
                <a:cs typeface="Calibri" pitchFamily="34" charset="-120"/>
              </a:rPr>
              <a:t>Human accountability, rule of law, individual rights — designed in, not bolted on after the fact.</a:t>
            </a:r>
            <a:endParaRPr lang="en-US" sz="1250" dirty="0"/>
          </a:p>
        </p:txBody>
      </p:sp>
      <p:sp>
        <p:nvSpPr>
          <p:cNvPr id="23" name="Text 20"/>
          <p:cNvSpPr txBox="1"/>
          <p:nvPr/>
        </p:nvSpPr>
        <p:spPr>
          <a:xfrm>
            <a:off x="457200" y="6455664"/>
            <a:ext cx="7772400" cy="274320"/>
          </a:xfrm>
          <a:prstGeom prst="rect">
            <a:avLst/>
          </a:prstGeom>
          <a:noFill/>
          <a:ln/>
        </p:spPr>
        <p:txBody>
          <a:bodyPr wrap="squar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Col. Gabriel Arrington  ·  CDAO Government 2026</a:t>
            </a:r>
            <a:endParaRPr lang="en-US" sz="900" dirty="0"/>
          </a:p>
        </p:txBody>
      </p:sp>
      <p:sp>
        <p:nvSpPr>
          <p:cNvPr id="24" name="Text 21"/>
          <p:cNvSpPr txBox="1"/>
          <p:nvPr/>
        </p:nvSpPr>
        <p:spPr>
          <a:xfrm>
            <a:off x="11430000" y="6455664"/>
            <a:ext cx="365760" cy="274320"/>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C3A5E"/>
        </a:solidFill>
        <a:effectLst/>
      </p:bgPr>
    </p:bg>
    <p:spTree>
      <p:nvGrpSpPr>
        <p:cNvPr id="1" name=""/>
        <p:cNvGrpSpPr/>
        <p:nvPr/>
      </p:nvGrpSpPr>
      <p:grpSpPr>
        <a:xfrm>
          <a:off x="0" y="0"/>
          <a:ext cx="0" cy="0"/>
          <a:chOff x="0" y="0"/>
          <a:chExt cx="0" cy="0"/>
        </a:xfrm>
      </p:grpSpPr>
      <p:sp>
        <p:nvSpPr>
          <p:cNvPr id="2" name="Text 0"/>
          <p:cNvSpPr txBox="1"/>
          <p:nvPr/>
        </p:nvSpPr>
        <p:spPr>
          <a:xfrm>
            <a:off x="822960" y="2011680"/>
            <a:ext cx="2011680" cy="1645920"/>
          </a:xfrm>
          <a:prstGeom prst="rect">
            <a:avLst/>
          </a:prstGeom>
          <a:noFill/>
          <a:ln/>
        </p:spPr>
        <p:txBody>
          <a:bodyPr wrap="square" lIns="0" tIns="0" rIns="0" bIns="0" rtlCol="0" anchor="ctr"/>
          <a:lstStyle/>
          <a:p>
            <a:pPr marL="0" indent="0">
              <a:buNone/>
            </a:pPr>
            <a:r>
              <a:rPr lang="en-US" sz="9600" b="1" dirty="0">
                <a:solidFill>
                  <a:srgbClr val="E8A33D"/>
                </a:solidFill>
                <a:latin typeface="Cambria" pitchFamily="34" charset="0"/>
                <a:ea typeface="Cambria" pitchFamily="34" charset="-122"/>
                <a:cs typeface="Cambria" pitchFamily="34" charset="-120"/>
              </a:rPr>
              <a:t>03</a:t>
            </a:r>
            <a:endParaRPr lang="en-US" sz="9600" dirty="0"/>
          </a:p>
        </p:txBody>
      </p:sp>
      <p:sp>
        <p:nvSpPr>
          <p:cNvPr id="3" name="Shape 1"/>
          <p:cNvSpPr/>
          <p:nvPr/>
        </p:nvSpPr>
        <p:spPr>
          <a:xfrm>
            <a:off x="2880360" y="2286000"/>
            <a:ext cx="18288" cy="1371600"/>
          </a:xfrm>
          <a:prstGeom prst="rect">
            <a:avLst/>
          </a:prstGeom>
          <a:solidFill>
            <a:srgbClr val="CBD9EA"/>
          </a:solidFill>
          <a:ln/>
        </p:spPr>
        <p:txBody>
          <a:bodyPr/>
          <a:lstStyle/>
          <a:p>
            <a:endParaRPr lang="en-US"/>
          </a:p>
        </p:txBody>
      </p:sp>
      <p:sp>
        <p:nvSpPr>
          <p:cNvPr id="4" name="Text 2"/>
          <p:cNvSpPr txBox="1"/>
          <p:nvPr/>
        </p:nvSpPr>
        <p:spPr>
          <a:xfrm>
            <a:off x="3200400" y="2286000"/>
            <a:ext cx="8229600" cy="365760"/>
          </a:xfrm>
          <a:prstGeom prst="rect">
            <a:avLst/>
          </a:prstGeom>
          <a:noFill/>
          <a:ln/>
        </p:spPr>
        <p:txBody>
          <a:bodyPr wrap="square" lIns="0" tIns="0" rIns="0" bIns="0" rtlCol="0" anchor="ctr"/>
          <a:lstStyle/>
          <a:p>
            <a:pPr marL="0" indent="0">
              <a:buNone/>
            </a:pPr>
            <a:r>
              <a:rPr lang="en-US" sz="1500" b="1" kern="0" spc="200" dirty="0">
                <a:solidFill>
                  <a:srgbClr val="CBD9EA"/>
                </a:solidFill>
                <a:latin typeface="Calibri" pitchFamily="34" charset="0"/>
                <a:ea typeface="Calibri" pitchFamily="34" charset="-122"/>
                <a:cs typeface="Calibri" pitchFamily="34" charset="-120"/>
              </a:rPr>
              <a:t>PART THREE — THE PROOF</a:t>
            </a:r>
            <a:endParaRPr lang="en-US" sz="1500" dirty="0"/>
          </a:p>
        </p:txBody>
      </p:sp>
      <p:sp>
        <p:nvSpPr>
          <p:cNvPr id="5" name="Text 3"/>
          <p:cNvSpPr txBox="1"/>
          <p:nvPr/>
        </p:nvSpPr>
        <p:spPr>
          <a:xfrm>
            <a:off x="3200400" y="2651760"/>
            <a:ext cx="8229600" cy="82296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Three cases from the flight line</a:t>
            </a:r>
            <a:endParaRPr lang="en-US" sz="3400" dirty="0"/>
          </a:p>
        </p:txBody>
      </p:sp>
      <p:sp>
        <p:nvSpPr>
          <p:cNvPr id="6" name="Text 4"/>
          <p:cNvSpPr txBox="1"/>
          <p:nvPr/>
        </p:nvSpPr>
        <p:spPr>
          <a:xfrm>
            <a:off x="3200400" y="3429000"/>
            <a:ext cx="8138160" cy="640080"/>
          </a:xfrm>
          <a:prstGeom prst="rect">
            <a:avLst/>
          </a:prstGeom>
          <a:noFill/>
          <a:ln/>
        </p:spPr>
        <p:txBody>
          <a:bodyPr wrap="square" lIns="0" tIns="0" rIns="0" bIns="0" rtlCol="0" anchor="ctr"/>
          <a:lstStyle/>
          <a:p>
            <a:pPr marL="0" indent="0">
              <a:buNone/>
            </a:pPr>
            <a:r>
              <a:rPr lang="en-US" sz="1500" i="1" dirty="0">
                <a:solidFill>
                  <a:srgbClr val="CBD9EA"/>
                </a:solidFill>
                <a:latin typeface="Calibri" pitchFamily="34" charset="0"/>
                <a:ea typeface="Calibri" pitchFamily="34" charset="-122"/>
                <a:cs typeface="Calibri" pitchFamily="34" charset="-120"/>
              </a:rPr>
              <a:t>The partnership model isn't theory. It's flying this year.</a:t>
            </a:r>
            <a:endParaRPr lang="en-US" sz="1500" dirty="0"/>
          </a:p>
        </p:txBody>
      </p:sp>
      <p:sp>
        <p:nvSpPr>
          <p:cNvPr id="8" name="Text 5"/>
          <p:cNvSpPr txBox="1"/>
          <p:nvPr/>
        </p:nvSpPr>
        <p:spPr>
          <a:xfrm>
            <a:off x="457200" y="6455664"/>
            <a:ext cx="7772400" cy="274320"/>
          </a:xfrm>
          <a:prstGeom prst="rect">
            <a:avLst/>
          </a:prstGeom>
          <a:noFill/>
          <a:ln/>
        </p:spPr>
        <p:txBody>
          <a:bodyPr wrap="squar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Col. Gabriel Arrington  ·  CDAO Government 2026</a:t>
            </a:r>
            <a:endParaRPr lang="en-US" sz="900" dirty="0"/>
          </a:p>
        </p:txBody>
      </p:sp>
      <p:sp>
        <p:nvSpPr>
          <p:cNvPr id="9" name="Text 6"/>
          <p:cNvSpPr txBox="1"/>
          <p:nvPr/>
        </p:nvSpPr>
        <p:spPr>
          <a:xfrm>
            <a:off x="11430000" y="6455664"/>
            <a:ext cx="365760" cy="274320"/>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6F9"/>
        </a:solidFill>
        <a:effectLst/>
      </p:bgPr>
    </p:bg>
    <p:spTree>
      <p:nvGrpSpPr>
        <p:cNvPr id="1" name=""/>
        <p:cNvGrpSpPr/>
        <p:nvPr/>
      </p:nvGrpSpPr>
      <p:grpSpPr>
        <a:xfrm>
          <a:off x="0" y="0"/>
          <a:ext cx="0" cy="0"/>
          <a:chOff x="0" y="0"/>
          <a:chExt cx="0" cy="0"/>
        </a:xfrm>
      </p:grpSpPr>
      <p:sp>
        <p:nvSpPr>
          <p:cNvPr id="2" name="Shape 0"/>
          <p:cNvSpPr/>
          <p:nvPr/>
        </p:nvSpPr>
        <p:spPr>
          <a:xfrm>
            <a:off x="457200" y="566928"/>
            <a:ext cx="54864" cy="292608"/>
          </a:xfrm>
          <a:prstGeom prst="rect">
            <a:avLst/>
          </a:prstGeom>
          <a:solidFill>
            <a:srgbClr val="E8A33D"/>
          </a:solidFill>
          <a:ln/>
        </p:spPr>
        <p:txBody>
          <a:bodyPr/>
          <a:lstStyle/>
          <a:p>
            <a:endParaRPr lang="en-US"/>
          </a:p>
        </p:txBody>
      </p:sp>
      <p:sp>
        <p:nvSpPr>
          <p:cNvPr id="3" name="Text 1"/>
          <p:cNvSpPr txBox="1"/>
          <p:nvPr/>
        </p:nvSpPr>
        <p:spPr>
          <a:xfrm>
            <a:off x="658368" y="502920"/>
            <a:ext cx="10972800" cy="502920"/>
          </a:xfrm>
          <a:prstGeom prst="rect">
            <a:avLst/>
          </a:prstGeom>
          <a:noFill/>
          <a:ln/>
        </p:spPr>
        <p:txBody>
          <a:bodyPr wrap="square" lIns="0" tIns="0" rIns="0" bIns="0" rtlCol="0" anchor="ctr"/>
          <a:lstStyle/>
          <a:p>
            <a:pPr marL="0" indent="0">
              <a:buNone/>
            </a:pPr>
            <a:r>
              <a:rPr lang="en-US" sz="2700" b="1" dirty="0">
                <a:solidFill>
                  <a:srgbClr val="10233F"/>
                </a:solidFill>
                <a:latin typeface="Cambria" pitchFamily="34" charset="0"/>
                <a:ea typeface="Cambria" pitchFamily="34" charset="-122"/>
                <a:cs typeface="Cambria" pitchFamily="34" charset="-120"/>
              </a:rPr>
              <a:t>What airpower partnership looks like in 2026</a:t>
            </a:r>
            <a:endParaRPr lang="en-US" sz="2700" dirty="0"/>
          </a:p>
        </p:txBody>
      </p:sp>
      <p:sp>
        <p:nvSpPr>
          <p:cNvPr id="4" name="Shape 2"/>
          <p:cNvSpPr/>
          <p:nvPr/>
        </p:nvSpPr>
        <p:spPr>
          <a:xfrm>
            <a:off x="658368" y="1371600"/>
            <a:ext cx="3529584" cy="4572000"/>
          </a:xfrm>
          <a:prstGeom prst="roundRect">
            <a:avLst>
              <a:gd name="adj" fmla="val 1554"/>
            </a:avLst>
          </a:prstGeom>
          <a:solidFill>
            <a:srgbClr val="FFFFFF"/>
          </a:solidFill>
          <a:ln w="12700">
            <a:solidFill>
              <a:srgbClr val="CBD9EA"/>
            </a:solidFill>
            <a:prstDash val="solid"/>
          </a:ln>
          <a:effectLst>
            <a:outerShdw blurRad="76200" dist="25400" dir="5400000" algn="bl" rotWithShape="0">
              <a:srgbClr val="9AAAC0">
                <a:alpha val="35000"/>
              </a:srgbClr>
            </a:outerShdw>
          </a:effectLst>
        </p:spPr>
        <p:txBody>
          <a:bodyPr/>
          <a:lstStyle/>
          <a:p>
            <a:endParaRPr lang="en-US"/>
          </a:p>
        </p:txBody>
      </p:sp>
      <p:sp>
        <p:nvSpPr>
          <p:cNvPr id="5" name="Text 3"/>
          <p:cNvSpPr txBox="1"/>
          <p:nvPr/>
        </p:nvSpPr>
        <p:spPr>
          <a:xfrm>
            <a:off x="932688" y="1600200"/>
            <a:ext cx="3017520" cy="868680"/>
          </a:xfrm>
          <a:prstGeom prst="rect">
            <a:avLst/>
          </a:prstGeom>
          <a:noFill/>
          <a:ln/>
        </p:spPr>
        <p:txBody>
          <a:bodyPr wrap="square" lIns="0" tIns="0" rIns="0" bIns="0" rtlCol="0" anchor="ctr"/>
          <a:lstStyle/>
          <a:p>
            <a:pPr marL="0" indent="0">
              <a:buNone/>
            </a:pPr>
            <a:r>
              <a:rPr lang="en-US" sz="4400" b="1" dirty="0">
                <a:solidFill>
                  <a:srgbClr val="E8A33D"/>
                </a:solidFill>
                <a:latin typeface="Cambria" pitchFamily="34" charset="0"/>
                <a:ea typeface="Cambria" pitchFamily="34" charset="-122"/>
                <a:cs typeface="Cambria" pitchFamily="34" charset="-120"/>
              </a:rPr>
              <a:t>$24.3B</a:t>
            </a:r>
            <a:endParaRPr lang="en-US" sz="4400" dirty="0"/>
          </a:p>
        </p:txBody>
      </p:sp>
      <p:sp>
        <p:nvSpPr>
          <p:cNvPr id="6" name="Text 4"/>
          <p:cNvSpPr txBox="1"/>
          <p:nvPr/>
        </p:nvSpPr>
        <p:spPr>
          <a:xfrm>
            <a:off x="932688" y="2514600"/>
            <a:ext cx="3017520" cy="594360"/>
          </a:xfrm>
          <a:prstGeom prst="rect">
            <a:avLst/>
          </a:prstGeom>
          <a:noFill/>
          <a:ln/>
        </p:spPr>
        <p:txBody>
          <a:bodyPr wrap="square" lIns="0" tIns="0" rIns="0" bIns="0" rtlCol="0" anchor="ctr"/>
          <a:lstStyle/>
          <a:p>
            <a:pPr marL="0" indent="0">
              <a:buNone/>
            </a:pPr>
            <a:r>
              <a:rPr lang="en-US" sz="1650" b="1" dirty="0">
                <a:solidFill>
                  <a:srgbClr val="10233F"/>
                </a:solidFill>
                <a:latin typeface="Calibri" pitchFamily="34" charset="0"/>
                <a:ea typeface="Calibri" pitchFamily="34" charset="-122"/>
                <a:cs typeface="Calibri" pitchFamily="34" charset="-120"/>
              </a:rPr>
              <a:t>F-35 to Saudi Arabia</a:t>
            </a:r>
            <a:endParaRPr lang="en-US" sz="1650" dirty="0"/>
          </a:p>
        </p:txBody>
      </p:sp>
      <p:sp>
        <p:nvSpPr>
          <p:cNvPr id="7" name="Shape 5"/>
          <p:cNvSpPr/>
          <p:nvPr/>
        </p:nvSpPr>
        <p:spPr>
          <a:xfrm>
            <a:off x="932688" y="3127248"/>
            <a:ext cx="457200" cy="27432"/>
          </a:xfrm>
          <a:prstGeom prst="rect">
            <a:avLst/>
          </a:prstGeom>
          <a:solidFill>
            <a:srgbClr val="CBD9EA"/>
          </a:solidFill>
          <a:ln/>
        </p:spPr>
        <p:txBody>
          <a:bodyPr/>
          <a:lstStyle/>
          <a:p>
            <a:endParaRPr lang="en-US"/>
          </a:p>
        </p:txBody>
      </p:sp>
      <p:sp>
        <p:nvSpPr>
          <p:cNvPr id="8" name="Text 6"/>
          <p:cNvSpPr txBox="1"/>
          <p:nvPr/>
        </p:nvSpPr>
        <p:spPr>
          <a:xfrm>
            <a:off x="932688" y="3246120"/>
            <a:ext cx="3017520" cy="1828800"/>
          </a:xfrm>
          <a:prstGeom prst="rect">
            <a:avLst/>
          </a:prstGeom>
          <a:noFill/>
          <a:ln/>
        </p:spPr>
        <p:txBody>
          <a:bodyPr wrap="square" lIns="0" tIns="0" rIns="0" bIns="0" rtlCol="0" anchor="ctr"/>
          <a:lstStyle/>
          <a:p>
            <a:pPr marL="0" indent="0">
              <a:buNone/>
            </a:pPr>
            <a:r>
              <a:rPr lang="en-US" sz="1300" dirty="0">
                <a:solidFill>
                  <a:srgbClr val="0C1626"/>
                </a:solidFill>
                <a:latin typeface="Calibri" pitchFamily="34" charset="0"/>
                <a:ea typeface="Calibri" pitchFamily="34" charset="-122"/>
                <a:cs typeface="Calibri" pitchFamily="34" charset="-120"/>
              </a:rPr>
              <a:t>Approved this month. The debate wasn't about the airframe — it was about whether sensitive technology stays protected. Access is inseparable from trust and safeguards.</a:t>
            </a:r>
            <a:endParaRPr lang="en-US" sz="1300" dirty="0"/>
          </a:p>
        </p:txBody>
      </p:sp>
      <p:sp>
        <p:nvSpPr>
          <p:cNvPr id="9" name="Text 7"/>
          <p:cNvSpPr txBox="1"/>
          <p:nvPr/>
        </p:nvSpPr>
        <p:spPr>
          <a:xfrm>
            <a:off x="932688" y="5257800"/>
            <a:ext cx="3017520" cy="548640"/>
          </a:xfrm>
          <a:prstGeom prst="rect">
            <a:avLst/>
          </a:prstGeom>
          <a:noFill/>
          <a:ln/>
        </p:spPr>
        <p:txBody>
          <a:bodyPr wrap="square" lIns="0" tIns="0" rIns="0" bIns="0" rtlCol="0" anchor="ctr"/>
          <a:lstStyle/>
          <a:p>
            <a:pPr marL="0" indent="0">
              <a:buNone/>
            </a:pPr>
            <a:r>
              <a:rPr lang="en-US" sz="1100" b="1" kern="0" spc="100" dirty="0">
                <a:solidFill>
                  <a:srgbClr val="1C3A5E"/>
                </a:solidFill>
                <a:latin typeface="Calibri" pitchFamily="34" charset="0"/>
                <a:ea typeface="Calibri" pitchFamily="34" charset="-122"/>
                <a:cs typeface="Calibri" pitchFamily="34" charset="-120"/>
              </a:rPr>
              <a:t>THE STANDARD TRAVELS WITH THE SALE</a:t>
            </a:r>
            <a:endParaRPr lang="en-US" sz="1100" dirty="0"/>
          </a:p>
        </p:txBody>
      </p:sp>
      <p:sp>
        <p:nvSpPr>
          <p:cNvPr id="10" name="Shape 8"/>
          <p:cNvSpPr/>
          <p:nvPr/>
        </p:nvSpPr>
        <p:spPr>
          <a:xfrm>
            <a:off x="4343400" y="1371600"/>
            <a:ext cx="3529584" cy="4572000"/>
          </a:xfrm>
          <a:prstGeom prst="roundRect">
            <a:avLst>
              <a:gd name="adj" fmla="val 1554"/>
            </a:avLst>
          </a:prstGeom>
          <a:solidFill>
            <a:srgbClr val="FFFFFF"/>
          </a:solidFill>
          <a:ln w="12700">
            <a:solidFill>
              <a:srgbClr val="CBD9EA"/>
            </a:solidFill>
            <a:prstDash val="solid"/>
          </a:ln>
          <a:effectLst>
            <a:outerShdw blurRad="76200" dist="25400" dir="5400000" algn="bl" rotWithShape="0">
              <a:srgbClr val="9AAAC0">
                <a:alpha val="35000"/>
              </a:srgbClr>
            </a:outerShdw>
          </a:effectLst>
        </p:spPr>
        <p:txBody>
          <a:bodyPr/>
          <a:lstStyle/>
          <a:p>
            <a:endParaRPr lang="en-US"/>
          </a:p>
        </p:txBody>
      </p:sp>
      <p:sp>
        <p:nvSpPr>
          <p:cNvPr id="11" name="Text 9"/>
          <p:cNvSpPr txBox="1"/>
          <p:nvPr/>
        </p:nvSpPr>
        <p:spPr>
          <a:xfrm>
            <a:off x="4617720" y="1600200"/>
            <a:ext cx="3017520" cy="868680"/>
          </a:xfrm>
          <a:prstGeom prst="rect">
            <a:avLst/>
          </a:prstGeom>
          <a:noFill/>
          <a:ln/>
        </p:spPr>
        <p:txBody>
          <a:bodyPr wrap="square" lIns="0" tIns="0" rIns="0" bIns="0" rtlCol="0" anchor="ctr"/>
          <a:lstStyle/>
          <a:p>
            <a:pPr marL="0" indent="0">
              <a:buNone/>
            </a:pPr>
            <a:r>
              <a:rPr lang="en-US" sz="4400" b="1" dirty="0">
                <a:solidFill>
                  <a:srgbClr val="E8A33D"/>
                </a:solidFill>
                <a:latin typeface="Cambria" pitchFamily="34" charset="0"/>
                <a:ea typeface="Cambria" pitchFamily="34" charset="-122"/>
                <a:cs typeface="Cambria" pitchFamily="34" charset="-120"/>
              </a:rPr>
              <a:t>1st</a:t>
            </a:r>
            <a:endParaRPr lang="en-US" sz="4400" dirty="0"/>
          </a:p>
        </p:txBody>
      </p:sp>
      <p:sp>
        <p:nvSpPr>
          <p:cNvPr id="12" name="Text 10"/>
          <p:cNvSpPr txBox="1"/>
          <p:nvPr/>
        </p:nvSpPr>
        <p:spPr>
          <a:xfrm>
            <a:off x="4617720" y="2514600"/>
            <a:ext cx="3017520" cy="594360"/>
          </a:xfrm>
          <a:prstGeom prst="rect">
            <a:avLst/>
          </a:prstGeom>
          <a:noFill/>
          <a:ln/>
        </p:spPr>
        <p:txBody>
          <a:bodyPr wrap="square" lIns="0" tIns="0" rIns="0" bIns="0" rtlCol="0" anchor="ctr"/>
          <a:lstStyle/>
          <a:p>
            <a:pPr marL="0" indent="0">
              <a:buNone/>
            </a:pPr>
            <a:r>
              <a:rPr lang="en-US" sz="1650" b="1" dirty="0">
                <a:solidFill>
                  <a:srgbClr val="10233F"/>
                </a:solidFill>
                <a:latin typeface="Calibri" pitchFamily="34" charset="0"/>
                <a:ea typeface="Calibri" pitchFamily="34" charset="-122"/>
                <a:cs typeface="Calibri" pitchFamily="34" charset="-120"/>
              </a:rPr>
              <a:t>USAF pilots training in Italy</a:t>
            </a:r>
            <a:endParaRPr lang="en-US" sz="1650" dirty="0"/>
          </a:p>
        </p:txBody>
      </p:sp>
      <p:sp>
        <p:nvSpPr>
          <p:cNvPr id="13" name="Shape 11"/>
          <p:cNvSpPr/>
          <p:nvPr/>
        </p:nvSpPr>
        <p:spPr>
          <a:xfrm>
            <a:off x="4617720" y="3127248"/>
            <a:ext cx="457200" cy="27432"/>
          </a:xfrm>
          <a:prstGeom prst="rect">
            <a:avLst/>
          </a:prstGeom>
          <a:solidFill>
            <a:srgbClr val="CBD9EA"/>
          </a:solidFill>
          <a:ln/>
        </p:spPr>
        <p:txBody>
          <a:bodyPr/>
          <a:lstStyle/>
          <a:p>
            <a:endParaRPr lang="en-US"/>
          </a:p>
        </p:txBody>
      </p:sp>
      <p:sp>
        <p:nvSpPr>
          <p:cNvPr id="14" name="Text 12"/>
          <p:cNvSpPr txBox="1"/>
          <p:nvPr/>
        </p:nvSpPr>
        <p:spPr>
          <a:xfrm>
            <a:off x="4617720" y="3246120"/>
            <a:ext cx="3017520" cy="1828800"/>
          </a:xfrm>
          <a:prstGeom prst="rect">
            <a:avLst/>
          </a:prstGeom>
          <a:noFill/>
          <a:ln/>
        </p:spPr>
        <p:txBody>
          <a:bodyPr wrap="square" lIns="0" tIns="0" rIns="0" bIns="0" rtlCol="0" anchor="ctr"/>
          <a:lstStyle/>
          <a:p>
            <a:pPr marL="0" indent="0">
              <a:buNone/>
            </a:pPr>
            <a:r>
              <a:rPr lang="en-US" sz="1300" dirty="0">
                <a:solidFill>
                  <a:srgbClr val="0C1626"/>
                </a:solidFill>
                <a:latin typeface="Calibri" pitchFamily="34" charset="0"/>
                <a:ea typeface="Calibri" pitchFamily="34" charset="-122"/>
                <a:cs typeface="Calibri" pitchFamily="34" charset="-120"/>
              </a:rPr>
              <a:t>For the first time, U.S. student pilots train at a NATO ally's school (IFTS, Sardinia) under a 2025 command-to-command agreement. Interoperability now runs both directions.</a:t>
            </a:r>
            <a:endParaRPr lang="en-US" sz="1300" dirty="0"/>
          </a:p>
        </p:txBody>
      </p:sp>
      <p:sp>
        <p:nvSpPr>
          <p:cNvPr id="15" name="Text 13"/>
          <p:cNvSpPr txBox="1"/>
          <p:nvPr/>
        </p:nvSpPr>
        <p:spPr>
          <a:xfrm>
            <a:off x="4617720" y="5257800"/>
            <a:ext cx="3017520" cy="548640"/>
          </a:xfrm>
          <a:prstGeom prst="rect">
            <a:avLst/>
          </a:prstGeom>
          <a:noFill/>
          <a:ln/>
        </p:spPr>
        <p:txBody>
          <a:bodyPr wrap="square" lIns="0" tIns="0" rIns="0" bIns="0" rtlCol="0" anchor="ctr"/>
          <a:lstStyle/>
          <a:p>
            <a:pPr marL="0" indent="0">
              <a:buNone/>
            </a:pPr>
            <a:r>
              <a:rPr lang="en-US" sz="1100" b="1" kern="0" spc="100" dirty="0">
                <a:solidFill>
                  <a:srgbClr val="1C3A5E"/>
                </a:solidFill>
                <a:latin typeface="Calibri" pitchFamily="34" charset="0"/>
                <a:ea typeface="Calibri" pitchFamily="34" charset="-122"/>
                <a:cs typeface="Calibri" pitchFamily="34" charset="-120"/>
              </a:rPr>
              <a:t>ALLIES AREN'T CUSTOMERS — THEY'RE CO-TRAINERS</a:t>
            </a:r>
            <a:endParaRPr lang="en-US" sz="1100" dirty="0"/>
          </a:p>
        </p:txBody>
      </p:sp>
      <p:sp>
        <p:nvSpPr>
          <p:cNvPr id="16" name="Shape 14"/>
          <p:cNvSpPr/>
          <p:nvPr/>
        </p:nvSpPr>
        <p:spPr>
          <a:xfrm>
            <a:off x="8028432" y="1371600"/>
            <a:ext cx="3529584" cy="4572000"/>
          </a:xfrm>
          <a:prstGeom prst="roundRect">
            <a:avLst>
              <a:gd name="adj" fmla="val 1554"/>
            </a:avLst>
          </a:prstGeom>
          <a:solidFill>
            <a:srgbClr val="FFFFFF"/>
          </a:solidFill>
          <a:ln w="12700">
            <a:solidFill>
              <a:srgbClr val="CBD9EA"/>
            </a:solidFill>
            <a:prstDash val="solid"/>
          </a:ln>
          <a:effectLst>
            <a:outerShdw blurRad="76200" dist="25400" dir="5400000" algn="bl" rotWithShape="0">
              <a:srgbClr val="9AAAC0">
                <a:alpha val="35000"/>
              </a:srgbClr>
            </a:outerShdw>
          </a:effectLst>
        </p:spPr>
        <p:txBody>
          <a:bodyPr/>
          <a:lstStyle/>
          <a:p>
            <a:endParaRPr lang="en-US"/>
          </a:p>
        </p:txBody>
      </p:sp>
      <p:sp>
        <p:nvSpPr>
          <p:cNvPr id="17" name="Text 15"/>
          <p:cNvSpPr txBox="1"/>
          <p:nvPr/>
        </p:nvSpPr>
        <p:spPr>
          <a:xfrm>
            <a:off x="8302752" y="1600200"/>
            <a:ext cx="3017520" cy="868680"/>
          </a:xfrm>
          <a:prstGeom prst="rect">
            <a:avLst/>
          </a:prstGeom>
          <a:noFill/>
          <a:ln/>
        </p:spPr>
        <p:txBody>
          <a:bodyPr wrap="square" lIns="0" tIns="0" rIns="0" bIns="0" rtlCol="0" anchor="ctr"/>
          <a:lstStyle/>
          <a:p>
            <a:pPr marL="0" indent="0">
              <a:buNone/>
            </a:pPr>
            <a:r>
              <a:rPr lang="en-US" sz="4400" b="1" dirty="0">
                <a:solidFill>
                  <a:srgbClr val="E8A33D"/>
                </a:solidFill>
                <a:latin typeface="Cambria" pitchFamily="34" charset="0"/>
                <a:ea typeface="Cambria" pitchFamily="34" charset="-122"/>
                <a:cs typeface="Cambria" pitchFamily="34" charset="-120"/>
              </a:rPr>
              <a:t>~2,470</a:t>
            </a:r>
            <a:endParaRPr lang="en-US" sz="4400" dirty="0"/>
          </a:p>
        </p:txBody>
      </p:sp>
      <p:sp>
        <p:nvSpPr>
          <p:cNvPr id="18" name="Text 16"/>
          <p:cNvSpPr txBox="1"/>
          <p:nvPr/>
        </p:nvSpPr>
        <p:spPr>
          <a:xfrm>
            <a:off x="8302752" y="2514600"/>
            <a:ext cx="3017520" cy="594360"/>
          </a:xfrm>
          <a:prstGeom prst="rect">
            <a:avLst/>
          </a:prstGeom>
          <a:noFill/>
          <a:ln/>
        </p:spPr>
        <p:txBody>
          <a:bodyPr wrap="square" lIns="0" tIns="0" rIns="0" bIns="0" rtlCol="0" anchor="ctr"/>
          <a:lstStyle/>
          <a:p>
            <a:pPr marL="0" indent="0">
              <a:buNone/>
            </a:pPr>
            <a:r>
              <a:rPr lang="en-US" sz="1650" b="1" dirty="0">
                <a:solidFill>
                  <a:srgbClr val="10233F"/>
                </a:solidFill>
                <a:latin typeface="Calibri" pitchFamily="34" charset="0"/>
                <a:ea typeface="Calibri" pitchFamily="34" charset="-122"/>
                <a:cs typeface="Calibri" pitchFamily="34" charset="-120"/>
              </a:rPr>
              <a:t>The pilot shortage we're closing</a:t>
            </a:r>
            <a:endParaRPr lang="en-US" sz="1650" dirty="0"/>
          </a:p>
        </p:txBody>
      </p:sp>
      <p:sp>
        <p:nvSpPr>
          <p:cNvPr id="19" name="Shape 17"/>
          <p:cNvSpPr/>
          <p:nvPr/>
        </p:nvSpPr>
        <p:spPr>
          <a:xfrm>
            <a:off x="8302752" y="3127248"/>
            <a:ext cx="457200" cy="27432"/>
          </a:xfrm>
          <a:prstGeom prst="rect">
            <a:avLst/>
          </a:prstGeom>
          <a:solidFill>
            <a:srgbClr val="CBD9EA"/>
          </a:solidFill>
          <a:ln/>
        </p:spPr>
        <p:txBody>
          <a:bodyPr/>
          <a:lstStyle/>
          <a:p>
            <a:endParaRPr lang="en-US"/>
          </a:p>
        </p:txBody>
      </p:sp>
      <p:sp>
        <p:nvSpPr>
          <p:cNvPr id="20" name="Text 18"/>
          <p:cNvSpPr txBox="1"/>
          <p:nvPr/>
        </p:nvSpPr>
        <p:spPr>
          <a:xfrm>
            <a:off x="8302752" y="3246120"/>
            <a:ext cx="3017520" cy="1828800"/>
          </a:xfrm>
          <a:prstGeom prst="rect">
            <a:avLst/>
          </a:prstGeom>
          <a:noFill/>
          <a:ln/>
        </p:spPr>
        <p:txBody>
          <a:bodyPr wrap="square" lIns="0" tIns="0" rIns="0" bIns="0" rtlCol="0" anchor="ctr"/>
          <a:lstStyle/>
          <a:p>
            <a:pPr marL="0" indent="0">
              <a:buNone/>
            </a:pPr>
            <a:r>
              <a:rPr lang="en-US" sz="1300" dirty="0">
                <a:solidFill>
                  <a:srgbClr val="0C1626"/>
                </a:solidFill>
                <a:latin typeface="Calibri" pitchFamily="34" charset="0"/>
                <a:ea typeface="Calibri" pitchFamily="34" charset="-122"/>
                <a:cs typeface="Calibri" pitchFamily="34" charset="-120"/>
              </a:rPr>
              <a:t>Our command just hit its 1,500-pilot goal under a redesigned pipeline — but the bottleneck between graduation and the Formal Training Unit is the real constraint.</a:t>
            </a:r>
            <a:endParaRPr lang="en-US" sz="1300" dirty="0"/>
          </a:p>
        </p:txBody>
      </p:sp>
      <p:sp>
        <p:nvSpPr>
          <p:cNvPr id="21" name="Text 19"/>
          <p:cNvSpPr txBox="1"/>
          <p:nvPr/>
        </p:nvSpPr>
        <p:spPr>
          <a:xfrm>
            <a:off x="8302752" y="5257800"/>
            <a:ext cx="3017520" cy="548640"/>
          </a:xfrm>
          <a:prstGeom prst="rect">
            <a:avLst/>
          </a:prstGeom>
          <a:noFill/>
          <a:ln/>
        </p:spPr>
        <p:txBody>
          <a:bodyPr wrap="square" lIns="0" tIns="0" rIns="0" bIns="0" rtlCol="0" anchor="ctr"/>
          <a:lstStyle/>
          <a:p>
            <a:pPr marL="0" indent="0">
              <a:buNone/>
            </a:pPr>
            <a:r>
              <a:rPr lang="en-US" sz="1100" b="1" kern="0" spc="100" dirty="0">
                <a:solidFill>
                  <a:srgbClr val="1C3A5E"/>
                </a:solidFill>
                <a:latin typeface="Calibri" pitchFamily="34" charset="0"/>
                <a:ea typeface="Calibri" pitchFamily="34" charset="-122"/>
                <a:cs typeface="Calibri" pitchFamily="34" charset="-120"/>
              </a:rPr>
              <a:t>THROUGHPUT IS GOVERNED BY THE NARROWEST GATE</a:t>
            </a:r>
            <a:endParaRPr lang="en-US" sz="1100" dirty="0"/>
          </a:p>
        </p:txBody>
      </p:sp>
      <p:sp>
        <p:nvSpPr>
          <p:cNvPr id="22" name="Text 20"/>
          <p:cNvSpPr txBox="1"/>
          <p:nvPr/>
        </p:nvSpPr>
        <p:spPr>
          <a:xfrm>
            <a:off x="658368" y="6172200"/>
            <a:ext cx="10972800" cy="274320"/>
          </a:xfrm>
          <a:prstGeom prst="rect">
            <a:avLst/>
          </a:prstGeom>
          <a:noFill/>
          <a:ln/>
        </p:spPr>
        <p:txBody>
          <a:bodyPr wrap="square" lIns="0" tIns="0" rIns="0" bIns="0" rtlCol="0" anchor="ctr"/>
          <a:lstStyle/>
          <a:p>
            <a:pPr marL="0" indent="0">
              <a:buNone/>
            </a:pPr>
            <a:r>
              <a:rPr lang="en-US" sz="900" dirty="0">
                <a:solidFill>
                  <a:srgbClr val="5A6B80"/>
                </a:solidFill>
                <a:latin typeface="Calibri" pitchFamily="34" charset="0"/>
                <a:ea typeface="Calibri" pitchFamily="34" charset="-122"/>
                <a:cs typeface="Calibri" pitchFamily="34" charset="-120"/>
              </a:rPr>
              <a:t>Sources: U.S. State Dept. / press reporting, Sept 2026  ·  ItAF–USAF CONOPS, Aug 2025  ·  AETC FUPT announcement, Sept 2026</a:t>
            </a:r>
            <a:endParaRPr lang="en-US" sz="900" dirty="0"/>
          </a:p>
        </p:txBody>
      </p:sp>
      <p:sp>
        <p:nvSpPr>
          <p:cNvPr id="24" name="Text 21"/>
          <p:cNvSpPr txBox="1"/>
          <p:nvPr/>
        </p:nvSpPr>
        <p:spPr>
          <a:xfrm>
            <a:off x="457200" y="6455664"/>
            <a:ext cx="7772400" cy="274320"/>
          </a:xfrm>
          <a:prstGeom prst="rect">
            <a:avLst/>
          </a:prstGeom>
          <a:noFill/>
          <a:ln/>
        </p:spPr>
        <p:txBody>
          <a:bodyPr wrap="squar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Col. Gabriel Arrington  ·  CDAO Government 2026</a:t>
            </a:r>
            <a:endParaRPr lang="en-US" sz="900" dirty="0"/>
          </a:p>
        </p:txBody>
      </p:sp>
      <p:sp>
        <p:nvSpPr>
          <p:cNvPr id="25" name="Text 22"/>
          <p:cNvSpPr txBox="1"/>
          <p:nvPr/>
        </p:nvSpPr>
        <p:spPr>
          <a:xfrm>
            <a:off x="11430000" y="6455664"/>
            <a:ext cx="365760" cy="274320"/>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233F"/>
        </a:solidFill>
        <a:effectLst/>
      </p:bgPr>
    </p:bg>
    <p:spTree>
      <p:nvGrpSpPr>
        <p:cNvPr id="1" name=""/>
        <p:cNvGrpSpPr/>
        <p:nvPr/>
      </p:nvGrpSpPr>
      <p:grpSpPr>
        <a:xfrm>
          <a:off x="0" y="0"/>
          <a:ext cx="0" cy="0"/>
          <a:chOff x="0" y="0"/>
          <a:chExt cx="0" cy="0"/>
        </a:xfrm>
      </p:grpSpPr>
      <p:sp>
        <p:nvSpPr>
          <p:cNvPr id="2" name="Text 0"/>
          <p:cNvSpPr txBox="1"/>
          <p:nvPr/>
        </p:nvSpPr>
        <p:spPr>
          <a:xfrm>
            <a:off x="822960" y="594360"/>
            <a:ext cx="10058400" cy="411480"/>
          </a:xfrm>
          <a:prstGeom prst="rect">
            <a:avLst/>
          </a:prstGeom>
          <a:noFill/>
          <a:ln/>
        </p:spPr>
        <p:txBody>
          <a:bodyPr wrap="square" lIns="0" tIns="0" rIns="0" bIns="0" rtlCol="0" anchor="ctr"/>
          <a:lstStyle/>
          <a:p>
            <a:pPr marL="0" indent="0">
              <a:buNone/>
            </a:pPr>
            <a:r>
              <a:rPr lang="en-US" sz="1600" b="1" dirty="0">
                <a:solidFill>
                  <a:srgbClr val="E8A33D"/>
                </a:solidFill>
                <a:latin typeface="Calibri" pitchFamily="34" charset="0"/>
                <a:ea typeface="Calibri" pitchFamily="34" charset="-122"/>
                <a:cs typeface="Calibri" pitchFamily="34" charset="-120"/>
              </a:rPr>
              <a:t>The bridge</a:t>
            </a:r>
            <a:endParaRPr lang="en-US" sz="1600" dirty="0"/>
          </a:p>
        </p:txBody>
      </p:sp>
      <p:sp>
        <p:nvSpPr>
          <p:cNvPr id="3" name="Text 1"/>
          <p:cNvSpPr txBox="1"/>
          <p:nvPr/>
        </p:nvSpPr>
        <p:spPr>
          <a:xfrm>
            <a:off x="822960" y="1051560"/>
            <a:ext cx="10515600" cy="64008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From cockpits to code — the same discipline</a:t>
            </a:r>
            <a:endParaRPr lang="en-US" sz="3000" dirty="0"/>
          </a:p>
        </p:txBody>
      </p:sp>
      <p:sp>
        <p:nvSpPr>
          <p:cNvPr id="4" name="Shape 2"/>
          <p:cNvSpPr/>
          <p:nvPr/>
        </p:nvSpPr>
        <p:spPr>
          <a:xfrm>
            <a:off x="822960" y="2011680"/>
            <a:ext cx="10515600" cy="914400"/>
          </a:xfrm>
          <a:prstGeom prst="roundRect">
            <a:avLst>
              <a:gd name="adj" fmla="val 5000"/>
            </a:avLst>
          </a:prstGeom>
          <a:solidFill>
            <a:srgbClr val="1C3A5E"/>
          </a:solidFill>
          <a:ln/>
        </p:spPr>
        <p:txBody>
          <a:bodyPr/>
          <a:lstStyle/>
          <a:p>
            <a:endParaRPr lang="en-US"/>
          </a:p>
        </p:txBody>
      </p:sp>
      <p:sp>
        <p:nvSpPr>
          <p:cNvPr id="5" name="Text 3"/>
          <p:cNvSpPr txBox="1"/>
          <p:nvPr/>
        </p:nvSpPr>
        <p:spPr>
          <a:xfrm>
            <a:off x="1097280" y="2011680"/>
            <a:ext cx="3200400" cy="914400"/>
          </a:xfrm>
          <a:prstGeom prst="rect">
            <a:avLst/>
          </a:prstGeom>
          <a:noFill/>
          <a:ln/>
        </p:spPr>
        <p:txBody>
          <a:bodyPr wrap="square" lIns="0" tIns="0" rIns="0" bIns="0" rtlCol="0" anchor="ctr"/>
          <a:lstStyle/>
          <a:p>
            <a:pPr marL="0" indent="0">
              <a:buNone/>
            </a:pPr>
            <a:r>
              <a:rPr lang="en-US" sz="1600" b="1" dirty="0">
                <a:solidFill>
                  <a:srgbClr val="E8A33D"/>
                </a:solidFill>
                <a:latin typeface="Calibri" pitchFamily="34" charset="0"/>
                <a:ea typeface="Calibri" pitchFamily="34" charset="-122"/>
                <a:cs typeface="Calibri" pitchFamily="34" charset="-120"/>
              </a:rPr>
              <a:t>Certify to a standard</a:t>
            </a:r>
            <a:endParaRPr lang="en-US" sz="1600" dirty="0"/>
          </a:p>
        </p:txBody>
      </p:sp>
      <p:sp>
        <p:nvSpPr>
          <p:cNvPr id="6" name="Text 4"/>
          <p:cNvSpPr txBox="1"/>
          <p:nvPr/>
        </p:nvSpPr>
        <p:spPr>
          <a:xfrm>
            <a:off x="4343400" y="2011680"/>
            <a:ext cx="3383280" cy="914400"/>
          </a:xfrm>
          <a:prstGeom prst="rect">
            <a:avLst/>
          </a:prstGeom>
          <a:noFill/>
          <a:ln/>
        </p:spPr>
        <p:txBody>
          <a:bodyPr wrap="square" lIns="0" tIns="0" rIns="0" bIns="0" rtlCol="0" anchor="ctr"/>
          <a:lstStyle/>
          <a:p>
            <a:pPr marL="0" indent="0">
              <a:buNone/>
            </a:pPr>
            <a:r>
              <a:rPr lang="en-US" sz="1350" dirty="0">
                <a:solidFill>
                  <a:srgbClr val="CBD9EA"/>
                </a:solidFill>
                <a:latin typeface="Calibri" pitchFamily="34" charset="0"/>
                <a:ea typeface="Calibri" pitchFamily="34" charset="-122"/>
                <a:cs typeface="Calibri" pitchFamily="34" charset="-120"/>
              </a:rPr>
              <a:t>A pilot flies when he meets the bar.</a:t>
            </a:r>
            <a:endParaRPr lang="en-US" sz="1350" dirty="0"/>
          </a:p>
        </p:txBody>
      </p:sp>
      <p:sp>
        <p:nvSpPr>
          <p:cNvPr id="7" name="Shape 5"/>
          <p:cNvSpPr/>
          <p:nvPr/>
        </p:nvSpPr>
        <p:spPr>
          <a:xfrm>
            <a:off x="7772400" y="2194560"/>
            <a:ext cx="0" cy="548640"/>
          </a:xfrm>
          <a:prstGeom prst="line">
            <a:avLst/>
          </a:prstGeom>
          <a:noFill/>
          <a:ln w="12700">
            <a:solidFill>
              <a:srgbClr val="5A6B80"/>
            </a:solidFill>
            <a:prstDash val="solid"/>
          </a:ln>
        </p:spPr>
        <p:txBody>
          <a:bodyPr/>
          <a:lstStyle/>
          <a:p>
            <a:endParaRPr lang="en-US"/>
          </a:p>
        </p:txBody>
      </p:sp>
      <p:sp>
        <p:nvSpPr>
          <p:cNvPr id="8" name="Text 6"/>
          <p:cNvSpPr txBox="1"/>
          <p:nvPr/>
        </p:nvSpPr>
        <p:spPr>
          <a:xfrm>
            <a:off x="7955280" y="2011680"/>
            <a:ext cx="3200400" cy="91440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A model deploys when it clears test &amp; eval.</a:t>
            </a:r>
            <a:endParaRPr lang="en-US" sz="1350" dirty="0"/>
          </a:p>
        </p:txBody>
      </p:sp>
      <p:sp>
        <p:nvSpPr>
          <p:cNvPr id="9" name="Shape 7"/>
          <p:cNvSpPr/>
          <p:nvPr/>
        </p:nvSpPr>
        <p:spPr>
          <a:xfrm>
            <a:off x="822960" y="3035808"/>
            <a:ext cx="10515600" cy="914400"/>
          </a:xfrm>
          <a:prstGeom prst="roundRect">
            <a:avLst>
              <a:gd name="adj" fmla="val 5000"/>
            </a:avLst>
          </a:prstGeom>
          <a:solidFill>
            <a:srgbClr val="1C3A5E"/>
          </a:solidFill>
          <a:ln/>
        </p:spPr>
        <p:txBody>
          <a:bodyPr/>
          <a:lstStyle/>
          <a:p>
            <a:endParaRPr lang="en-US"/>
          </a:p>
        </p:txBody>
      </p:sp>
      <p:sp>
        <p:nvSpPr>
          <p:cNvPr id="10" name="Text 8"/>
          <p:cNvSpPr txBox="1"/>
          <p:nvPr/>
        </p:nvSpPr>
        <p:spPr>
          <a:xfrm>
            <a:off x="1097280" y="3035808"/>
            <a:ext cx="3200400" cy="914400"/>
          </a:xfrm>
          <a:prstGeom prst="rect">
            <a:avLst/>
          </a:prstGeom>
          <a:noFill/>
          <a:ln/>
        </p:spPr>
        <p:txBody>
          <a:bodyPr wrap="square" lIns="0" tIns="0" rIns="0" bIns="0" rtlCol="0" anchor="ctr"/>
          <a:lstStyle/>
          <a:p>
            <a:pPr marL="0" indent="0">
              <a:buNone/>
            </a:pPr>
            <a:r>
              <a:rPr lang="en-US" sz="1600" b="1" dirty="0">
                <a:solidFill>
                  <a:srgbClr val="E8A33D"/>
                </a:solidFill>
                <a:latin typeface="Calibri" pitchFamily="34" charset="0"/>
                <a:ea typeface="Calibri" pitchFamily="34" charset="-122"/>
                <a:cs typeface="Calibri" pitchFamily="34" charset="-120"/>
              </a:rPr>
              <a:t>Train allies to the same bar</a:t>
            </a:r>
            <a:endParaRPr lang="en-US" sz="1600" dirty="0"/>
          </a:p>
        </p:txBody>
      </p:sp>
      <p:sp>
        <p:nvSpPr>
          <p:cNvPr id="11" name="Text 9"/>
          <p:cNvSpPr txBox="1"/>
          <p:nvPr/>
        </p:nvSpPr>
        <p:spPr>
          <a:xfrm>
            <a:off x="4343400" y="3035808"/>
            <a:ext cx="3383280" cy="914400"/>
          </a:xfrm>
          <a:prstGeom prst="rect">
            <a:avLst/>
          </a:prstGeom>
          <a:noFill/>
          <a:ln/>
        </p:spPr>
        <p:txBody>
          <a:bodyPr wrap="square" lIns="0" tIns="0" rIns="0" bIns="0" rtlCol="0" anchor="ctr"/>
          <a:lstStyle/>
          <a:p>
            <a:pPr marL="0" indent="0">
              <a:buNone/>
            </a:pPr>
            <a:r>
              <a:rPr lang="en-US" sz="1350" dirty="0">
                <a:solidFill>
                  <a:srgbClr val="CBD9EA"/>
                </a:solidFill>
                <a:latin typeface="Calibri" pitchFamily="34" charset="0"/>
                <a:ea typeface="Calibri" pitchFamily="34" charset="-122"/>
                <a:cs typeface="Calibri" pitchFamily="34" charset="-120"/>
              </a:rPr>
              <a:t>Coalition airpower shares one standard.</a:t>
            </a:r>
            <a:endParaRPr lang="en-US" sz="1350" dirty="0"/>
          </a:p>
        </p:txBody>
      </p:sp>
      <p:sp>
        <p:nvSpPr>
          <p:cNvPr id="12" name="Shape 10"/>
          <p:cNvSpPr/>
          <p:nvPr/>
        </p:nvSpPr>
        <p:spPr>
          <a:xfrm>
            <a:off x="7772400" y="3218688"/>
            <a:ext cx="0" cy="548640"/>
          </a:xfrm>
          <a:prstGeom prst="line">
            <a:avLst/>
          </a:prstGeom>
          <a:noFill/>
          <a:ln w="12700">
            <a:solidFill>
              <a:srgbClr val="5A6B80"/>
            </a:solidFill>
            <a:prstDash val="solid"/>
          </a:ln>
        </p:spPr>
        <p:txBody>
          <a:bodyPr/>
          <a:lstStyle/>
          <a:p>
            <a:endParaRPr lang="en-US"/>
          </a:p>
        </p:txBody>
      </p:sp>
      <p:sp>
        <p:nvSpPr>
          <p:cNvPr id="13" name="Text 11"/>
          <p:cNvSpPr txBox="1"/>
          <p:nvPr/>
        </p:nvSpPr>
        <p:spPr>
          <a:xfrm>
            <a:off x="7955280" y="3035808"/>
            <a:ext cx="3200400" cy="91440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Coalition AI must share one too.</a:t>
            </a:r>
            <a:endParaRPr lang="en-US" sz="1350" dirty="0"/>
          </a:p>
        </p:txBody>
      </p:sp>
      <p:sp>
        <p:nvSpPr>
          <p:cNvPr id="14" name="Shape 12"/>
          <p:cNvSpPr/>
          <p:nvPr/>
        </p:nvSpPr>
        <p:spPr>
          <a:xfrm>
            <a:off x="822960" y="4059936"/>
            <a:ext cx="10515600" cy="914400"/>
          </a:xfrm>
          <a:prstGeom prst="roundRect">
            <a:avLst>
              <a:gd name="adj" fmla="val 5000"/>
            </a:avLst>
          </a:prstGeom>
          <a:solidFill>
            <a:srgbClr val="1C3A5E"/>
          </a:solidFill>
          <a:ln/>
        </p:spPr>
        <p:txBody>
          <a:bodyPr/>
          <a:lstStyle/>
          <a:p>
            <a:endParaRPr lang="en-US"/>
          </a:p>
        </p:txBody>
      </p:sp>
      <p:sp>
        <p:nvSpPr>
          <p:cNvPr id="15" name="Text 13"/>
          <p:cNvSpPr txBox="1"/>
          <p:nvPr/>
        </p:nvSpPr>
        <p:spPr>
          <a:xfrm>
            <a:off x="1097280" y="4059936"/>
            <a:ext cx="3200400" cy="914400"/>
          </a:xfrm>
          <a:prstGeom prst="rect">
            <a:avLst/>
          </a:prstGeom>
          <a:noFill/>
          <a:ln/>
        </p:spPr>
        <p:txBody>
          <a:bodyPr wrap="square" lIns="0" tIns="0" rIns="0" bIns="0" rtlCol="0" anchor="ctr"/>
          <a:lstStyle/>
          <a:p>
            <a:pPr marL="0" indent="0">
              <a:buNone/>
            </a:pPr>
            <a:r>
              <a:rPr lang="en-US" sz="1600" b="1" dirty="0">
                <a:solidFill>
                  <a:srgbClr val="E8A33D"/>
                </a:solidFill>
                <a:latin typeface="Calibri" pitchFamily="34" charset="0"/>
                <a:ea typeface="Calibri" pitchFamily="34" charset="-122"/>
                <a:cs typeface="Calibri" pitchFamily="34" charset="-120"/>
              </a:rPr>
              <a:t>Protect the crown jewels</a:t>
            </a:r>
            <a:endParaRPr lang="en-US" sz="1600" dirty="0"/>
          </a:p>
        </p:txBody>
      </p:sp>
      <p:sp>
        <p:nvSpPr>
          <p:cNvPr id="16" name="Text 14"/>
          <p:cNvSpPr txBox="1"/>
          <p:nvPr/>
        </p:nvSpPr>
        <p:spPr>
          <a:xfrm>
            <a:off x="4343400" y="4059936"/>
            <a:ext cx="3383280" cy="914400"/>
          </a:xfrm>
          <a:prstGeom prst="rect">
            <a:avLst/>
          </a:prstGeom>
          <a:noFill/>
          <a:ln/>
        </p:spPr>
        <p:txBody>
          <a:bodyPr wrap="square" lIns="0" tIns="0" rIns="0" bIns="0" rtlCol="0" anchor="ctr"/>
          <a:lstStyle/>
          <a:p>
            <a:pPr marL="0" indent="0">
              <a:buNone/>
            </a:pPr>
            <a:r>
              <a:rPr lang="en-US" sz="1350" dirty="0">
                <a:solidFill>
                  <a:srgbClr val="CBD9EA"/>
                </a:solidFill>
                <a:latin typeface="Calibri" pitchFamily="34" charset="0"/>
                <a:ea typeface="Calibri" pitchFamily="34" charset="-122"/>
                <a:cs typeface="Calibri" pitchFamily="34" charset="-120"/>
              </a:rPr>
              <a:t>Tech-transfer safeguards on the F-35.</a:t>
            </a:r>
            <a:endParaRPr lang="en-US" sz="1350" dirty="0"/>
          </a:p>
        </p:txBody>
      </p:sp>
      <p:sp>
        <p:nvSpPr>
          <p:cNvPr id="17" name="Shape 15"/>
          <p:cNvSpPr/>
          <p:nvPr/>
        </p:nvSpPr>
        <p:spPr>
          <a:xfrm>
            <a:off x="7772400" y="4242816"/>
            <a:ext cx="0" cy="548640"/>
          </a:xfrm>
          <a:prstGeom prst="line">
            <a:avLst/>
          </a:prstGeom>
          <a:noFill/>
          <a:ln w="12700">
            <a:solidFill>
              <a:srgbClr val="5A6B80"/>
            </a:solidFill>
            <a:prstDash val="solid"/>
          </a:ln>
        </p:spPr>
        <p:txBody>
          <a:bodyPr/>
          <a:lstStyle/>
          <a:p>
            <a:endParaRPr lang="en-US"/>
          </a:p>
        </p:txBody>
      </p:sp>
      <p:sp>
        <p:nvSpPr>
          <p:cNvPr id="18" name="Text 16"/>
          <p:cNvSpPr txBox="1"/>
          <p:nvPr/>
        </p:nvSpPr>
        <p:spPr>
          <a:xfrm>
            <a:off x="7955280" y="4059936"/>
            <a:ext cx="3200400" cy="91440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Export controls &amp; security for models.</a:t>
            </a:r>
            <a:endParaRPr lang="en-US" sz="1350" dirty="0"/>
          </a:p>
        </p:txBody>
      </p:sp>
      <p:sp>
        <p:nvSpPr>
          <p:cNvPr id="19" name="Shape 17"/>
          <p:cNvSpPr/>
          <p:nvPr/>
        </p:nvSpPr>
        <p:spPr>
          <a:xfrm>
            <a:off x="822960" y="5084064"/>
            <a:ext cx="10515600" cy="914400"/>
          </a:xfrm>
          <a:prstGeom prst="roundRect">
            <a:avLst>
              <a:gd name="adj" fmla="val 5000"/>
            </a:avLst>
          </a:prstGeom>
          <a:solidFill>
            <a:srgbClr val="1C3A5E"/>
          </a:solidFill>
          <a:ln/>
        </p:spPr>
        <p:txBody>
          <a:bodyPr/>
          <a:lstStyle/>
          <a:p>
            <a:endParaRPr lang="en-US"/>
          </a:p>
        </p:txBody>
      </p:sp>
      <p:sp>
        <p:nvSpPr>
          <p:cNvPr id="20" name="Text 18"/>
          <p:cNvSpPr txBox="1"/>
          <p:nvPr/>
        </p:nvSpPr>
        <p:spPr>
          <a:xfrm>
            <a:off x="1097280" y="5084064"/>
            <a:ext cx="3200400" cy="914400"/>
          </a:xfrm>
          <a:prstGeom prst="rect">
            <a:avLst/>
          </a:prstGeom>
          <a:noFill/>
          <a:ln/>
        </p:spPr>
        <p:txBody>
          <a:bodyPr wrap="square" lIns="0" tIns="0" rIns="0" bIns="0" rtlCol="0" anchor="ctr"/>
          <a:lstStyle/>
          <a:p>
            <a:pPr marL="0" indent="0">
              <a:buNone/>
            </a:pPr>
            <a:r>
              <a:rPr lang="en-US" sz="1600" b="1" dirty="0">
                <a:solidFill>
                  <a:srgbClr val="E8A33D"/>
                </a:solidFill>
                <a:latin typeface="Calibri" pitchFamily="34" charset="0"/>
                <a:ea typeface="Calibri" pitchFamily="34" charset="-122"/>
                <a:cs typeface="Calibri" pitchFamily="34" charset="-120"/>
              </a:rPr>
              <a:t>Mind the narrowest gate</a:t>
            </a:r>
            <a:endParaRPr lang="en-US" sz="1600" dirty="0"/>
          </a:p>
        </p:txBody>
      </p:sp>
      <p:sp>
        <p:nvSpPr>
          <p:cNvPr id="21" name="Text 19"/>
          <p:cNvSpPr txBox="1"/>
          <p:nvPr/>
        </p:nvSpPr>
        <p:spPr>
          <a:xfrm>
            <a:off x="4343400" y="5084064"/>
            <a:ext cx="3383280" cy="914400"/>
          </a:xfrm>
          <a:prstGeom prst="rect">
            <a:avLst/>
          </a:prstGeom>
          <a:noFill/>
          <a:ln/>
        </p:spPr>
        <p:txBody>
          <a:bodyPr wrap="square" lIns="0" tIns="0" rIns="0" bIns="0" rtlCol="0" anchor="ctr"/>
          <a:lstStyle/>
          <a:p>
            <a:pPr marL="0" indent="0">
              <a:buNone/>
            </a:pPr>
            <a:r>
              <a:rPr lang="en-US" sz="1350" dirty="0">
                <a:solidFill>
                  <a:srgbClr val="CBD9EA"/>
                </a:solidFill>
                <a:latin typeface="Calibri" pitchFamily="34" charset="0"/>
                <a:ea typeface="Calibri" pitchFamily="34" charset="-122"/>
                <a:cs typeface="Calibri" pitchFamily="34" charset="-120"/>
              </a:rPr>
              <a:t>The UPT–FTU absorption bottleneck.</a:t>
            </a:r>
            <a:endParaRPr lang="en-US" sz="1350" dirty="0"/>
          </a:p>
        </p:txBody>
      </p:sp>
      <p:sp>
        <p:nvSpPr>
          <p:cNvPr id="22" name="Shape 20"/>
          <p:cNvSpPr/>
          <p:nvPr/>
        </p:nvSpPr>
        <p:spPr>
          <a:xfrm>
            <a:off x="7772400" y="5266944"/>
            <a:ext cx="0" cy="548640"/>
          </a:xfrm>
          <a:prstGeom prst="line">
            <a:avLst/>
          </a:prstGeom>
          <a:noFill/>
          <a:ln w="12700">
            <a:solidFill>
              <a:srgbClr val="5A6B80"/>
            </a:solidFill>
            <a:prstDash val="solid"/>
          </a:ln>
        </p:spPr>
        <p:txBody>
          <a:bodyPr/>
          <a:lstStyle/>
          <a:p>
            <a:endParaRPr lang="en-US"/>
          </a:p>
        </p:txBody>
      </p:sp>
      <p:sp>
        <p:nvSpPr>
          <p:cNvPr id="23" name="Text 21"/>
          <p:cNvSpPr txBox="1"/>
          <p:nvPr/>
        </p:nvSpPr>
        <p:spPr>
          <a:xfrm>
            <a:off x="7955280" y="5084064"/>
            <a:ext cx="3200400" cy="91440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Talent &amp; trust cap AI adoption.</a:t>
            </a:r>
            <a:endParaRPr lang="en-US" sz="1350" dirty="0"/>
          </a:p>
        </p:txBody>
      </p:sp>
      <p:sp>
        <p:nvSpPr>
          <p:cNvPr id="25" name="Text 22"/>
          <p:cNvSpPr txBox="1"/>
          <p:nvPr/>
        </p:nvSpPr>
        <p:spPr>
          <a:xfrm>
            <a:off x="457200" y="6455664"/>
            <a:ext cx="7772400" cy="274320"/>
          </a:xfrm>
          <a:prstGeom prst="rect">
            <a:avLst/>
          </a:prstGeom>
          <a:noFill/>
          <a:ln/>
        </p:spPr>
        <p:txBody>
          <a:bodyPr wrap="squar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Col. Gabriel Arrington  ·  CDAO Government 2026</a:t>
            </a:r>
            <a:endParaRPr lang="en-US" sz="900" dirty="0"/>
          </a:p>
        </p:txBody>
      </p:sp>
      <p:sp>
        <p:nvSpPr>
          <p:cNvPr id="26" name="Text 23"/>
          <p:cNvSpPr txBox="1"/>
          <p:nvPr/>
        </p:nvSpPr>
        <p:spPr>
          <a:xfrm>
            <a:off x="11430000" y="6455664"/>
            <a:ext cx="365760" cy="274320"/>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C3A5E"/>
        </a:solidFill>
        <a:effectLst/>
      </p:bgPr>
    </p:bg>
    <p:spTree>
      <p:nvGrpSpPr>
        <p:cNvPr id="1" name=""/>
        <p:cNvGrpSpPr/>
        <p:nvPr/>
      </p:nvGrpSpPr>
      <p:grpSpPr>
        <a:xfrm>
          <a:off x="0" y="0"/>
          <a:ext cx="0" cy="0"/>
          <a:chOff x="0" y="0"/>
          <a:chExt cx="0" cy="0"/>
        </a:xfrm>
      </p:grpSpPr>
      <p:sp>
        <p:nvSpPr>
          <p:cNvPr id="2" name="Text 0"/>
          <p:cNvSpPr txBox="1"/>
          <p:nvPr/>
        </p:nvSpPr>
        <p:spPr>
          <a:xfrm>
            <a:off x="822960" y="2011680"/>
            <a:ext cx="2011680" cy="1645920"/>
          </a:xfrm>
          <a:prstGeom prst="rect">
            <a:avLst/>
          </a:prstGeom>
          <a:noFill/>
          <a:ln/>
        </p:spPr>
        <p:txBody>
          <a:bodyPr wrap="square" lIns="0" tIns="0" rIns="0" bIns="0" rtlCol="0" anchor="ctr"/>
          <a:lstStyle/>
          <a:p>
            <a:pPr marL="0" indent="0">
              <a:buNone/>
            </a:pPr>
            <a:r>
              <a:rPr lang="en-US" sz="9600" b="1" dirty="0">
                <a:solidFill>
                  <a:srgbClr val="E8A33D"/>
                </a:solidFill>
                <a:latin typeface="Cambria" pitchFamily="34" charset="0"/>
                <a:ea typeface="Cambria" pitchFamily="34" charset="-122"/>
                <a:cs typeface="Cambria" pitchFamily="34" charset="-120"/>
              </a:rPr>
              <a:t>04</a:t>
            </a:r>
            <a:endParaRPr lang="en-US" sz="9600" dirty="0"/>
          </a:p>
        </p:txBody>
      </p:sp>
      <p:sp>
        <p:nvSpPr>
          <p:cNvPr id="3" name="Shape 1"/>
          <p:cNvSpPr/>
          <p:nvPr/>
        </p:nvSpPr>
        <p:spPr>
          <a:xfrm>
            <a:off x="2880360" y="2286000"/>
            <a:ext cx="18288" cy="1371600"/>
          </a:xfrm>
          <a:prstGeom prst="rect">
            <a:avLst/>
          </a:prstGeom>
          <a:solidFill>
            <a:srgbClr val="CBD9EA"/>
          </a:solidFill>
          <a:ln/>
        </p:spPr>
        <p:txBody>
          <a:bodyPr/>
          <a:lstStyle/>
          <a:p>
            <a:endParaRPr lang="en-US"/>
          </a:p>
        </p:txBody>
      </p:sp>
      <p:sp>
        <p:nvSpPr>
          <p:cNvPr id="4" name="Text 2"/>
          <p:cNvSpPr txBox="1"/>
          <p:nvPr/>
        </p:nvSpPr>
        <p:spPr>
          <a:xfrm>
            <a:off x="3200400" y="2286000"/>
            <a:ext cx="8229600" cy="365760"/>
          </a:xfrm>
          <a:prstGeom prst="rect">
            <a:avLst/>
          </a:prstGeom>
          <a:noFill/>
          <a:ln/>
        </p:spPr>
        <p:txBody>
          <a:bodyPr wrap="square" lIns="0" tIns="0" rIns="0" bIns="0" rtlCol="0" anchor="ctr"/>
          <a:lstStyle/>
          <a:p>
            <a:pPr marL="0" indent="0">
              <a:buNone/>
            </a:pPr>
            <a:r>
              <a:rPr lang="en-US" sz="1500" b="1" kern="0" spc="200" dirty="0">
                <a:solidFill>
                  <a:srgbClr val="CBD9EA"/>
                </a:solidFill>
                <a:latin typeface="Calibri" pitchFamily="34" charset="0"/>
                <a:ea typeface="Calibri" pitchFamily="34" charset="-122"/>
                <a:cs typeface="Calibri" pitchFamily="34" charset="-120"/>
              </a:rPr>
              <a:t>PART FOUR — THE STAKES</a:t>
            </a:r>
            <a:endParaRPr lang="en-US" sz="1500" dirty="0"/>
          </a:p>
        </p:txBody>
      </p:sp>
      <p:sp>
        <p:nvSpPr>
          <p:cNvPr id="5" name="Text 3"/>
          <p:cNvSpPr txBox="1"/>
          <p:nvPr/>
        </p:nvSpPr>
        <p:spPr>
          <a:xfrm>
            <a:off x="3200400" y="2651760"/>
            <a:ext cx="8229600" cy="82296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Why the guardrails can't wait</a:t>
            </a:r>
            <a:endParaRPr lang="en-US" sz="3400" dirty="0"/>
          </a:p>
        </p:txBody>
      </p:sp>
      <p:sp>
        <p:nvSpPr>
          <p:cNvPr id="6" name="Text 4"/>
          <p:cNvSpPr txBox="1"/>
          <p:nvPr/>
        </p:nvSpPr>
        <p:spPr>
          <a:xfrm>
            <a:off x="3200400" y="3429000"/>
            <a:ext cx="8138160" cy="640080"/>
          </a:xfrm>
          <a:prstGeom prst="rect">
            <a:avLst/>
          </a:prstGeom>
          <a:noFill/>
          <a:ln/>
        </p:spPr>
        <p:txBody>
          <a:bodyPr wrap="square" lIns="0" tIns="0" rIns="0" bIns="0" rtlCol="0" anchor="ctr"/>
          <a:lstStyle/>
          <a:p>
            <a:pPr marL="0" indent="0">
              <a:buNone/>
            </a:pPr>
            <a:r>
              <a:rPr lang="en-US" sz="1500" i="1" dirty="0">
                <a:solidFill>
                  <a:srgbClr val="CBD9EA"/>
                </a:solidFill>
                <a:latin typeface="Calibri" pitchFamily="34" charset="0"/>
                <a:ea typeface="Calibri" pitchFamily="34" charset="-122"/>
                <a:cs typeface="Calibri" pitchFamily="34" charset="-120"/>
              </a:rPr>
              <a:t>The autonomy debate is not coming. It is already in the field.</a:t>
            </a:r>
            <a:endParaRPr lang="en-US" sz="1500" dirty="0"/>
          </a:p>
        </p:txBody>
      </p:sp>
      <p:sp>
        <p:nvSpPr>
          <p:cNvPr id="8" name="Text 5"/>
          <p:cNvSpPr txBox="1"/>
          <p:nvPr/>
        </p:nvSpPr>
        <p:spPr>
          <a:xfrm>
            <a:off x="457200" y="6455664"/>
            <a:ext cx="7772400" cy="274320"/>
          </a:xfrm>
          <a:prstGeom prst="rect">
            <a:avLst/>
          </a:prstGeom>
          <a:noFill/>
          <a:ln/>
        </p:spPr>
        <p:txBody>
          <a:bodyPr wrap="squar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Col. Gabriel Arrington  ·  CDAO Government 2026</a:t>
            </a:r>
            <a:endParaRPr lang="en-US" sz="900" dirty="0"/>
          </a:p>
        </p:txBody>
      </p:sp>
      <p:sp>
        <p:nvSpPr>
          <p:cNvPr id="9" name="Text 6"/>
          <p:cNvSpPr txBox="1"/>
          <p:nvPr/>
        </p:nvSpPr>
        <p:spPr>
          <a:xfrm>
            <a:off x="11430000" y="6455664"/>
            <a:ext cx="365760" cy="274320"/>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6F9"/>
        </a:solidFill>
        <a:effectLst/>
      </p:bgPr>
    </p:bg>
    <p:spTree>
      <p:nvGrpSpPr>
        <p:cNvPr id="1" name=""/>
        <p:cNvGrpSpPr/>
        <p:nvPr/>
      </p:nvGrpSpPr>
      <p:grpSpPr>
        <a:xfrm>
          <a:off x="0" y="0"/>
          <a:ext cx="0" cy="0"/>
          <a:chOff x="0" y="0"/>
          <a:chExt cx="0" cy="0"/>
        </a:xfrm>
      </p:grpSpPr>
      <p:sp>
        <p:nvSpPr>
          <p:cNvPr id="2" name="Shape 0"/>
          <p:cNvSpPr/>
          <p:nvPr/>
        </p:nvSpPr>
        <p:spPr>
          <a:xfrm>
            <a:off x="457200" y="566928"/>
            <a:ext cx="54864" cy="292608"/>
          </a:xfrm>
          <a:prstGeom prst="rect">
            <a:avLst/>
          </a:prstGeom>
          <a:solidFill>
            <a:srgbClr val="E8A33D"/>
          </a:solidFill>
          <a:ln/>
        </p:spPr>
        <p:txBody>
          <a:bodyPr/>
          <a:lstStyle/>
          <a:p>
            <a:endParaRPr lang="en-US"/>
          </a:p>
        </p:txBody>
      </p:sp>
      <p:sp>
        <p:nvSpPr>
          <p:cNvPr id="3" name="Text 1"/>
          <p:cNvSpPr txBox="1"/>
          <p:nvPr/>
        </p:nvSpPr>
        <p:spPr>
          <a:xfrm>
            <a:off x="658368" y="502920"/>
            <a:ext cx="10972800" cy="502920"/>
          </a:xfrm>
          <a:prstGeom prst="rect">
            <a:avLst/>
          </a:prstGeom>
          <a:noFill/>
          <a:ln/>
        </p:spPr>
        <p:txBody>
          <a:bodyPr wrap="square" lIns="0" tIns="0" rIns="0" bIns="0" rtlCol="0" anchor="ctr"/>
          <a:lstStyle/>
          <a:p>
            <a:pPr marL="0" indent="0">
              <a:buNone/>
            </a:pPr>
            <a:r>
              <a:rPr lang="en-US" sz="2800" b="1" dirty="0">
                <a:solidFill>
                  <a:srgbClr val="10233F"/>
                </a:solidFill>
                <a:latin typeface="Cambria" pitchFamily="34" charset="0"/>
                <a:ea typeface="Cambria" pitchFamily="34" charset="-122"/>
                <a:cs typeface="Cambria" pitchFamily="34" charset="-120"/>
              </a:rPr>
              <a:t>The field test is already running</a:t>
            </a:r>
            <a:endParaRPr lang="en-US" sz="2800" dirty="0"/>
          </a:p>
        </p:txBody>
      </p:sp>
      <p:sp>
        <p:nvSpPr>
          <p:cNvPr id="4" name="Text 2"/>
          <p:cNvSpPr txBox="1"/>
          <p:nvPr/>
        </p:nvSpPr>
        <p:spPr>
          <a:xfrm>
            <a:off x="658368" y="1097280"/>
            <a:ext cx="10972800" cy="365760"/>
          </a:xfrm>
          <a:prstGeom prst="rect">
            <a:avLst/>
          </a:prstGeom>
          <a:noFill/>
          <a:ln/>
        </p:spPr>
        <p:txBody>
          <a:bodyPr wrap="square" lIns="0" tIns="0" rIns="0" bIns="0" rtlCol="0" anchor="ctr"/>
          <a:lstStyle/>
          <a:p>
            <a:pPr marL="0" indent="0">
              <a:buNone/>
            </a:pPr>
            <a:r>
              <a:rPr lang="en-US" sz="1500" i="1" dirty="0">
                <a:solidFill>
                  <a:srgbClr val="5A6B80"/>
                </a:solidFill>
                <a:latin typeface="Calibri" pitchFamily="34" charset="0"/>
                <a:ea typeface="Calibri" pitchFamily="34" charset="-122"/>
                <a:cs typeface="Calibri" pitchFamily="34" charset="-120"/>
              </a:rPr>
              <a:t>Autonomy in today's conflicts is setting the de facto standard while the de jure one is still being drafted.</a:t>
            </a:r>
            <a:endParaRPr lang="en-US" sz="1500" dirty="0"/>
          </a:p>
        </p:txBody>
      </p:sp>
      <p:sp>
        <p:nvSpPr>
          <p:cNvPr id="5" name="Shape 3"/>
          <p:cNvSpPr/>
          <p:nvPr/>
        </p:nvSpPr>
        <p:spPr>
          <a:xfrm>
            <a:off x="658368" y="1691640"/>
            <a:ext cx="3931920" cy="4160520"/>
          </a:xfrm>
          <a:prstGeom prst="roundRect">
            <a:avLst>
              <a:gd name="adj" fmla="val 1395"/>
            </a:avLst>
          </a:prstGeom>
          <a:solidFill>
            <a:srgbClr val="10233F"/>
          </a:solidFill>
          <a:ln/>
          <a:effectLst>
            <a:outerShdw blurRad="76200" dist="25400" dir="5400000" algn="bl" rotWithShape="0">
              <a:srgbClr val="9AAAC0">
                <a:alpha val="30000"/>
              </a:srgbClr>
            </a:outerShdw>
          </a:effectLst>
        </p:spPr>
        <p:txBody>
          <a:bodyPr/>
          <a:lstStyle/>
          <a:p>
            <a:endParaRPr lang="en-US"/>
          </a:p>
        </p:txBody>
      </p:sp>
      <p:sp>
        <p:nvSpPr>
          <p:cNvPr id="6" name="Text 4"/>
          <p:cNvSpPr txBox="1"/>
          <p:nvPr/>
        </p:nvSpPr>
        <p:spPr>
          <a:xfrm>
            <a:off x="932688" y="1920240"/>
            <a:ext cx="3383280" cy="411480"/>
          </a:xfrm>
          <a:prstGeom prst="rect">
            <a:avLst/>
          </a:prstGeom>
          <a:noFill/>
          <a:ln/>
        </p:spPr>
        <p:txBody>
          <a:bodyPr wrap="square" lIns="0" tIns="0" rIns="0" bIns="0" rtlCol="0" anchor="ctr"/>
          <a:lstStyle/>
          <a:p>
            <a:pPr marL="0" indent="0">
              <a:buNone/>
            </a:pPr>
            <a:r>
              <a:rPr lang="en-US" sz="1500" b="1" kern="0" spc="200" dirty="0">
                <a:solidFill>
                  <a:srgbClr val="E8A33D"/>
                </a:solidFill>
                <a:latin typeface="Calibri" pitchFamily="34" charset="0"/>
                <a:ea typeface="Calibri" pitchFamily="34" charset="-122"/>
                <a:cs typeface="Calibri" pitchFamily="34" charset="-120"/>
              </a:rPr>
              <a:t>Ukraine</a:t>
            </a:r>
            <a:endParaRPr lang="en-US" sz="1500" dirty="0"/>
          </a:p>
        </p:txBody>
      </p:sp>
      <p:sp>
        <p:nvSpPr>
          <p:cNvPr id="7" name="Text 5"/>
          <p:cNvSpPr txBox="1"/>
          <p:nvPr/>
        </p:nvSpPr>
        <p:spPr>
          <a:xfrm>
            <a:off x="932688" y="2423160"/>
            <a:ext cx="3383280" cy="3108960"/>
          </a:xfrm>
          <a:prstGeom prst="rect">
            <a:avLst/>
          </a:prstGeom>
          <a:noFill/>
          <a:ln/>
        </p:spPr>
        <p:txBody>
          <a:bodyPr wrap="square" lIns="0" tIns="0" rIns="0" bIns="0" rtlCol="0" anchor="ctr"/>
          <a:lstStyle/>
          <a:p>
            <a:pPr marL="0" indent="0" algn="l">
              <a:lnSpc>
                <a:spcPct val="105000"/>
              </a:lnSpc>
              <a:buNone/>
            </a:pPr>
            <a:r>
              <a:rPr lang="en-US" sz="3000" b="1" dirty="0">
                <a:solidFill>
                  <a:srgbClr val="8FA7C4"/>
                </a:solidFill>
                <a:latin typeface="Cambria" pitchFamily="34" charset="0"/>
                <a:ea typeface="Cambria" pitchFamily="34" charset="-122"/>
                <a:cs typeface="Cambria" pitchFamily="34" charset="-120"/>
              </a:rPr>
              <a:t>10–20%</a:t>
            </a:r>
            <a:endParaRPr lang="en-US" sz="3000" dirty="0"/>
          </a:p>
          <a:p>
            <a:pPr marL="0" indent="0" algn="l">
              <a:lnSpc>
                <a:spcPct val="105000"/>
              </a:lnSpc>
              <a:buNone/>
            </a:pPr>
            <a:r>
              <a:rPr lang="en-US" sz="1300" dirty="0">
                <a:solidFill>
                  <a:srgbClr val="CBD9EA"/>
                </a:solidFill>
                <a:latin typeface="Cambria" pitchFamily="34" charset="0"/>
                <a:ea typeface="Cambria" pitchFamily="34" charset="-122"/>
                <a:cs typeface="Cambria" pitchFamily="34" charset="-120"/>
              </a:rPr>
              <a:t>manual strike success</a:t>
            </a:r>
            <a:endParaRPr lang="en-US" sz="3000" dirty="0"/>
          </a:p>
          <a:p>
            <a:pPr marL="0" indent="0" algn="l">
              <a:lnSpc>
                <a:spcPct val="105000"/>
              </a:lnSpc>
              <a:buNone/>
            </a:pPr>
            <a:r>
              <a:rPr lang="en-US" sz="2200" dirty="0">
                <a:solidFill>
                  <a:srgbClr val="FFFFFF"/>
                </a:solidFill>
                <a:latin typeface="Cambria" pitchFamily="34" charset="0"/>
                <a:ea typeface="Cambria" pitchFamily="34" charset="-122"/>
                <a:cs typeface="Cambria" pitchFamily="34" charset="-120"/>
              </a:rPr>
              <a:t>↓</a:t>
            </a:r>
            <a:endParaRPr lang="en-US" sz="3000" dirty="0"/>
          </a:p>
          <a:p>
            <a:pPr marL="0" indent="0" algn="l">
              <a:lnSpc>
                <a:spcPct val="105000"/>
              </a:lnSpc>
              <a:buNone/>
            </a:pPr>
            <a:r>
              <a:rPr lang="en-US" sz="4000" b="1" dirty="0">
                <a:solidFill>
                  <a:srgbClr val="FFFFFF"/>
                </a:solidFill>
                <a:latin typeface="Cambria" pitchFamily="34" charset="0"/>
                <a:ea typeface="Cambria" pitchFamily="34" charset="-122"/>
                <a:cs typeface="Cambria" pitchFamily="34" charset="-120"/>
              </a:rPr>
              <a:t>70–80%</a:t>
            </a:r>
            <a:endParaRPr lang="en-US" sz="3000" dirty="0"/>
          </a:p>
          <a:p>
            <a:pPr marL="0" indent="0" algn="l">
              <a:lnSpc>
                <a:spcPct val="105000"/>
              </a:lnSpc>
              <a:buNone/>
            </a:pPr>
            <a:r>
              <a:rPr lang="en-US" sz="1300" dirty="0">
                <a:solidFill>
                  <a:srgbClr val="CBD9EA"/>
                </a:solidFill>
                <a:latin typeface="Cambria" pitchFamily="34" charset="0"/>
                <a:ea typeface="Cambria" pitchFamily="34" charset="-122"/>
                <a:cs typeface="Cambria" pitchFamily="34" charset="-120"/>
              </a:rPr>
              <a:t>with autonomous terminal guidance</a:t>
            </a:r>
            <a:endParaRPr lang="en-US" sz="3000" dirty="0"/>
          </a:p>
        </p:txBody>
      </p:sp>
      <p:sp>
        <p:nvSpPr>
          <p:cNvPr id="8" name="Shape 6"/>
          <p:cNvSpPr/>
          <p:nvPr/>
        </p:nvSpPr>
        <p:spPr>
          <a:xfrm>
            <a:off x="4800600" y="1691640"/>
            <a:ext cx="6739128" cy="1298448"/>
          </a:xfrm>
          <a:prstGeom prst="roundRect">
            <a:avLst>
              <a:gd name="adj" fmla="val 4225"/>
            </a:avLst>
          </a:prstGeom>
          <a:solidFill>
            <a:srgbClr val="FFFFFF"/>
          </a:solidFill>
          <a:ln w="12700">
            <a:solidFill>
              <a:srgbClr val="CBD9EA"/>
            </a:solidFill>
            <a:prstDash val="solid"/>
          </a:ln>
          <a:effectLst>
            <a:outerShdw blurRad="63500" dist="25400" dir="5400000" algn="bl" rotWithShape="0">
              <a:srgbClr val="9AAAC0">
                <a:alpha val="30000"/>
              </a:srgbClr>
            </a:outerShdw>
          </a:effectLst>
        </p:spPr>
        <p:txBody>
          <a:bodyPr/>
          <a:lstStyle/>
          <a:p>
            <a:endParaRPr lang="en-US"/>
          </a:p>
        </p:txBody>
      </p:sp>
      <p:sp>
        <p:nvSpPr>
          <p:cNvPr id="9" name="Text 7"/>
          <p:cNvSpPr txBox="1"/>
          <p:nvPr/>
        </p:nvSpPr>
        <p:spPr>
          <a:xfrm>
            <a:off x="5029200" y="1837944"/>
            <a:ext cx="6309360" cy="411480"/>
          </a:xfrm>
          <a:prstGeom prst="rect">
            <a:avLst/>
          </a:prstGeom>
          <a:noFill/>
          <a:ln/>
        </p:spPr>
        <p:txBody>
          <a:bodyPr wrap="square" lIns="0" tIns="0" rIns="0" bIns="0" rtlCol="0" anchor="ctr"/>
          <a:lstStyle/>
          <a:p>
            <a:pPr marL="0" indent="0">
              <a:buNone/>
            </a:pPr>
            <a:r>
              <a:rPr lang="en-US" sz="1550" b="1" dirty="0">
                <a:solidFill>
                  <a:srgbClr val="10233F"/>
                </a:solidFill>
                <a:latin typeface="Calibri" pitchFamily="34" charset="0"/>
                <a:ea typeface="Calibri" pitchFamily="34" charset="-122"/>
                <a:cs typeface="Calibri" pitchFamily="34" charset="-120"/>
              </a:rPr>
              <a:t>Autonomy is a force multiplier, not a gadget.</a:t>
            </a:r>
            <a:endParaRPr lang="en-US" sz="1550" dirty="0"/>
          </a:p>
        </p:txBody>
      </p:sp>
      <p:sp>
        <p:nvSpPr>
          <p:cNvPr id="10" name="Text 8"/>
          <p:cNvSpPr txBox="1"/>
          <p:nvPr/>
        </p:nvSpPr>
        <p:spPr>
          <a:xfrm>
            <a:off x="5029200" y="2240280"/>
            <a:ext cx="6309360" cy="685800"/>
          </a:xfrm>
          <a:prstGeom prst="rect">
            <a:avLst/>
          </a:prstGeom>
          <a:noFill/>
          <a:ln/>
        </p:spPr>
        <p:txBody>
          <a:bodyPr wrap="square" lIns="0" tIns="0" rIns="0" bIns="0" rtlCol="0" anchor="ctr"/>
          <a:lstStyle/>
          <a:p>
            <a:pPr marL="0" indent="0">
              <a:buNone/>
            </a:pPr>
            <a:r>
              <a:rPr lang="en-US" sz="1250" dirty="0">
                <a:solidFill>
                  <a:srgbClr val="0C1626"/>
                </a:solidFill>
                <a:latin typeface="Calibri" pitchFamily="34" charset="0"/>
                <a:ea typeface="Calibri" pitchFamily="34" charset="-122"/>
                <a:cs typeface="Calibri" pitchFamily="34" charset="-120"/>
              </a:rPr>
              <a:t>Retraining open models on frontline data reportedly tripled or quadrupled effectiveness. The capability advantage is real and immediate.</a:t>
            </a:r>
            <a:endParaRPr lang="en-US" sz="1250" dirty="0"/>
          </a:p>
        </p:txBody>
      </p:sp>
      <p:sp>
        <p:nvSpPr>
          <p:cNvPr id="11" name="Shape 9"/>
          <p:cNvSpPr/>
          <p:nvPr/>
        </p:nvSpPr>
        <p:spPr>
          <a:xfrm>
            <a:off x="4800600" y="3127248"/>
            <a:ext cx="6739128" cy="1298448"/>
          </a:xfrm>
          <a:prstGeom prst="roundRect">
            <a:avLst>
              <a:gd name="adj" fmla="val 4225"/>
            </a:avLst>
          </a:prstGeom>
          <a:solidFill>
            <a:srgbClr val="FFFFFF"/>
          </a:solidFill>
          <a:ln w="12700">
            <a:solidFill>
              <a:srgbClr val="CBD9EA"/>
            </a:solidFill>
            <a:prstDash val="solid"/>
          </a:ln>
          <a:effectLst>
            <a:outerShdw blurRad="63500" dist="25400" dir="5400000" algn="bl" rotWithShape="0">
              <a:srgbClr val="9AAAC0">
                <a:alpha val="30000"/>
              </a:srgbClr>
            </a:outerShdw>
          </a:effectLst>
        </p:spPr>
        <p:txBody>
          <a:bodyPr/>
          <a:lstStyle/>
          <a:p>
            <a:endParaRPr lang="en-US"/>
          </a:p>
        </p:txBody>
      </p:sp>
      <p:sp>
        <p:nvSpPr>
          <p:cNvPr id="12" name="Text 10"/>
          <p:cNvSpPr txBox="1"/>
          <p:nvPr/>
        </p:nvSpPr>
        <p:spPr>
          <a:xfrm>
            <a:off x="5029200" y="3273552"/>
            <a:ext cx="6309360" cy="411480"/>
          </a:xfrm>
          <a:prstGeom prst="rect">
            <a:avLst/>
          </a:prstGeom>
          <a:noFill/>
          <a:ln/>
        </p:spPr>
        <p:txBody>
          <a:bodyPr wrap="square" lIns="0" tIns="0" rIns="0" bIns="0" rtlCol="0" anchor="ctr"/>
          <a:lstStyle/>
          <a:p>
            <a:pPr marL="0" indent="0">
              <a:buNone/>
            </a:pPr>
            <a:r>
              <a:rPr lang="en-US" sz="1550" b="1" dirty="0">
                <a:solidFill>
                  <a:srgbClr val="10233F"/>
                </a:solidFill>
                <a:latin typeface="Calibri" pitchFamily="34" charset="0"/>
                <a:ea typeface="Calibri" pitchFamily="34" charset="-122"/>
                <a:cs typeface="Calibri" pitchFamily="34" charset="-120"/>
              </a:rPr>
              <a:t>Accountability gaps are the danger.</a:t>
            </a:r>
            <a:endParaRPr lang="en-US" sz="1550" dirty="0"/>
          </a:p>
        </p:txBody>
      </p:sp>
      <p:sp>
        <p:nvSpPr>
          <p:cNvPr id="13" name="Text 11"/>
          <p:cNvSpPr txBox="1"/>
          <p:nvPr/>
        </p:nvSpPr>
        <p:spPr>
          <a:xfrm>
            <a:off x="5029200" y="3675888"/>
            <a:ext cx="6309360" cy="685800"/>
          </a:xfrm>
          <a:prstGeom prst="rect">
            <a:avLst/>
          </a:prstGeom>
          <a:noFill/>
          <a:ln/>
        </p:spPr>
        <p:txBody>
          <a:bodyPr wrap="square" lIns="0" tIns="0" rIns="0" bIns="0" rtlCol="0" anchor="ctr"/>
          <a:lstStyle/>
          <a:p>
            <a:pPr marL="0" indent="0">
              <a:buNone/>
            </a:pPr>
            <a:r>
              <a:rPr lang="en-US" sz="1250" dirty="0">
                <a:solidFill>
                  <a:srgbClr val="0C1626"/>
                </a:solidFill>
                <a:latin typeface="Calibri" pitchFamily="34" charset="0"/>
                <a:ea typeface="Calibri" pitchFamily="34" charset="-122"/>
                <a:cs typeface="Calibri" pitchFamily="34" charset="-120"/>
              </a:rPr>
              <a:t>When a system selects and engages a target and no human clearly owns the decision, the question 'who is responsible' has no good answer. That gap is a values problem, not a tech problem.</a:t>
            </a:r>
            <a:endParaRPr lang="en-US" sz="1250" dirty="0"/>
          </a:p>
        </p:txBody>
      </p:sp>
      <p:sp>
        <p:nvSpPr>
          <p:cNvPr id="14" name="Shape 12"/>
          <p:cNvSpPr/>
          <p:nvPr/>
        </p:nvSpPr>
        <p:spPr>
          <a:xfrm>
            <a:off x="4800600" y="4562856"/>
            <a:ext cx="6739128" cy="1298448"/>
          </a:xfrm>
          <a:prstGeom prst="roundRect">
            <a:avLst>
              <a:gd name="adj" fmla="val 4225"/>
            </a:avLst>
          </a:prstGeom>
          <a:solidFill>
            <a:srgbClr val="FFFFFF"/>
          </a:solidFill>
          <a:ln w="12700">
            <a:solidFill>
              <a:srgbClr val="CBD9EA"/>
            </a:solidFill>
            <a:prstDash val="solid"/>
          </a:ln>
          <a:effectLst>
            <a:outerShdw blurRad="63500" dist="25400" dir="5400000" algn="bl" rotWithShape="0">
              <a:srgbClr val="9AAAC0">
                <a:alpha val="30000"/>
              </a:srgbClr>
            </a:outerShdw>
          </a:effectLst>
        </p:spPr>
        <p:txBody>
          <a:bodyPr/>
          <a:lstStyle/>
          <a:p>
            <a:endParaRPr lang="en-US"/>
          </a:p>
        </p:txBody>
      </p:sp>
      <p:sp>
        <p:nvSpPr>
          <p:cNvPr id="15" name="Text 13"/>
          <p:cNvSpPr txBox="1"/>
          <p:nvPr/>
        </p:nvSpPr>
        <p:spPr>
          <a:xfrm>
            <a:off x="5029200" y="4709160"/>
            <a:ext cx="6309360" cy="411480"/>
          </a:xfrm>
          <a:prstGeom prst="rect">
            <a:avLst/>
          </a:prstGeom>
          <a:noFill/>
          <a:ln/>
        </p:spPr>
        <p:txBody>
          <a:bodyPr wrap="square" lIns="0" tIns="0" rIns="0" bIns="0" rtlCol="0" anchor="ctr"/>
          <a:lstStyle/>
          <a:p>
            <a:pPr marL="0" indent="0">
              <a:buNone/>
            </a:pPr>
            <a:r>
              <a:rPr lang="en-US" sz="1550" b="1" dirty="0">
                <a:solidFill>
                  <a:srgbClr val="10233F"/>
                </a:solidFill>
                <a:latin typeface="Calibri" pitchFamily="34" charset="0"/>
                <a:ea typeface="Calibri" pitchFamily="34" charset="-122"/>
                <a:cs typeface="Calibri" pitchFamily="34" charset="-120"/>
              </a:rPr>
              <a:t>The standard-setter is being chosen now.</a:t>
            </a:r>
            <a:endParaRPr lang="en-US" sz="1550" dirty="0"/>
          </a:p>
        </p:txBody>
      </p:sp>
      <p:sp>
        <p:nvSpPr>
          <p:cNvPr id="16" name="Text 14"/>
          <p:cNvSpPr txBox="1"/>
          <p:nvPr/>
        </p:nvSpPr>
        <p:spPr>
          <a:xfrm>
            <a:off x="5029200" y="5111496"/>
            <a:ext cx="6309360" cy="685800"/>
          </a:xfrm>
          <a:prstGeom prst="rect">
            <a:avLst/>
          </a:prstGeom>
          <a:noFill/>
          <a:ln/>
        </p:spPr>
        <p:txBody>
          <a:bodyPr wrap="square" lIns="0" tIns="0" rIns="0" bIns="0" rtlCol="0" anchor="ctr"/>
          <a:lstStyle/>
          <a:p>
            <a:pPr marL="0" indent="0">
              <a:buNone/>
            </a:pPr>
            <a:r>
              <a:rPr lang="en-US" sz="1250" dirty="0">
                <a:solidFill>
                  <a:srgbClr val="0C1626"/>
                </a:solidFill>
                <a:latin typeface="Calibri" pitchFamily="34" charset="0"/>
                <a:ea typeface="Calibri" pitchFamily="34" charset="-122"/>
                <a:cs typeface="Calibri" pitchFamily="34" charset="-120"/>
              </a:rPr>
              <a:t>Battlefields are open-air test beds. Whoever's norms get baked into these systems first will be very hard to dislodge later.</a:t>
            </a:r>
            <a:endParaRPr lang="en-US" sz="1250" dirty="0"/>
          </a:p>
        </p:txBody>
      </p:sp>
      <p:sp>
        <p:nvSpPr>
          <p:cNvPr id="17" name="Text 15"/>
          <p:cNvSpPr txBox="1"/>
          <p:nvPr/>
        </p:nvSpPr>
        <p:spPr>
          <a:xfrm>
            <a:off x="658368" y="6172200"/>
            <a:ext cx="10972800" cy="274320"/>
          </a:xfrm>
          <a:prstGeom prst="rect">
            <a:avLst/>
          </a:prstGeom>
          <a:noFill/>
          <a:ln/>
        </p:spPr>
        <p:txBody>
          <a:bodyPr wrap="square" lIns="0" tIns="0" rIns="0" bIns="0" rtlCol="0" anchor="ctr"/>
          <a:lstStyle/>
          <a:p>
            <a:pPr marL="0" indent="0">
              <a:buNone/>
            </a:pPr>
            <a:r>
              <a:rPr lang="en-US" sz="900" dirty="0">
                <a:solidFill>
                  <a:srgbClr val="5A6B80"/>
                </a:solidFill>
                <a:latin typeface="Calibri" pitchFamily="34" charset="0"/>
                <a:ea typeface="Calibri" pitchFamily="34" charset="-122"/>
                <a:cs typeface="Calibri" pitchFamily="34" charset="-120"/>
              </a:rPr>
              <a:t>Illustrative figures from public think-tank reporting on Ukraine (CSIS, 2025). Cited as an order-of-magnitude effect, not an official statistic.</a:t>
            </a:r>
            <a:endParaRPr lang="en-US" sz="900" dirty="0"/>
          </a:p>
        </p:txBody>
      </p:sp>
      <p:sp>
        <p:nvSpPr>
          <p:cNvPr id="19" name="Text 16"/>
          <p:cNvSpPr txBox="1"/>
          <p:nvPr/>
        </p:nvSpPr>
        <p:spPr>
          <a:xfrm>
            <a:off x="457200" y="6455664"/>
            <a:ext cx="7772400" cy="274320"/>
          </a:xfrm>
          <a:prstGeom prst="rect">
            <a:avLst/>
          </a:prstGeom>
          <a:noFill/>
          <a:ln/>
        </p:spPr>
        <p:txBody>
          <a:bodyPr wrap="squar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Col. Gabriel Arrington  ·  CDAO Government 2026</a:t>
            </a:r>
            <a:endParaRPr lang="en-US" sz="900" dirty="0"/>
          </a:p>
        </p:txBody>
      </p:sp>
      <p:sp>
        <p:nvSpPr>
          <p:cNvPr id="20" name="Text 17"/>
          <p:cNvSpPr txBox="1"/>
          <p:nvPr/>
        </p:nvSpPr>
        <p:spPr>
          <a:xfrm>
            <a:off x="11430000" y="6455664"/>
            <a:ext cx="365760" cy="274320"/>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6F9"/>
        </a:solidFill>
        <a:effectLst/>
      </p:bgPr>
    </p:bg>
    <p:spTree>
      <p:nvGrpSpPr>
        <p:cNvPr id="1" name=""/>
        <p:cNvGrpSpPr/>
        <p:nvPr/>
      </p:nvGrpSpPr>
      <p:grpSpPr>
        <a:xfrm>
          <a:off x="0" y="0"/>
          <a:ext cx="0" cy="0"/>
          <a:chOff x="0" y="0"/>
          <a:chExt cx="0" cy="0"/>
        </a:xfrm>
      </p:grpSpPr>
      <p:sp>
        <p:nvSpPr>
          <p:cNvPr id="2" name="Shape 0"/>
          <p:cNvSpPr/>
          <p:nvPr/>
        </p:nvSpPr>
        <p:spPr>
          <a:xfrm>
            <a:off x="457200" y="566928"/>
            <a:ext cx="54864" cy="292608"/>
          </a:xfrm>
          <a:prstGeom prst="rect">
            <a:avLst/>
          </a:prstGeom>
          <a:solidFill>
            <a:srgbClr val="E8A33D"/>
          </a:solidFill>
          <a:ln/>
        </p:spPr>
        <p:txBody>
          <a:bodyPr/>
          <a:lstStyle/>
          <a:p>
            <a:endParaRPr lang="en-US"/>
          </a:p>
        </p:txBody>
      </p:sp>
      <p:sp>
        <p:nvSpPr>
          <p:cNvPr id="3" name="Text 1"/>
          <p:cNvSpPr txBox="1"/>
          <p:nvPr/>
        </p:nvSpPr>
        <p:spPr>
          <a:xfrm>
            <a:off x="658368" y="502920"/>
            <a:ext cx="10972800" cy="502920"/>
          </a:xfrm>
          <a:prstGeom prst="rect">
            <a:avLst/>
          </a:prstGeom>
          <a:noFill/>
          <a:ln/>
        </p:spPr>
        <p:txBody>
          <a:bodyPr wrap="square" lIns="0" tIns="0" rIns="0" bIns="0" rtlCol="0" anchor="ctr"/>
          <a:lstStyle/>
          <a:p>
            <a:pPr marL="0" indent="0">
              <a:buNone/>
            </a:pPr>
            <a:r>
              <a:rPr lang="en-US" sz="2800" b="1" dirty="0">
                <a:solidFill>
                  <a:srgbClr val="10233F"/>
                </a:solidFill>
                <a:latin typeface="Cambria" pitchFamily="34" charset="0"/>
                <a:ea typeface="Cambria" pitchFamily="34" charset="-122"/>
                <a:cs typeface="Cambria" pitchFamily="34" charset="-120"/>
              </a:rPr>
              <a:t>What this room can do</a:t>
            </a:r>
            <a:endParaRPr lang="en-US" sz="2800" dirty="0"/>
          </a:p>
        </p:txBody>
      </p:sp>
      <p:sp>
        <p:nvSpPr>
          <p:cNvPr id="4" name="Text 2"/>
          <p:cNvSpPr txBox="1"/>
          <p:nvPr/>
        </p:nvSpPr>
        <p:spPr>
          <a:xfrm>
            <a:off x="658368" y="1097280"/>
            <a:ext cx="10972800" cy="365760"/>
          </a:xfrm>
          <a:prstGeom prst="rect">
            <a:avLst/>
          </a:prstGeom>
          <a:noFill/>
          <a:ln/>
        </p:spPr>
        <p:txBody>
          <a:bodyPr wrap="square" lIns="0" tIns="0" rIns="0" bIns="0" rtlCol="0" anchor="ctr"/>
          <a:lstStyle/>
          <a:p>
            <a:pPr marL="0" indent="0">
              <a:buNone/>
            </a:pPr>
            <a:r>
              <a:rPr lang="en-US" sz="1500" i="1" dirty="0">
                <a:solidFill>
                  <a:srgbClr val="5A6B80"/>
                </a:solidFill>
                <a:latin typeface="Calibri" pitchFamily="34" charset="0"/>
                <a:ea typeface="Calibri" pitchFamily="34" charset="-122"/>
                <a:cs typeface="Calibri" pitchFamily="34" charset="-120"/>
              </a:rPr>
              <a:t>You are the people who turn a standard into something enforced. Four moves.</a:t>
            </a:r>
            <a:endParaRPr lang="en-US" sz="1500" dirty="0"/>
          </a:p>
        </p:txBody>
      </p:sp>
      <p:sp>
        <p:nvSpPr>
          <p:cNvPr id="5" name="Shape 3"/>
          <p:cNvSpPr/>
          <p:nvPr/>
        </p:nvSpPr>
        <p:spPr>
          <a:xfrm>
            <a:off x="658368" y="1691640"/>
            <a:ext cx="5349240" cy="2011680"/>
          </a:xfrm>
          <a:prstGeom prst="roundRect">
            <a:avLst>
              <a:gd name="adj" fmla="val 2727"/>
            </a:avLst>
          </a:prstGeom>
          <a:solidFill>
            <a:srgbClr val="FFFFFF"/>
          </a:solidFill>
          <a:ln w="12700">
            <a:solidFill>
              <a:srgbClr val="CBD9EA"/>
            </a:solidFill>
            <a:prstDash val="solid"/>
          </a:ln>
          <a:effectLst>
            <a:outerShdw blurRad="76200" dist="25400" dir="5400000" algn="bl" rotWithShape="0">
              <a:srgbClr val="9AAAC0">
                <a:alpha val="30000"/>
              </a:srgbClr>
            </a:outerShdw>
          </a:effectLst>
        </p:spPr>
        <p:txBody>
          <a:bodyPr/>
          <a:lstStyle/>
          <a:p>
            <a:endParaRPr lang="en-US"/>
          </a:p>
        </p:txBody>
      </p:sp>
      <p:sp>
        <p:nvSpPr>
          <p:cNvPr id="6" name="Text 4"/>
          <p:cNvSpPr txBox="1"/>
          <p:nvPr/>
        </p:nvSpPr>
        <p:spPr>
          <a:xfrm>
            <a:off x="932688" y="1920240"/>
            <a:ext cx="731520" cy="731520"/>
          </a:xfrm>
          <a:prstGeom prst="rect">
            <a:avLst/>
          </a:prstGeom>
          <a:noFill/>
          <a:ln/>
        </p:spPr>
        <p:txBody>
          <a:bodyPr wrap="square" lIns="0" tIns="0" rIns="0" bIns="0" rtlCol="0" anchor="ctr"/>
          <a:lstStyle/>
          <a:p>
            <a:pPr marL="0" indent="0">
              <a:buNone/>
            </a:pPr>
            <a:r>
              <a:rPr lang="en-US" sz="3400" b="1" dirty="0">
                <a:solidFill>
                  <a:srgbClr val="E8A33D"/>
                </a:solidFill>
                <a:latin typeface="Cambria" pitchFamily="34" charset="0"/>
                <a:ea typeface="Cambria" pitchFamily="34" charset="-122"/>
                <a:cs typeface="Cambria" pitchFamily="34" charset="-120"/>
              </a:rPr>
              <a:t>1</a:t>
            </a:r>
            <a:endParaRPr lang="en-US" sz="3400" dirty="0"/>
          </a:p>
        </p:txBody>
      </p:sp>
      <p:sp>
        <p:nvSpPr>
          <p:cNvPr id="7" name="Text 5"/>
          <p:cNvSpPr txBox="1"/>
          <p:nvPr/>
        </p:nvSpPr>
        <p:spPr>
          <a:xfrm>
            <a:off x="1709928" y="1947672"/>
            <a:ext cx="4114800" cy="640080"/>
          </a:xfrm>
          <a:prstGeom prst="rect">
            <a:avLst/>
          </a:prstGeom>
          <a:noFill/>
          <a:ln/>
        </p:spPr>
        <p:txBody>
          <a:bodyPr wrap="square" lIns="0" tIns="0" rIns="0" bIns="0" rtlCol="0" anchor="ctr"/>
          <a:lstStyle/>
          <a:p>
            <a:pPr marL="0" indent="0">
              <a:buNone/>
            </a:pPr>
            <a:r>
              <a:rPr lang="en-US" sz="1650" b="1" dirty="0">
                <a:solidFill>
                  <a:srgbClr val="10233F"/>
                </a:solidFill>
                <a:latin typeface="Calibri" pitchFamily="34" charset="0"/>
                <a:ea typeface="Calibri" pitchFamily="34" charset="-122"/>
                <a:cs typeface="Calibri" pitchFamily="34" charset="-120"/>
              </a:rPr>
              <a:t>Write the standard — publicly.</a:t>
            </a:r>
            <a:endParaRPr lang="en-US" sz="1650" dirty="0"/>
          </a:p>
        </p:txBody>
      </p:sp>
      <p:sp>
        <p:nvSpPr>
          <p:cNvPr id="8" name="Text 6"/>
          <p:cNvSpPr txBox="1"/>
          <p:nvPr/>
        </p:nvSpPr>
        <p:spPr>
          <a:xfrm>
            <a:off x="1709928" y="2606040"/>
            <a:ext cx="4114800" cy="960120"/>
          </a:xfrm>
          <a:prstGeom prst="rect">
            <a:avLst/>
          </a:prstGeom>
          <a:noFill/>
          <a:ln/>
        </p:spPr>
        <p:txBody>
          <a:bodyPr wrap="square" lIns="0" tIns="0" rIns="0" bIns="0" rtlCol="0" anchor="ctr"/>
          <a:lstStyle/>
          <a:p>
            <a:pPr marL="0" indent="0">
              <a:buNone/>
            </a:pPr>
            <a:r>
              <a:rPr lang="en-US" sz="1300" dirty="0">
                <a:solidFill>
                  <a:srgbClr val="0C1626"/>
                </a:solidFill>
                <a:latin typeface="Calibri" pitchFamily="34" charset="0"/>
                <a:ea typeface="Calibri" pitchFamily="34" charset="-122"/>
                <a:cs typeface="Calibri" pitchFamily="34" charset="-120"/>
              </a:rPr>
              <a:t>Don't wait for consensus. Published thought leadership is how the vacuum gets filled by us instead of by them.</a:t>
            </a:r>
            <a:endParaRPr lang="en-US" sz="1300" dirty="0"/>
          </a:p>
        </p:txBody>
      </p:sp>
      <p:sp>
        <p:nvSpPr>
          <p:cNvPr id="9" name="Shape 7"/>
          <p:cNvSpPr/>
          <p:nvPr/>
        </p:nvSpPr>
        <p:spPr>
          <a:xfrm>
            <a:off x="6190488" y="1691640"/>
            <a:ext cx="5349240" cy="2011680"/>
          </a:xfrm>
          <a:prstGeom prst="roundRect">
            <a:avLst>
              <a:gd name="adj" fmla="val 2727"/>
            </a:avLst>
          </a:prstGeom>
          <a:solidFill>
            <a:srgbClr val="FFFFFF"/>
          </a:solidFill>
          <a:ln w="12700">
            <a:solidFill>
              <a:srgbClr val="CBD9EA"/>
            </a:solidFill>
            <a:prstDash val="solid"/>
          </a:ln>
          <a:effectLst>
            <a:outerShdw blurRad="76200" dist="25400" dir="5400000" algn="bl" rotWithShape="0">
              <a:srgbClr val="9AAAC0">
                <a:alpha val="30000"/>
              </a:srgbClr>
            </a:outerShdw>
          </a:effectLst>
        </p:spPr>
        <p:txBody>
          <a:bodyPr/>
          <a:lstStyle/>
          <a:p>
            <a:endParaRPr lang="en-US"/>
          </a:p>
        </p:txBody>
      </p:sp>
      <p:sp>
        <p:nvSpPr>
          <p:cNvPr id="10" name="Text 8"/>
          <p:cNvSpPr txBox="1"/>
          <p:nvPr/>
        </p:nvSpPr>
        <p:spPr>
          <a:xfrm>
            <a:off x="6464808" y="1920240"/>
            <a:ext cx="731520" cy="731520"/>
          </a:xfrm>
          <a:prstGeom prst="rect">
            <a:avLst/>
          </a:prstGeom>
          <a:noFill/>
          <a:ln/>
        </p:spPr>
        <p:txBody>
          <a:bodyPr wrap="square" lIns="0" tIns="0" rIns="0" bIns="0" rtlCol="0" anchor="ctr"/>
          <a:lstStyle/>
          <a:p>
            <a:pPr marL="0" indent="0">
              <a:buNone/>
            </a:pPr>
            <a:r>
              <a:rPr lang="en-US" sz="3400" b="1" dirty="0">
                <a:solidFill>
                  <a:srgbClr val="E8A33D"/>
                </a:solidFill>
                <a:latin typeface="Cambria" pitchFamily="34" charset="0"/>
                <a:ea typeface="Cambria" pitchFamily="34" charset="-122"/>
                <a:cs typeface="Cambria" pitchFamily="34" charset="-120"/>
              </a:rPr>
              <a:t>2</a:t>
            </a:r>
            <a:endParaRPr lang="en-US" sz="3400" dirty="0"/>
          </a:p>
        </p:txBody>
      </p:sp>
      <p:sp>
        <p:nvSpPr>
          <p:cNvPr id="11" name="Text 9"/>
          <p:cNvSpPr txBox="1"/>
          <p:nvPr/>
        </p:nvSpPr>
        <p:spPr>
          <a:xfrm>
            <a:off x="7242048" y="1947672"/>
            <a:ext cx="4114800" cy="640080"/>
          </a:xfrm>
          <a:prstGeom prst="rect">
            <a:avLst/>
          </a:prstGeom>
          <a:noFill/>
          <a:ln/>
        </p:spPr>
        <p:txBody>
          <a:bodyPr wrap="square" lIns="0" tIns="0" rIns="0" bIns="0" rtlCol="0" anchor="ctr"/>
          <a:lstStyle/>
          <a:p>
            <a:pPr marL="0" indent="0">
              <a:buNone/>
            </a:pPr>
            <a:r>
              <a:rPr lang="en-US" sz="1650" b="1" dirty="0">
                <a:solidFill>
                  <a:srgbClr val="10233F"/>
                </a:solidFill>
                <a:latin typeface="Calibri" pitchFamily="34" charset="0"/>
                <a:ea typeface="Calibri" pitchFamily="34" charset="-122"/>
                <a:cs typeface="Calibri" pitchFamily="34" charset="-120"/>
              </a:rPr>
              <a:t>Build with industry, buy to the bar.</a:t>
            </a:r>
            <a:endParaRPr lang="en-US" sz="1650" dirty="0"/>
          </a:p>
        </p:txBody>
      </p:sp>
      <p:sp>
        <p:nvSpPr>
          <p:cNvPr id="12" name="Text 10"/>
          <p:cNvSpPr txBox="1"/>
          <p:nvPr/>
        </p:nvSpPr>
        <p:spPr>
          <a:xfrm>
            <a:off x="7242048" y="2606040"/>
            <a:ext cx="4114800" cy="960120"/>
          </a:xfrm>
          <a:prstGeom prst="rect">
            <a:avLst/>
          </a:prstGeom>
          <a:noFill/>
          <a:ln/>
        </p:spPr>
        <p:txBody>
          <a:bodyPr wrap="square" lIns="0" tIns="0" rIns="0" bIns="0" rtlCol="0" anchor="ctr"/>
          <a:lstStyle/>
          <a:p>
            <a:pPr marL="0" indent="0">
              <a:buNone/>
            </a:pPr>
            <a:r>
              <a:rPr lang="en-US" sz="1300" dirty="0">
                <a:solidFill>
                  <a:srgbClr val="0C1626"/>
                </a:solidFill>
                <a:latin typeface="Calibri" pitchFamily="34" charset="0"/>
                <a:ea typeface="Calibri" pitchFamily="34" charset="-122"/>
                <a:cs typeface="Calibri" pitchFamily="34" charset="-120"/>
              </a:rPr>
              <a:t>Use test, certification, and procurement as the levers. Co-develop the rules with the people who build the systems.</a:t>
            </a:r>
            <a:endParaRPr lang="en-US" sz="1300" dirty="0"/>
          </a:p>
        </p:txBody>
      </p:sp>
      <p:sp>
        <p:nvSpPr>
          <p:cNvPr id="13" name="Shape 11"/>
          <p:cNvSpPr/>
          <p:nvPr/>
        </p:nvSpPr>
        <p:spPr>
          <a:xfrm>
            <a:off x="658368" y="3886200"/>
            <a:ext cx="5349240" cy="2011680"/>
          </a:xfrm>
          <a:prstGeom prst="roundRect">
            <a:avLst>
              <a:gd name="adj" fmla="val 2727"/>
            </a:avLst>
          </a:prstGeom>
          <a:solidFill>
            <a:srgbClr val="FFFFFF"/>
          </a:solidFill>
          <a:ln w="12700">
            <a:solidFill>
              <a:srgbClr val="CBD9EA"/>
            </a:solidFill>
            <a:prstDash val="solid"/>
          </a:ln>
          <a:effectLst>
            <a:outerShdw blurRad="76200" dist="25400" dir="5400000" algn="bl" rotWithShape="0">
              <a:srgbClr val="9AAAC0">
                <a:alpha val="30000"/>
              </a:srgbClr>
            </a:outerShdw>
          </a:effectLst>
        </p:spPr>
        <p:txBody>
          <a:bodyPr/>
          <a:lstStyle/>
          <a:p>
            <a:endParaRPr lang="en-US"/>
          </a:p>
        </p:txBody>
      </p:sp>
      <p:sp>
        <p:nvSpPr>
          <p:cNvPr id="14" name="Text 12"/>
          <p:cNvSpPr txBox="1"/>
          <p:nvPr/>
        </p:nvSpPr>
        <p:spPr>
          <a:xfrm>
            <a:off x="932688" y="4114800"/>
            <a:ext cx="731520" cy="731520"/>
          </a:xfrm>
          <a:prstGeom prst="rect">
            <a:avLst/>
          </a:prstGeom>
          <a:noFill/>
          <a:ln/>
        </p:spPr>
        <p:txBody>
          <a:bodyPr wrap="square" lIns="0" tIns="0" rIns="0" bIns="0" rtlCol="0" anchor="ctr"/>
          <a:lstStyle/>
          <a:p>
            <a:pPr marL="0" indent="0">
              <a:buNone/>
            </a:pPr>
            <a:r>
              <a:rPr lang="en-US" sz="3400" b="1" dirty="0">
                <a:solidFill>
                  <a:srgbClr val="E8A33D"/>
                </a:solidFill>
                <a:latin typeface="Cambria" pitchFamily="34" charset="0"/>
                <a:ea typeface="Cambria" pitchFamily="34" charset="-122"/>
                <a:cs typeface="Cambria" pitchFamily="34" charset="-120"/>
              </a:rPr>
              <a:t>3</a:t>
            </a:r>
            <a:endParaRPr lang="en-US" sz="3400" dirty="0"/>
          </a:p>
        </p:txBody>
      </p:sp>
      <p:sp>
        <p:nvSpPr>
          <p:cNvPr id="15" name="Text 13"/>
          <p:cNvSpPr txBox="1"/>
          <p:nvPr/>
        </p:nvSpPr>
        <p:spPr>
          <a:xfrm>
            <a:off x="1709928" y="4142232"/>
            <a:ext cx="4114800" cy="640080"/>
          </a:xfrm>
          <a:prstGeom prst="rect">
            <a:avLst/>
          </a:prstGeom>
          <a:noFill/>
          <a:ln/>
        </p:spPr>
        <p:txBody>
          <a:bodyPr wrap="square" lIns="0" tIns="0" rIns="0" bIns="0" rtlCol="0" anchor="ctr"/>
          <a:lstStyle/>
          <a:p>
            <a:pPr marL="0" indent="0">
              <a:buNone/>
            </a:pPr>
            <a:r>
              <a:rPr lang="en-US" sz="1650" b="1" dirty="0">
                <a:solidFill>
                  <a:srgbClr val="10233F"/>
                </a:solidFill>
                <a:latin typeface="Calibri" pitchFamily="34" charset="0"/>
                <a:ea typeface="Calibri" pitchFamily="34" charset="-122"/>
                <a:cs typeface="Calibri" pitchFamily="34" charset="-120"/>
              </a:rPr>
              <a:t>Make allies co-owners, not customers.</a:t>
            </a:r>
            <a:endParaRPr lang="en-US" sz="1650" dirty="0"/>
          </a:p>
        </p:txBody>
      </p:sp>
      <p:sp>
        <p:nvSpPr>
          <p:cNvPr id="16" name="Text 14"/>
          <p:cNvSpPr txBox="1"/>
          <p:nvPr/>
        </p:nvSpPr>
        <p:spPr>
          <a:xfrm>
            <a:off x="1709928" y="4800600"/>
            <a:ext cx="4114800" cy="960120"/>
          </a:xfrm>
          <a:prstGeom prst="rect">
            <a:avLst/>
          </a:prstGeom>
          <a:noFill/>
          <a:ln/>
        </p:spPr>
        <p:txBody>
          <a:bodyPr wrap="square" lIns="0" tIns="0" rIns="0" bIns="0" rtlCol="0" anchor="ctr"/>
          <a:lstStyle/>
          <a:p>
            <a:pPr marL="0" indent="0">
              <a:buNone/>
            </a:pPr>
            <a:r>
              <a:rPr lang="en-US" sz="1300" dirty="0">
                <a:solidFill>
                  <a:srgbClr val="0C1626"/>
                </a:solidFill>
                <a:latin typeface="Calibri" pitchFamily="34" charset="0"/>
                <a:ea typeface="Calibri" pitchFamily="34" charset="-122"/>
                <a:cs typeface="Calibri" pitchFamily="34" charset="-120"/>
              </a:rPr>
              <a:t>Interoperability and legitimacy scale only through partners who helped write and train on the standard.</a:t>
            </a:r>
            <a:endParaRPr lang="en-US" sz="1300" dirty="0"/>
          </a:p>
        </p:txBody>
      </p:sp>
      <p:sp>
        <p:nvSpPr>
          <p:cNvPr id="17" name="Shape 15"/>
          <p:cNvSpPr/>
          <p:nvPr/>
        </p:nvSpPr>
        <p:spPr>
          <a:xfrm>
            <a:off x="6190488" y="3886200"/>
            <a:ext cx="5349240" cy="2011680"/>
          </a:xfrm>
          <a:prstGeom prst="roundRect">
            <a:avLst>
              <a:gd name="adj" fmla="val 2727"/>
            </a:avLst>
          </a:prstGeom>
          <a:solidFill>
            <a:srgbClr val="FFFFFF"/>
          </a:solidFill>
          <a:ln w="12700">
            <a:solidFill>
              <a:srgbClr val="CBD9EA"/>
            </a:solidFill>
            <a:prstDash val="solid"/>
          </a:ln>
          <a:effectLst>
            <a:outerShdw blurRad="76200" dist="25400" dir="5400000" algn="bl" rotWithShape="0">
              <a:srgbClr val="9AAAC0">
                <a:alpha val="30000"/>
              </a:srgbClr>
            </a:outerShdw>
          </a:effectLst>
        </p:spPr>
        <p:txBody>
          <a:bodyPr/>
          <a:lstStyle/>
          <a:p>
            <a:endParaRPr lang="en-US"/>
          </a:p>
        </p:txBody>
      </p:sp>
      <p:sp>
        <p:nvSpPr>
          <p:cNvPr id="18" name="Text 16"/>
          <p:cNvSpPr txBox="1"/>
          <p:nvPr/>
        </p:nvSpPr>
        <p:spPr>
          <a:xfrm>
            <a:off x="6464808" y="4114800"/>
            <a:ext cx="731520" cy="731520"/>
          </a:xfrm>
          <a:prstGeom prst="rect">
            <a:avLst/>
          </a:prstGeom>
          <a:noFill/>
          <a:ln/>
        </p:spPr>
        <p:txBody>
          <a:bodyPr wrap="square" lIns="0" tIns="0" rIns="0" bIns="0" rtlCol="0" anchor="ctr"/>
          <a:lstStyle/>
          <a:p>
            <a:pPr marL="0" indent="0">
              <a:buNone/>
            </a:pPr>
            <a:r>
              <a:rPr lang="en-US" sz="3400" b="1" dirty="0">
                <a:solidFill>
                  <a:srgbClr val="E8A33D"/>
                </a:solidFill>
                <a:latin typeface="Cambria" pitchFamily="34" charset="0"/>
                <a:ea typeface="Cambria" pitchFamily="34" charset="-122"/>
                <a:cs typeface="Cambria" pitchFamily="34" charset="-120"/>
              </a:rPr>
              <a:t>4</a:t>
            </a:r>
            <a:endParaRPr lang="en-US" sz="3400" dirty="0"/>
          </a:p>
        </p:txBody>
      </p:sp>
      <p:sp>
        <p:nvSpPr>
          <p:cNvPr id="19" name="Text 17"/>
          <p:cNvSpPr txBox="1"/>
          <p:nvPr/>
        </p:nvSpPr>
        <p:spPr>
          <a:xfrm>
            <a:off x="7242048" y="4142232"/>
            <a:ext cx="4114800" cy="640080"/>
          </a:xfrm>
          <a:prstGeom prst="rect">
            <a:avLst/>
          </a:prstGeom>
          <a:noFill/>
          <a:ln/>
        </p:spPr>
        <p:txBody>
          <a:bodyPr wrap="square" lIns="0" tIns="0" rIns="0" bIns="0" rtlCol="0" anchor="ctr"/>
          <a:lstStyle/>
          <a:p>
            <a:pPr marL="0" indent="0">
              <a:buNone/>
            </a:pPr>
            <a:r>
              <a:rPr lang="en-US" sz="1650" b="1" dirty="0">
                <a:solidFill>
                  <a:srgbClr val="10233F"/>
                </a:solidFill>
                <a:latin typeface="Calibri" pitchFamily="34" charset="0"/>
                <a:ea typeface="Calibri" pitchFamily="34" charset="-122"/>
                <a:cs typeface="Calibri" pitchFamily="34" charset="-120"/>
              </a:rPr>
              <a:t>Widen the narrowest gate.</a:t>
            </a:r>
            <a:endParaRPr lang="en-US" sz="1650" dirty="0"/>
          </a:p>
        </p:txBody>
      </p:sp>
      <p:sp>
        <p:nvSpPr>
          <p:cNvPr id="20" name="Text 18"/>
          <p:cNvSpPr txBox="1"/>
          <p:nvPr/>
        </p:nvSpPr>
        <p:spPr>
          <a:xfrm>
            <a:off x="7242048" y="4800600"/>
            <a:ext cx="4114800" cy="960120"/>
          </a:xfrm>
          <a:prstGeom prst="rect">
            <a:avLst/>
          </a:prstGeom>
          <a:noFill/>
          <a:ln/>
        </p:spPr>
        <p:txBody>
          <a:bodyPr wrap="square" lIns="0" tIns="0" rIns="0" bIns="0" rtlCol="0" anchor="ctr"/>
          <a:lstStyle/>
          <a:p>
            <a:pPr marL="0" indent="0">
              <a:buNone/>
            </a:pPr>
            <a:r>
              <a:rPr lang="en-US" sz="1300" dirty="0">
                <a:solidFill>
                  <a:srgbClr val="0C1626"/>
                </a:solidFill>
                <a:latin typeface="Calibri" pitchFamily="34" charset="0"/>
                <a:ea typeface="Calibri" pitchFamily="34" charset="-122"/>
                <a:cs typeface="Calibri" pitchFamily="34" charset="-120"/>
              </a:rPr>
              <a:t>Adoption is capped by talent and trust, not compute. Invest in the pipeline that clears people to use these tools.</a:t>
            </a:r>
            <a:endParaRPr lang="en-US" sz="1300" dirty="0"/>
          </a:p>
        </p:txBody>
      </p:sp>
      <p:sp>
        <p:nvSpPr>
          <p:cNvPr id="22" name="Text 19"/>
          <p:cNvSpPr txBox="1"/>
          <p:nvPr/>
        </p:nvSpPr>
        <p:spPr>
          <a:xfrm>
            <a:off x="457200" y="6455664"/>
            <a:ext cx="7772400" cy="274320"/>
          </a:xfrm>
          <a:prstGeom prst="rect">
            <a:avLst/>
          </a:prstGeom>
          <a:noFill/>
          <a:ln/>
        </p:spPr>
        <p:txBody>
          <a:bodyPr wrap="squar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Col. Gabriel Arrington  ·  CDAO Government 2026</a:t>
            </a:r>
            <a:endParaRPr lang="en-US" sz="900" dirty="0"/>
          </a:p>
        </p:txBody>
      </p:sp>
      <p:sp>
        <p:nvSpPr>
          <p:cNvPr id="23" name="Text 20"/>
          <p:cNvSpPr txBox="1"/>
          <p:nvPr/>
        </p:nvSpPr>
        <p:spPr>
          <a:xfrm>
            <a:off x="11430000" y="6455664"/>
            <a:ext cx="365760" cy="274320"/>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233F"/>
        </a:solidFill>
        <a:effectLst/>
      </p:bgPr>
    </p:bg>
    <p:spTree>
      <p:nvGrpSpPr>
        <p:cNvPr id="1" name=""/>
        <p:cNvGrpSpPr/>
        <p:nvPr/>
      </p:nvGrpSpPr>
      <p:grpSpPr>
        <a:xfrm>
          <a:off x="0" y="0"/>
          <a:ext cx="0" cy="0"/>
          <a:chOff x="0" y="0"/>
          <a:chExt cx="0" cy="0"/>
        </a:xfrm>
      </p:grpSpPr>
      <p:sp>
        <p:nvSpPr>
          <p:cNvPr id="2" name="Shape 0"/>
          <p:cNvSpPr/>
          <p:nvPr/>
        </p:nvSpPr>
        <p:spPr>
          <a:xfrm>
            <a:off x="0" y="4572000"/>
            <a:ext cx="12188952" cy="18288"/>
          </a:xfrm>
          <a:prstGeom prst="rect">
            <a:avLst/>
          </a:prstGeom>
          <a:solidFill>
            <a:srgbClr val="1C3A5E"/>
          </a:solidFill>
          <a:ln/>
        </p:spPr>
        <p:txBody>
          <a:bodyPr/>
          <a:lstStyle/>
          <a:p>
            <a:endParaRPr lang="en-US"/>
          </a:p>
        </p:txBody>
      </p:sp>
      <p:sp>
        <p:nvSpPr>
          <p:cNvPr id="3" name="Shape 1"/>
          <p:cNvSpPr/>
          <p:nvPr/>
        </p:nvSpPr>
        <p:spPr>
          <a:xfrm>
            <a:off x="822960" y="1371600"/>
            <a:ext cx="54864" cy="502920"/>
          </a:xfrm>
          <a:prstGeom prst="rect">
            <a:avLst/>
          </a:prstGeom>
          <a:solidFill>
            <a:srgbClr val="E8A33D"/>
          </a:solidFill>
          <a:ln/>
        </p:spPr>
        <p:txBody>
          <a:bodyPr/>
          <a:lstStyle/>
          <a:p>
            <a:endParaRPr lang="en-US"/>
          </a:p>
        </p:txBody>
      </p:sp>
      <p:sp>
        <p:nvSpPr>
          <p:cNvPr id="4" name="Text 2"/>
          <p:cNvSpPr txBox="1"/>
          <p:nvPr/>
        </p:nvSpPr>
        <p:spPr>
          <a:xfrm>
            <a:off x="1051560" y="1325880"/>
            <a:ext cx="10332720" cy="73152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The nation that trains the pilots</a:t>
            </a:r>
            <a:endParaRPr lang="en-US" sz="3400" dirty="0"/>
          </a:p>
        </p:txBody>
      </p:sp>
      <p:sp>
        <p:nvSpPr>
          <p:cNvPr id="5" name="Text 3"/>
          <p:cNvSpPr txBox="1"/>
          <p:nvPr/>
        </p:nvSpPr>
        <p:spPr>
          <a:xfrm>
            <a:off x="1051560" y="2148840"/>
            <a:ext cx="10332720" cy="731520"/>
          </a:xfrm>
          <a:prstGeom prst="rect">
            <a:avLst/>
          </a:prstGeom>
          <a:noFill/>
          <a:ln/>
        </p:spPr>
        <p:txBody>
          <a:bodyPr wrap="square" lIns="0" tIns="0" rIns="0" bIns="0" rtlCol="0" anchor="ctr"/>
          <a:lstStyle/>
          <a:p>
            <a:pPr marL="0" indent="0">
              <a:buNone/>
            </a:pPr>
            <a:r>
              <a:rPr lang="en-US" sz="3400" b="1" dirty="0">
                <a:solidFill>
                  <a:srgbClr val="E8A33D"/>
                </a:solidFill>
                <a:latin typeface="Cambria" pitchFamily="34" charset="0"/>
                <a:ea typeface="Cambria" pitchFamily="34" charset="-122"/>
                <a:cs typeface="Cambria" pitchFamily="34" charset="-120"/>
              </a:rPr>
              <a:t>should write the rules for the machines.</a:t>
            </a:r>
            <a:endParaRPr lang="en-US" sz="3400" dirty="0"/>
          </a:p>
        </p:txBody>
      </p:sp>
      <p:sp>
        <p:nvSpPr>
          <p:cNvPr id="6" name="Text 4"/>
          <p:cNvSpPr txBox="1"/>
          <p:nvPr/>
        </p:nvSpPr>
        <p:spPr>
          <a:xfrm>
            <a:off x="1051560" y="3200400"/>
            <a:ext cx="9966960" cy="1188720"/>
          </a:xfrm>
          <a:prstGeom prst="rect">
            <a:avLst/>
          </a:prstGeom>
          <a:noFill/>
          <a:ln/>
        </p:spPr>
        <p:txBody>
          <a:bodyPr wrap="square" lIns="0" tIns="0" rIns="0" bIns="0" rtlCol="0" anchor="ctr"/>
          <a:lstStyle/>
          <a:p>
            <a:pPr marL="0" indent="0">
              <a:buNone/>
            </a:pPr>
            <a:r>
              <a:rPr lang="en-US" sz="1700" i="1" dirty="0">
                <a:solidFill>
                  <a:srgbClr val="CBD9EA"/>
                </a:solidFill>
                <a:latin typeface="Calibri" pitchFamily="34" charset="0"/>
                <a:ea typeface="Calibri" pitchFamily="34" charset="-122"/>
                <a:cs typeface="Calibri" pitchFamily="34" charset="-120"/>
              </a:rPr>
              <a:t>We know how to set a standard, train the world to it, and build the alliances around it. We have done it for seventy years in the air. The task now is to have the nerve to do it for AI — before someone whose values are not ours does it for us.</a:t>
            </a:r>
            <a:endParaRPr lang="en-US" sz="1700" dirty="0"/>
          </a:p>
        </p:txBody>
      </p:sp>
      <p:sp>
        <p:nvSpPr>
          <p:cNvPr id="7" name="Text 5"/>
          <p:cNvSpPr txBox="1"/>
          <p:nvPr/>
        </p:nvSpPr>
        <p:spPr>
          <a:xfrm>
            <a:off x="1051560" y="4892040"/>
            <a:ext cx="10058400" cy="914400"/>
          </a:xfrm>
          <a:prstGeom prst="rect">
            <a:avLst/>
          </a:prstGeom>
          <a:noFill/>
          <a:ln/>
        </p:spPr>
        <p:txBody>
          <a:bodyPr wrap="square" lIns="0" tIns="0" rIns="0" bIns="0" rtlCol="0" anchor="ctr"/>
          <a:lstStyle/>
          <a:p>
            <a:pPr marL="0" indent="0" algn="l">
              <a:buNone/>
            </a:pPr>
            <a:r>
              <a:rPr lang="en-US" sz="2000" b="1" dirty="0">
                <a:solidFill>
                  <a:srgbClr val="FFFFFF"/>
                </a:solidFill>
                <a:latin typeface="Calibri" pitchFamily="34" charset="0"/>
                <a:ea typeface="Calibri" pitchFamily="34" charset="-122"/>
                <a:cs typeface="Calibri" pitchFamily="34" charset="-120"/>
              </a:rPr>
              <a:t>Thank you.</a:t>
            </a:r>
            <a:endParaRPr lang="en-US" sz="2000" dirty="0"/>
          </a:p>
          <a:p>
            <a:pPr marL="0" indent="0" algn="l">
              <a:buNone/>
            </a:pPr>
            <a:r>
              <a:rPr lang="en-US" sz="1300" dirty="0">
                <a:solidFill>
                  <a:srgbClr val="CBD9EA"/>
                </a:solidFill>
                <a:latin typeface="Calibri" pitchFamily="34" charset="0"/>
                <a:ea typeface="Calibri" pitchFamily="34" charset="-122"/>
                <a:cs typeface="Calibri" pitchFamily="34" charset="-120"/>
              </a:rPr>
              <a:t>Col. Gabriel Arrington, USAF  ·  Graduate Flying Training</a:t>
            </a:r>
            <a:endParaRPr lang="en-US" sz="2000" dirty="0"/>
          </a:p>
        </p:txBody>
      </p:sp>
      <p:sp>
        <p:nvSpPr>
          <p:cNvPr id="9" name="Text 6"/>
          <p:cNvSpPr txBox="1"/>
          <p:nvPr/>
        </p:nvSpPr>
        <p:spPr>
          <a:xfrm>
            <a:off x="457200" y="6455664"/>
            <a:ext cx="7772400" cy="274320"/>
          </a:xfrm>
          <a:prstGeom prst="rect">
            <a:avLst/>
          </a:prstGeom>
          <a:noFill/>
          <a:ln/>
        </p:spPr>
        <p:txBody>
          <a:bodyPr wrap="squar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Col. Gabriel Arrington  ·  CDAO Government 2026</a:t>
            </a:r>
            <a:endParaRPr lang="en-US" sz="900" dirty="0"/>
          </a:p>
        </p:txBody>
      </p:sp>
      <p:sp>
        <p:nvSpPr>
          <p:cNvPr id="10" name="Text 7"/>
          <p:cNvSpPr txBox="1"/>
          <p:nvPr/>
        </p:nvSpPr>
        <p:spPr>
          <a:xfrm>
            <a:off x="11430000" y="6455664"/>
            <a:ext cx="365760" cy="274320"/>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adc8ff-f4a3-4a14-9c0d-84b4985de0d2}" enabled="1" method="Privileged" siteId="{8331b18d-2d87-48ef-a35f-ac8818ebf9b4}" removed="0"/>
</clbl:labelList>
</file>

<file path=docProps/app.xml><?xml version="1.0" encoding="utf-8"?>
<Properties xmlns="http://schemas.openxmlformats.org/officeDocument/2006/extended-properties" xmlns:vt="http://schemas.openxmlformats.org/officeDocument/2006/docPropsVTypes">
  <TotalTime>30</TotalTime>
  <Words>4866</Words>
  <Application>Microsoft Office PowerPoint</Application>
  <PresentationFormat>Widescreen</PresentationFormat>
  <Paragraphs>181</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ARRINGTON, GABRIEL S Col USAF AETC AETC/A3D</cp:lastModifiedBy>
  <cp:revision>2</cp:revision>
  <dcterms:created xsi:type="dcterms:W3CDTF">2026-09-20T21:02:19Z</dcterms:created>
  <dcterms:modified xsi:type="dcterms:W3CDTF">2026-09-21T18:42:53Z</dcterms:modified>
</cp:coreProperties>
</file>