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94" r:id="rId3"/>
    <p:sldId id="295" r:id="rId4"/>
    <p:sldId id="284" r:id="rId5"/>
    <p:sldId id="285" r:id="rId6"/>
    <p:sldId id="286" r:id="rId7"/>
    <p:sldId id="288" r:id="rId8"/>
    <p:sldId id="265" r:id="rId9"/>
    <p:sldId id="289" r:id="rId10"/>
    <p:sldId id="290" r:id="rId11"/>
    <p:sldId id="291" r:id="rId12"/>
    <p:sldId id="292" r:id="rId13"/>
    <p:sldId id="293" r:id="rId14"/>
    <p:sldId id="270" r:id="rId15"/>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17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snapToObjects="1">
      <p:cViewPr varScale="1">
        <p:scale>
          <a:sx n="128" d="100"/>
          <a:sy n="128" d="100"/>
        </p:scale>
        <p:origin x="48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ata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s>
</file>

<file path=ppt/diagrams/_rels/data6.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4.png"/><Relationship Id="rId18" Type="http://schemas.openxmlformats.org/officeDocument/2006/relationships/image" Target="../media/image89.sv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svg"/><Relationship Id="rId17" Type="http://schemas.openxmlformats.org/officeDocument/2006/relationships/image" Target="../media/image88.png"/><Relationship Id="rId2" Type="http://schemas.openxmlformats.org/officeDocument/2006/relationships/image" Target="../media/image73.svg"/><Relationship Id="rId16" Type="http://schemas.openxmlformats.org/officeDocument/2006/relationships/image" Target="../media/image87.svg"/><Relationship Id="rId20" Type="http://schemas.openxmlformats.org/officeDocument/2006/relationships/image" Target="../media/image91.svg"/><Relationship Id="rId1" Type="http://schemas.openxmlformats.org/officeDocument/2006/relationships/image" Target="../media/image72.png"/><Relationship Id="rId6" Type="http://schemas.openxmlformats.org/officeDocument/2006/relationships/image" Target="../media/image77.sv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svg"/><Relationship Id="rId19" Type="http://schemas.openxmlformats.org/officeDocument/2006/relationships/image" Target="../media/image90.png"/><Relationship Id="rId4" Type="http://schemas.openxmlformats.org/officeDocument/2006/relationships/image" Target="../media/image75.svg"/><Relationship Id="rId9" Type="http://schemas.openxmlformats.org/officeDocument/2006/relationships/image" Target="../media/image80.png"/><Relationship Id="rId14" Type="http://schemas.openxmlformats.org/officeDocument/2006/relationships/image" Target="../media/image8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s>
</file>

<file path=ppt/diagrams/_rels/drawing6.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10" Type="http://schemas.openxmlformats.org/officeDocument/2006/relationships/image" Target="../media/image91.svg"/><Relationship Id="rId4" Type="http://schemas.openxmlformats.org/officeDocument/2006/relationships/image" Target="../media/image85.svg"/><Relationship Id="rId9" Type="http://schemas.openxmlformats.org/officeDocument/2006/relationships/image" Target="../media/image9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6D89A6-335D-A841-8D37-4A74C9FB616F}" type="doc">
      <dgm:prSet loTypeId="urn:microsoft.com/office/officeart/2005/8/layout/arrow3" loCatId="" qsTypeId="urn:microsoft.com/office/officeart/2005/8/quickstyle/simple1" qsCatId="simple" csTypeId="urn:microsoft.com/office/officeart/2005/8/colors/accent1_2" csCatId="accent1" phldr="1"/>
      <dgm:spPr/>
      <dgm:t>
        <a:bodyPr/>
        <a:lstStyle/>
        <a:p>
          <a:endParaRPr lang="en-US"/>
        </a:p>
      </dgm:t>
    </dgm:pt>
    <dgm:pt modelId="{54213EBD-6171-F246-BAB0-C8B24DEE407B}">
      <dgm:prSet phldrT="[Text]"/>
      <dgm:spPr/>
      <dgm:t>
        <a:bodyPr/>
        <a:lstStyle/>
        <a:p>
          <a:r>
            <a:rPr lang="en-US" dirty="0">
              <a:solidFill>
                <a:schemeClr val="bg1"/>
              </a:solidFill>
            </a:rPr>
            <a:t>COMMERCIAL BRINGS</a:t>
          </a:r>
        </a:p>
      </dgm:t>
    </dgm:pt>
    <dgm:pt modelId="{191536CD-2816-EA46-A31B-9654FE3A4C4F}" type="parTrans" cxnId="{6DD1FDD8-2C81-664D-8EE3-C8FFBADC6671}">
      <dgm:prSet/>
      <dgm:spPr/>
      <dgm:t>
        <a:bodyPr/>
        <a:lstStyle/>
        <a:p>
          <a:endParaRPr lang="en-US"/>
        </a:p>
      </dgm:t>
    </dgm:pt>
    <dgm:pt modelId="{A33DA70C-4269-1046-B6ED-D0E05021AE39}" type="sibTrans" cxnId="{6DD1FDD8-2C81-664D-8EE3-C8FFBADC6671}">
      <dgm:prSet/>
      <dgm:spPr/>
      <dgm:t>
        <a:bodyPr/>
        <a:lstStyle/>
        <a:p>
          <a:endParaRPr lang="en-US"/>
        </a:p>
      </dgm:t>
    </dgm:pt>
    <dgm:pt modelId="{CDFFC822-E181-2744-A91E-B098EB717FEA}">
      <dgm:prSet phldrT="[Text]"/>
      <dgm:spPr/>
      <dgm:t>
        <a:bodyPr/>
        <a:lstStyle/>
        <a:p>
          <a:r>
            <a:rPr lang="en-US" dirty="0">
              <a:solidFill>
                <a:schemeClr val="bg1"/>
              </a:solidFill>
            </a:rPr>
            <a:t>GOVERNMENT MUST CLARIFY</a:t>
          </a:r>
        </a:p>
      </dgm:t>
    </dgm:pt>
    <dgm:pt modelId="{B7FAAC1C-B629-1C46-A44F-4EA1D7415920}" type="parTrans" cxnId="{70AB29CE-077D-5C47-B4C1-F4684016D311}">
      <dgm:prSet/>
      <dgm:spPr/>
      <dgm:t>
        <a:bodyPr/>
        <a:lstStyle/>
        <a:p>
          <a:endParaRPr lang="en-US"/>
        </a:p>
      </dgm:t>
    </dgm:pt>
    <dgm:pt modelId="{D5C630FB-62FA-5A4B-BFBF-F7D6F413E33A}" type="sibTrans" cxnId="{70AB29CE-077D-5C47-B4C1-F4684016D311}">
      <dgm:prSet/>
      <dgm:spPr/>
      <dgm:t>
        <a:bodyPr/>
        <a:lstStyle/>
        <a:p>
          <a:endParaRPr lang="en-US"/>
        </a:p>
      </dgm:t>
    </dgm:pt>
    <dgm:pt modelId="{6414AE24-837D-284A-9302-EDEBDEF50643}">
      <dgm:prSet phldrT="[Text]"/>
      <dgm:spPr/>
      <dgm:t>
        <a:bodyPr/>
        <a:lstStyle/>
        <a:p>
          <a:r>
            <a:rPr lang="en-US" dirty="0">
              <a:solidFill>
                <a:schemeClr val="bg1"/>
              </a:solidFill>
            </a:rPr>
            <a:t>Speed </a:t>
          </a:r>
        </a:p>
      </dgm:t>
    </dgm:pt>
    <dgm:pt modelId="{26003BC2-0883-454E-9923-13FDC34F43E7}" type="parTrans" cxnId="{37629A63-F9B8-AF46-8CBA-CB1DE89E938C}">
      <dgm:prSet/>
      <dgm:spPr/>
      <dgm:t>
        <a:bodyPr/>
        <a:lstStyle/>
        <a:p>
          <a:endParaRPr lang="en-US"/>
        </a:p>
      </dgm:t>
    </dgm:pt>
    <dgm:pt modelId="{AB5D4E28-9C7F-BE4D-8CEA-EB93BD5EBC26}" type="sibTrans" cxnId="{37629A63-F9B8-AF46-8CBA-CB1DE89E938C}">
      <dgm:prSet/>
      <dgm:spPr/>
      <dgm:t>
        <a:bodyPr/>
        <a:lstStyle/>
        <a:p>
          <a:endParaRPr lang="en-US"/>
        </a:p>
      </dgm:t>
    </dgm:pt>
    <dgm:pt modelId="{7F84F644-F87C-D345-B967-07AF13B672F0}">
      <dgm:prSet phldrT="[Text]"/>
      <dgm:spPr/>
      <dgm:t>
        <a:bodyPr/>
        <a:lstStyle/>
        <a:p>
          <a:r>
            <a:rPr lang="en-US" dirty="0">
              <a:solidFill>
                <a:schemeClr val="bg1"/>
              </a:solidFill>
            </a:rPr>
            <a:t>Specialization</a:t>
          </a:r>
        </a:p>
      </dgm:t>
    </dgm:pt>
    <dgm:pt modelId="{858B3226-8697-6440-B41C-1D40DFB5F83D}" type="parTrans" cxnId="{C63984EF-EAF2-F841-B5CD-59E40C1F9D5E}">
      <dgm:prSet/>
      <dgm:spPr/>
      <dgm:t>
        <a:bodyPr/>
        <a:lstStyle/>
        <a:p>
          <a:endParaRPr lang="en-US"/>
        </a:p>
      </dgm:t>
    </dgm:pt>
    <dgm:pt modelId="{38481AD0-D4F6-1648-B1E6-89C1C21E32A3}" type="sibTrans" cxnId="{C63984EF-EAF2-F841-B5CD-59E40C1F9D5E}">
      <dgm:prSet/>
      <dgm:spPr/>
      <dgm:t>
        <a:bodyPr/>
        <a:lstStyle/>
        <a:p>
          <a:endParaRPr lang="en-US"/>
        </a:p>
      </dgm:t>
    </dgm:pt>
    <dgm:pt modelId="{9C1AD083-56E9-C545-9C93-15C52581D721}">
      <dgm:prSet phldrT="[Text]"/>
      <dgm:spPr/>
      <dgm:t>
        <a:bodyPr/>
        <a:lstStyle/>
        <a:p>
          <a:r>
            <a:rPr lang="en-US" dirty="0">
              <a:solidFill>
                <a:schemeClr val="bg1"/>
              </a:solidFill>
            </a:rPr>
            <a:t>New Capability</a:t>
          </a:r>
        </a:p>
      </dgm:t>
    </dgm:pt>
    <dgm:pt modelId="{0DBDD307-D370-EE4B-8950-8A1510C7AFE0}" type="parTrans" cxnId="{93F35212-3917-4D4E-99A4-0E859E97E17F}">
      <dgm:prSet/>
      <dgm:spPr/>
      <dgm:t>
        <a:bodyPr/>
        <a:lstStyle/>
        <a:p>
          <a:endParaRPr lang="en-US"/>
        </a:p>
      </dgm:t>
    </dgm:pt>
    <dgm:pt modelId="{32EC4B11-FA05-7A4C-B441-91D2E340DB1D}" type="sibTrans" cxnId="{93F35212-3917-4D4E-99A4-0E859E97E17F}">
      <dgm:prSet/>
      <dgm:spPr/>
      <dgm:t>
        <a:bodyPr/>
        <a:lstStyle/>
        <a:p>
          <a:endParaRPr lang="en-US"/>
        </a:p>
      </dgm:t>
    </dgm:pt>
    <dgm:pt modelId="{BFCD904D-9A0C-6B4E-9733-9F2D24B07273}">
      <dgm:prSet phldrT="[Text]"/>
      <dgm:spPr/>
      <dgm:t>
        <a:bodyPr/>
        <a:lstStyle/>
        <a:p>
          <a:r>
            <a:rPr lang="en-US" dirty="0">
              <a:solidFill>
                <a:schemeClr val="bg1"/>
              </a:solidFill>
            </a:rPr>
            <a:t>Mission </a:t>
          </a:r>
        </a:p>
      </dgm:t>
    </dgm:pt>
    <dgm:pt modelId="{44025D30-8A13-424B-BBC8-6BBB2AA3923C}" type="parTrans" cxnId="{4A9DFC77-BA2B-6641-9216-51DC361709B8}">
      <dgm:prSet/>
      <dgm:spPr/>
      <dgm:t>
        <a:bodyPr/>
        <a:lstStyle/>
        <a:p>
          <a:endParaRPr lang="en-US"/>
        </a:p>
      </dgm:t>
    </dgm:pt>
    <dgm:pt modelId="{5AB85E45-8959-614E-91E5-69918A89129F}" type="sibTrans" cxnId="{4A9DFC77-BA2B-6641-9216-51DC361709B8}">
      <dgm:prSet/>
      <dgm:spPr/>
      <dgm:t>
        <a:bodyPr/>
        <a:lstStyle/>
        <a:p>
          <a:endParaRPr lang="en-US"/>
        </a:p>
      </dgm:t>
    </dgm:pt>
    <dgm:pt modelId="{C64A22DB-1B97-A84A-A3C1-8ED25548F3A4}">
      <dgm:prSet phldrT="[Text]"/>
      <dgm:spPr/>
      <dgm:t>
        <a:bodyPr/>
        <a:lstStyle/>
        <a:p>
          <a:r>
            <a:rPr lang="en-US" dirty="0">
              <a:solidFill>
                <a:schemeClr val="bg1"/>
              </a:solidFill>
            </a:rPr>
            <a:t>Constraints</a:t>
          </a:r>
        </a:p>
      </dgm:t>
    </dgm:pt>
    <dgm:pt modelId="{D0F6DD51-DBAF-CF47-9C4C-3EB6CB24E4C0}" type="parTrans" cxnId="{B3F8F325-7372-7247-9A43-F6BB0CA36C12}">
      <dgm:prSet/>
      <dgm:spPr/>
      <dgm:t>
        <a:bodyPr/>
        <a:lstStyle/>
        <a:p>
          <a:endParaRPr lang="en-US"/>
        </a:p>
      </dgm:t>
    </dgm:pt>
    <dgm:pt modelId="{4D0FDDB5-1819-0349-9292-6A92EE4C0B13}" type="sibTrans" cxnId="{B3F8F325-7372-7247-9A43-F6BB0CA36C12}">
      <dgm:prSet/>
      <dgm:spPr/>
      <dgm:t>
        <a:bodyPr/>
        <a:lstStyle/>
        <a:p>
          <a:endParaRPr lang="en-US"/>
        </a:p>
      </dgm:t>
    </dgm:pt>
    <dgm:pt modelId="{B2535698-F069-804E-94E3-802C94D91D6E}">
      <dgm:prSet phldrT="[Text]"/>
      <dgm:spPr/>
      <dgm:t>
        <a:bodyPr/>
        <a:lstStyle/>
        <a:p>
          <a:r>
            <a:rPr lang="en-US" dirty="0">
              <a:solidFill>
                <a:schemeClr val="bg1"/>
              </a:solidFill>
            </a:rPr>
            <a:t>Path to Adoption</a:t>
          </a:r>
        </a:p>
      </dgm:t>
    </dgm:pt>
    <dgm:pt modelId="{2F8F16E7-7E02-EE46-BDF5-772431CFF21E}" type="parTrans" cxnId="{7850B885-9FE3-C241-BCEC-0515474ECD80}">
      <dgm:prSet/>
      <dgm:spPr/>
      <dgm:t>
        <a:bodyPr/>
        <a:lstStyle/>
        <a:p>
          <a:endParaRPr lang="en-US"/>
        </a:p>
      </dgm:t>
    </dgm:pt>
    <dgm:pt modelId="{A24078DA-A98C-F84B-AD63-B5A6741E9A8D}" type="sibTrans" cxnId="{7850B885-9FE3-C241-BCEC-0515474ECD80}">
      <dgm:prSet/>
      <dgm:spPr/>
      <dgm:t>
        <a:bodyPr/>
        <a:lstStyle/>
        <a:p>
          <a:endParaRPr lang="en-US"/>
        </a:p>
      </dgm:t>
    </dgm:pt>
    <dgm:pt modelId="{E7F409FA-F0BC-984D-AAC3-6F94C53E5967}" type="pres">
      <dgm:prSet presAssocID="{456D89A6-335D-A841-8D37-4A74C9FB616F}" presName="compositeShape" presStyleCnt="0">
        <dgm:presLayoutVars>
          <dgm:chMax val="2"/>
          <dgm:dir/>
          <dgm:resizeHandles val="exact"/>
        </dgm:presLayoutVars>
      </dgm:prSet>
      <dgm:spPr/>
    </dgm:pt>
    <dgm:pt modelId="{46D21DED-19C2-CE44-87AC-099E203B0963}" type="pres">
      <dgm:prSet presAssocID="{456D89A6-335D-A841-8D37-4A74C9FB616F}" presName="divider" presStyleLbl="fgShp" presStyleIdx="0" presStyleCnt="1"/>
      <dgm:spPr/>
    </dgm:pt>
    <dgm:pt modelId="{A25CB89D-0F8D-2D42-8119-8DCD209BF4E9}" type="pres">
      <dgm:prSet presAssocID="{54213EBD-6171-F246-BAB0-C8B24DEE407B}" presName="downArrow" presStyleLbl="node1" presStyleIdx="0" presStyleCnt="2"/>
      <dgm:spPr/>
    </dgm:pt>
    <dgm:pt modelId="{3AFD9925-C276-5A48-87DD-CB6530282ADF}" type="pres">
      <dgm:prSet presAssocID="{54213EBD-6171-F246-BAB0-C8B24DEE407B}" presName="downArrowText" presStyleLbl="revTx" presStyleIdx="0" presStyleCnt="2">
        <dgm:presLayoutVars>
          <dgm:bulletEnabled val="1"/>
        </dgm:presLayoutVars>
      </dgm:prSet>
      <dgm:spPr/>
    </dgm:pt>
    <dgm:pt modelId="{455B587E-F837-A04B-A51F-8CCC0DF843D1}" type="pres">
      <dgm:prSet presAssocID="{CDFFC822-E181-2744-A91E-B098EB717FEA}" presName="upArrow" presStyleLbl="node1" presStyleIdx="1" presStyleCnt="2"/>
      <dgm:spPr/>
    </dgm:pt>
    <dgm:pt modelId="{6E144359-AC43-C74C-B0EA-E9F5A5BE8A55}" type="pres">
      <dgm:prSet presAssocID="{CDFFC822-E181-2744-A91E-B098EB717FEA}" presName="upArrowText" presStyleLbl="revTx" presStyleIdx="1" presStyleCnt="2">
        <dgm:presLayoutVars>
          <dgm:bulletEnabled val="1"/>
        </dgm:presLayoutVars>
      </dgm:prSet>
      <dgm:spPr/>
    </dgm:pt>
  </dgm:ptLst>
  <dgm:cxnLst>
    <dgm:cxn modelId="{93F35212-3917-4D4E-99A4-0E859E97E17F}" srcId="{54213EBD-6171-F246-BAB0-C8B24DEE407B}" destId="{9C1AD083-56E9-C545-9C93-15C52581D721}" srcOrd="2" destOrd="0" parTransId="{0DBDD307-D370-EE4B-8950-8A1510C7AFE0}" sibTransId="{32EC4B11-FA05-7A4C-B441-91D2E340DB1D}"/>
    <dgm:cxn modelId="{B3F8F325-7372-7247-9A43-F6BB0CA36C12}" srcId="{CDFFC822-E181-2744-A91E-B098EB717FEA}" destId="{C64A22DB-1B97-A84A-A3C1-8ED25548F3A4}" srcOrd="1" destOrd="0" parTransId="{D0F6DD51-DBAF-CF47-9C4C-3EB6CB24E4C0}" sibTransId="{4D0FDDB5-1819-0349-9292-6A92EE4C0B13}"/>
    <dgm:cxn modelId="{6D8CAE2E-7F30-E94E-81FD-4A441EC27E88}" type="presOf" srcId="{B2535698-F069-804E-94E3-802C94D91D6E}" destId="{6E144359-AC43-C74C-B0EA-E9F5A5BE8A55}" srcOrd="0" destOrd="3" presId="urn:microsoft.com/office/officeart/2005/8/layout/arrow3"/>
    <dgm:cxn modelId="{37C6FF44-78FB-5F41-A41B-5CCAE3CECC70}" type="presOf" srcId="{BFCD904D-9A0C-6B4E-9733-9F2D24B07273}" destId="{6E144359-AC43-C74C-B0EA-E9F5A5BE8A55}" srcOrd="0" destOrd="1" presId="urn:microsoft.com/office/officeart/2005/8/layout/arrow3"/>
    <dgm:cxn modelId="{37629A63-F9B8-AF46-8CBA-CB1DE89E938C}" srcId="{54213EBD-6171-F246-BAB0-C8B24DEE407B}" destId="{6414AE24-837D-284A-9302-EDEBDEF50643}" srcOrd="0" destOrd="0" parTransId="{26003BC2-0883-454E-9923-13FDC34F43E7}" sibTransId="{AB5D4E28-9C7F-BE4D-8CEA-EB93BD5EBC26}"/>
    <dgm:cxn modelId="{4A9DFC77-BA2B-6641-9216-51DC361709B8}" srcId="{CDFFC822-E181-2744-A91E-B098EB717FEA}" destId="{BFCD904D-9A0C-6B4E-9733-9F2D24B07273}" srcOrd="0" destOrd="0" parTransId="{44025D30-8A13-424B-BBC8-6BBB2AA3923C}" sibTransId="{5AB85E45-8959-614E-91E5-69918A89129F}"/>
    <dgm:cxn modelId="{D3352279-95A2-F347-BE89-604B778C7147}" type="presOf" srcId="{CDFFC822-E181-2744-A91E-B098EB717FEA}" destId="{6E144359-AC43-C74C-B0EA-E9F5A5BE8A55}" srcOrd="0" destOrd="0" presId="urn:microsoft.com/office/officeart/2005/8/layout/arrow3"/>
    <dgm:cxn modelId="{7850B885-9FE3-C241-BCEC-0515474ECD80}" srcId="{CDFFC822-E181-2744-A91E-B098EB717FEA}" destId="{B2535698-F069-804E-94E3-802C94D91D6E}" srcOrd="2" destOrd="0" parTransId="{2F8F16E7-7E02-EE46-BDF5-772431CFF21E}" sibTransId="{A24078DA-A98C-F84B-AD63-B5A6741E9A8D}"/>
    <dgm:cxn modelId="{23BCDCA4-1A85-364C-A55A-91E709A2EF14}" type="presOf" srcId="{9C1AD083-56E9-C545-9C93-15C52581D721}" destId="{3AFD9925-C276-5A48-87DD-CB6530282ADF}" srcOrd="0" destOrd="3" presId="urn:microsoft.com/office/officeart/2005/8/layout/arrow3"/>
    <dgm:cxn modelId="{70AB29CE-077D-5C47-B4C1-F4684016D311}" srcId="{456D89A6-335D-A841-8D37-4A74C9FB616F}" destId="{CDFFC822-E181-2744-A91E-B098EB717FEA}" srcOrd="1" destOrd="0" parTransId="{B7FAAC1C-B629-1C46-A44F-4EA1D7415920}" sibTransId="{D5C630FB-62FA-5A4B-BFBF-F7D6F413E33A}"/>
    <dgm:cxn modelId="{89A5DED2-818B-AE4F-BA57-5D5FA448FE92}" type="presOf" srcId="{7F84F644-F87C-D345-B967-07AF13B672F0}" destId="{3AFD9925-C276-5A48-87DD-CB6530282ADF}" srcOrd="0" destOrd="2" presId="urn:microsoft.com/office/officeart/2005/8/layout/arrow3"/>
    <dgm:cxn modelId="{5CED01D5-DB13-D749-9AE2-C10AC5BB3B8E}" type="presOf" srcId="{456D89A6-335D-A841-8D37-4A74C9FB616F}" destId="{E7F409FA-F0BC-984D-AAC3-6F94C53E5967}" srcOrd="0" destOrd="0" presId="urn:microsoft.com/office/officeart/2005/8/layout/arrow3"/>
    <dgm:cxn modelId="{6DD1FDD8-2C81-664D-8EE3-C8FFBADC6671}" srcId="{456D89A6-335D-A841-8D37-4A74C9FB616F}" destId="{54213EBD-6171-F246-BAB0-C8B24DEE407B}" srcOrd="0" destOrd="0" parTransId="{191536CD-2816-EA46-A31B-9654FE3A4C4F}" sibTransId="{A33DA70C-4269-1046-B6ED-D0E05021AE39}"/>
    <dgm:cxn modelId="{23E19EDC-5844-9840-8D82-5E72C230187D}" type="presOf" srcId="{54213EBD-6171-F246-BAB0-C8B24DEE407B}" destId="{3AFD9925-C276-5A48-87DD-CB6530282ADF}" srcOrd="0" destOrd="0" presId="urn:microsoft.com/office/officeart/2005/8/layout/arrow3"/>
    <dgm:cxn modelId="{633BB6DC-D855-1C4E-8531-7744A310C02E}" type="presOf" srcId="{C64A22DB-1B97-A84A-A3C1-8ED25548F3A4}" destId="{6E144359-AC43-C74C-B0EA-E9F5A5BE8A55}" srcOrd="0" destOrd="2" presId="urn:microsoft.com/office/officeart/2005/8/layout/arrow3"/>
    <dgm:cxn modelId="{F9332AE8-4F1B-B54A-AA4D-DECEA57DC0F6}" type="presOf" srcId="{6414AE24-837D-284A-9302-EDEBDEF50643}" destId="{3AFD9925-C276-5A48-87DD-CB6530282ADF}" srcOrd="0" destOrd="1" presId="urn:microsoft.com/office/officeart/2005/8/layout/arrow3"/>
    <dgm:cxn modelId="{C63984EF-EAF2-F841-B5CD-59E40C1F9D5E}" srcId="{54213EBD-6171-F246-BAB0-C8B24DEE407B}" destId="{7F84F644-F87C-D345-B967-07AF13B672F0}" srcOrd="1" destOrd="0" parTransId="{858B3226-8697-6440-B41C-1D40DFB5F83D}" sibTransId="{38481AD0-D4F6-1648-B1E6-89C1C21E32A3}"/>
    <dgm:cxn modelId="{D8A078F5-0DC4-E04F-86BB-11104335BBB4}" type="presParOf" srcId="{E7F409FA-F0BC-984D-AAC3-6F94C53E5967}" destId="{46D21DED-19C2-CE44-87AC-099E203B0963}" srcOrd="0" destOrd="0" presId="urn:microsoft.com/office/officeart/2005/8/layout/arrow3"/>
    <dgm:cxn modelId="{E3583C0A-3DD0-5D4E-B315-9CF247E1F2CF}" type="presParOf" srcId="{E7F409FA-F0BC-984D-AAC3-6F94C53E5967}" destId="{A25CB89D-0F8D-2D42-8119-8DCD209BF4E9}" srcOrd="1" destOrd="0" presId="urn:microsoft.com/office/officeart/2005/8/layout/arrow3"/>
    <dgm:cxn modelId="{BFDE76A8-59CE-6148-A61E-4994439D38B6}" type="presParOf" srcId="{E7F409FA-F0BC-984D-AAC3-6F94C53E5967}" destId="{3AFD9925-C276-5A48-87DD-CB6530282ADF}" srcOrd="2" destOrd="0" presId="urn:microsoft.com/office/officeart/2005/8/layout/arrow3"/>
    <dgm:cxn modelId="{42FD9333-1C79-5843-8BC4-D409199AA316}" type="presParOf" srcId="{E7F409FA-F0BC-984D-AAC3-6F94C53E5967}" destId="{455B587E-F837-A04B-A51F-8CCC0DF843D1}" srcOrd="3" destOrd="0" presId="urn:microsoft.com/office/officeart/2005/8/layout/arrow3"/>
    <dgm:cxn modelId="{5EF4D54E-2366-9644-9F80-ADD908A605FE}" type="presParOf" srcId="{E7F409FA-F0BC-984D-AAC3-6F94C53E5967}" destId="{6E144359-AC43-C74C-B0EA-E9F5A5BE8A55}"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7C4300-B6BD-6F40-959A-D4FEE8F7B296}" type="doc">
      <dgm:prSet loTypeId="urn:microsoft.com/office/officeart/2005/8/layout/process2" loCatId="" qsTypeId="urn:microsoft.com/office/officeart/2005/8/quickstyle/simple1" qsCatId="simple" csTypeId="urn:microsoft.com/office/officeart/2005/8/colors/accent1_2" csCatId="accent1" phldr="1"/>
      <dgm:spPr/>
    </dgm:pt>
    <dgm:pt modelId="{3752DCC9-CF29-0040-8260-017F35CF8F0A}">
      <dgm:prSet phldrT="[Text]"/>
      <dgm:spPr>
        <a:ln>
          <a:solidFill>
            <a:schemeClr val="accent1"/>
          </a:solidFill>
        </a:ln>
      </dgm:spPr>
      <dgm:t>
        <a:bodyPr/>
        <a:lstStyle/>
        <a:p>
          <a:r>
            <a:rPr lang="en-US" dirty="0"/>
            <a:t>Future Operating Concept</a:t>
          </a:r>
        </a:p>
      </dgm:t>
    </dgm:pt>
    <dgm:pt modelId="{60F983C4-4EC5-1E40-9AE6-6046D8515B1C}" type="parTrans" cxnId="{1B182D35-18A3-DC4A-BDCD-F6CE9B1489DA}">
      <dgm:prSet/>
      <dgm:spPr/>
      <dgm:t>
        <a:bodyPr/>
        <a:lstStyle/>
        <a:p>
          <a:endParaRPr lang="en-US"/>
        </a:p>
      </dgm:t>
    </dgm:pt>
    <dgm:pt modelId="{1C257F12-C756-CB44-9862-33511B57D731}" type="sibTrans" cxnId="{1B182D35-18A3-DC4A-BDCD-F6CE9B1489DA}">
      <dgm:prSet/>
      <dgm:spPr/>
      <dgm:t>
        <a:bodyPr/>
        <a:lstStyle/>
        <a:p>
          <a:endParaRPr lang="en-US"/>
        </a:p>
      </dgm:t>
    </dgm:pt>
    <dgm:pt modelId="{F101CE9B-3F00-2145-9760-30F244825508}">
      <dgm:prSet phldrT="[Text]"/>
      <dgm:spPr>
        <a:ln>
          <a:solidFill>
            <a:schemeClr val="accent1"/>
          </a:solidFill>
        </a:ln>
      </dgm:spPr>
      <dgm:t>
        <a:bodyPr/>
        <a:lstStyle/>
        <a:p>
          <a:r>
            <a:rPr lang="en-US" dirty="0"/>
            <a:t>Mission Scenario</a:t>
          </a:r>
        </a:p>
      </dgm:t>
    </dgm:pt>
    <dgm:pt modelId="{0FAE2BF9-1151-A843-A7F8-E0D4B1B86DC9}" type="parTrans" cxnId="{65C31427-513A-D940-B21C-ED1B11C24D83}">
      <dgm:prSet/>
      <dgm:spPr/>
      <dgm:t>
        <a:bodyPr/>
        <a:lstStyle/>
        <a:p>
          <a:endParaRPr lang="en-US"/>
        </a:p>
      </dgm:t>
    </dgm:pt>
    <dgm:pt modelId="{11B150D5-BF19-B146-9793-6C8372C8BE40}" type="sibTrans" cxnId="{65C31427-513A-D940-B21C-ED1B11C24D83}">
      <dgm:prSet/>
      <dgm:spPr/>
      <dgm:t>
        <a:bodyPr/>
        <a:lstStyle/>
        <a:p>
          <a:endParaRPr lang="en-US"/>
        </a:p>
      </dgm:t>
    </dgm:pt>
    <dgm:pt modelId="{8994CC10-BA33-BF4E-9076-DDEF3B28B384}">
      <dgm:prSet phldrT="[Text]"/>
      <dgm:spPr>
        <a:ln>
          <a:solidFill>
            <a:schemeClr val="accent1"/>
          </a:solidFill>
        </a:ln>
      </dgm:spPr>
      <dgm:t>
        <a:bodyPr/>
        <a:lstStyle/>
        <a:p>
          <a:r>
            <a:rPr lang="en-US" dirty="0"/>
            <a:t>Technical Question</a:t>
          </a:r>
        </a:p>
      </dgm:t>
    </dgm:pt>
    <dgm:pt modelId="{200F0B92-89E1-6C48-8E87-735E8251FA6C}" type="parTrans" cxnId="{CB72CB06-683E-D849-982F-84554AA37800}">
      <dgm:prSet/>
      <dgm:spPr/>
      <dgm:t>
        <a:bodyPr/>
        <a:lstStyle/>
        <a:p>
          <a:endParaRPr lang="en-US"/>
        </a:p>
      </dgm:t>
    </dgm:pt>
    <dgm:pt modelId="{0F85553E-1210-4846-9EF4-F0CA9B11D8CD}" type="sibTrans" cxnId="{CB72CB06-683E-D849-982F-84554AA37800}">
      <dgm:prSet/>
      <dgm:spPr/>
      <dgm:t>
        <a:bodyPr/>
        <a:lstStyle/>
        <a:p>
          <a:endParaRPr lang="en-US"/>
        </a:p>
      </dgm:t>
    </dgm:pt>
    <dgm:pt modelId="{D9F6BC5F-1A81-4B4E-8DBF-1C35748FDC88}">
      <dgm:prSet phldrT="[Text]"/>
      <dgm:spPr>
        <a:ln>
          <a:solidFill>
            <a:schemeClr val="accent1"/>
          </a:solidFill>
        </a:ln>
      </dgm:spPr>
      <dgm:t>
        <a:bodyPr/>
        <a:lstStyle/>
        <a:p>
          <a:r>
            <a:rPr lang="en-US" dirty="0"/>
            <a:t>Evidence</a:t>
          </a:r>
        </a:p>
      </dgm:t>
    </dgm:pt>
    <dgm:pt modelId="{D08DD8B7-E3EF-A642-B133-D21B76A9D4D3}" type="parTrans" cxnId="{52AC26F1-1144-A642-AE0D-D8D538DE8BB3}">
      <dgm:prSet/>
      <dgm:spPr/>
      <dgm:t>
        <a:bodyPr/>
        <a:lstStyle/>
        <a:p>
          <a:endParaRPr lang="en-US"/>
        </a:p>
      </dgm:t>
    </dgm:pt>
    <dgm:pt modelId="{88A9CF06-3D93-0048-AFAD-8CFDCF827DB5}" type="sibTrans" cxnId="{52AC26F1-1144-A642-AE0D-D8D538DE8BB3}">
      <dgm:prSet/>
      <dgm:spPr/>
      <dgm:t>
        <a:bodyPr/>
        <a:lstStyle/>
        <a:p>
          <a:endParaRPr lang="en-US"/>
        </a:p>
      </dgm:t>
    </dgm:pt>
    <dgm:pt modelId="{7A0E01A4-B4FA-794F-A990-49DDEA113D83}" type="pres">
      <dgm:prSet presAssocID="{5C7C4300-B6BD-6F40-959A-D4FEE8F7B296}" presName="linearFlow" presStyleCnt="0">
        <dgm:presLayoutVars>
          <dgm:resizeHandles val="exact"/>
        </dgm:presLayoutVars>
      </dgm:prSet>
      <dgm:spPr/>
    </dgm:pt>
    <dgm:pt modelId="{656ABEDA-444B-654F-9004-D1B232A82B58}" type="pres">
      <dgm:prSet presAssocID="{3752DCC9-CF29-0040-8260-017F35CF8F0A}" presName="node" presStyleLbl="node1" presStyleIdx="0" presStyleCnt="4">
        <dgm:presLayoutVars>
          <dgm:bulletEnabled val="1"/>
        </dgm:presLayoutVars>
      </dgm:prSet>
      <dgm:spPr/>
    </dgm:pt>
    <dgm:pt modelId="{930CD87F-4034-F34F-8988-1FD53306EECA}" type="pres">
      <dgm:prSet presAssocID="{1C257F12-C756-CB44-9862-33511B57D731}" presName="sibTrans" presStyleLbl="sibTrans2D1" presStyleIdx="0" presStyleCnt="3"/>
      <dgm:spPr/>
    </dgm:pt>
    <dgm:pt modelId="{4B1559F9-5EE7-4143-80A2-8D62561AA2B4}" type="pres">
      <dgm:prSet presAssocID="{1C257F12-C756-CB44-9862-33511B57D731}" presName="connectorText" presStyleLbl="sibTrans2D1" presStyleIdx="0" presStyleCnt="3"/>
      <dgm:spPr/>
    </dgm:pt>
    <dgm:pt modelId="{50A8C87A-9E93-DF48-8520-309B3A56CEE0}" type="pres">
      <dgm:prSet presAssocID="{F101CE9B-3F00-2145-9760-30F244825508}" presName="node" presStyleLbl="node1" presStyleIdx="1" presStyleCnt="4">
        <dgm:presLayoutVars>
          <dgm:bulletEnabled val="1"/>
        </dgm:presLayoutVars>
      </dgm:prSet>
      <dgm:spPr/>
    </dgm:pt>
    <dgm:pt modelId="{30C3C1F3-31D0-DD44-8417-2C11EE9BD296}" type="pres">
      <dgm:prSet presAssocID="{11B150D5-BF19-B146-9793-6C8372C8BE40}" presName="sibTrans" presStyleLbl="sibTrans2D1" presStyleIdx="1" presStyleCnt="3"/>
      <dgm:spPr/>
    </dgm:pt>
    <dgm:pt modelId="{80135A0A-EC9D-F446-A777-727F7298EC55}" type="pres">
      <dgm:prSet presAssocID="{11B150D5-BF19-B146-9793-6C8372C8BE40}" presName="connectorText" presStyleLbl="sibTrans2D1" presStyleIdx="1" presStyleCnt="3"/>
      <dgm:spPr/>
    </dgm:pt>
    <dgm:pt modelId="{8C9DA54E-F0A7-6C46-85E7-69ED896BD6F8}" type="pres">
      <dgm:prSet presAssocID="{8994CC10-BA33-BF4E-9076-DDEF3B28B384}" presName="node" presStyleLbl="node1" presStyleIdx="2" presStyleCnt="4">
        <dgm:presLayoutVars>
          <dgm:bulletEnabled val="1"/>
        </dgm:presLayoutVars>
      </dgm:prSet>
      <dgm:spPr/>
    </dgm:pt>
    <dgm:pt modelId="{A0512C15-310B-1949-BD3F-41395EC3417E}" type="pres">
      <dgm:prSet presAssocID="{0F85553E-1210-4846-9EF4-F0CA9B11D8CD}" presName="sibTrans" presStyleLbl="sibTrans2D1" presStyleIdx="2" presStyleCnt="3"/>
      <dgm:spPr/>
    </dgm:pt>
    <dgm:pt modelId="{B9FDC3B3-C373-8B4F-BE8E-D8BAACA5FA16}" type="pres">
      <dgm:prSet presAssocID="{0F85553E-1210-4846-9EF4-F0CA9B11D8CD}" presName="connectorText" presStyleLbl="sibTrans2D1" presStyleIdx="2" presStyleCnt="3"/>
      <dgm:spPr/>
    </dgm:pt>
    <dgm:pt modelId="{F9DF2632-A70C-0540-8685-CF12913B66DE}" type="pres">
      <dgm:prSet presAssocID="{D9F6BC5F-1A81-4B4E-8DBF-1C35748FDC88}" presName="node" presStyleLbl="node1" presStyleIdx="3" presStyleCnt="4">
        <dgm:presLayoutVars>
          <dgm:bulletEnabled val="1"/>
        </dgm:presLayoutVars>
      </dgm:prSet>
      <dgm:spPr/>
    </dgm:pt>
  </dgm:ptLst>
  <dgm:cxnLst>
    <dgm:cxn modelId="{CB72CB06-683E-D849-982F-84554AA37800}" srcId="{5C7C4300-B6BD-6F40-959A-D4FEE8F7B296}" destId="{8994CC10-BA33-BF4E-9076-DDEF3B28B384}" srcOrd="2" destOrd="0" parTransId="{200F0B92-89E1-6C48-8E87-735E8251FA6C}" sibTransId="{0F85553E-1210-4846-9EF4-F0CA9B11D8CD}"/>
    <dgm:cxn modelId="{65C31427-513A-D940-B21C-ED1B11C24D83}" srcId="{5C7C4300-B6BD-6F40-959A-D4FEE8F7B296}" destId="{F101CE9B-3F00-2145-9760-30F244825508}" srcOrd="1" destOrd="0" parTransId="{0FAE2BF9-1151-A843-A7F8-E0D4B1B86DC9}" sibTransId="{11B150D5-BF19-B146-9793-6C8372C8BE40}"/>
    <dgm:cxn modelId="{748D2C30-3498-0240-A5BB-FAA888B76399}" type="presOf" srcId="{D9F6BC5F-1A81-4B4E-8DBF-1C35748FDC88}" destId="{F9DF2632-A70C-0540-8685-CF12913B66DE}" srcOrd="0" destOrd="0" presId="urn:microsoft.com/office/officeart/2005/8/layout/process2"/>
    <dgm:cxn modelId="{14611A32-A66D-9348-B1F5-CFED7ACF29C1}" type="presOf" srcId="{11B150D5-BF19-B146-9793-6C8372C8BE40}" destId="{80135A0A-EC9D-F446-A777-727F7298EC55}" srcOrd="1" destOrd="0" presId="urn:microsoft.com/office/officeart/2005/8/layout/process2"/>
    <dgm:cxn modelId="{1B182D35-18A3-DC4A-BDCD-F6CE9B1489DA}" srcId="{5C7C4300-B6BD-6F40-959A-D4FEE8F7B296}" destId="{3752DCC9-CF29-0040-8260-017F35CF8F0A}" srcOrd="0" destOrd="0" parTransId="{60F983C4-4EC5-1E40-9AE6-6046D8515B1C}" sibTransId="{1C257F12-C756-CB44-9862-33511B57D731}"/>
    <dgm:cxn modelId="{82FAEE59-1D89-2A4C-B4F5-53849A705D9C}" type="presOf" srcId="{1C257F12-C756-CB44-9862-33511B57D731}" destId="{4B1559F9-5EE7-4143-80A2-8D62561AA2B4}" srcOrd="1" destOrd="0" presId="urn:microsoft.com/office/officeart/2005/8/layout/process2"/>
    <dgm:cxn modelId="{D3B1C7BD-38D4-0546-AA8A-C1065E582D6A}" type="presOf" srcId="{5C7C4300-B6BD-6F40-959A-D4FEE8F7B296}" destId="{7A0E01A4-B4FA-794F-A990-49DDEA113D83}" srcOrd="0" destOrd="0" presId="urn:microsoft.com/office/officeart/2005/8/layout/process2"/>
    <dgm:cxn modelId="{8FD911C6-1048-CA4D-99EE-24A510915F0F}" type="presOf" srcId="{8994CC10-BA33-BF4E-9076-DDEF3B28B384}" destId="{8C9DA54E-F0A7-6C46-85E7-69ED896BD6F8}" srcOrd="0" destOrd="0" presId="urn:microsoft.com/office/officeart/2005/8/layout/process2"/>
    <dgm:cxn modelId="{59B2C6D4-B493-E94B-878B-A9BFD6147602}" type="presOf" srcId="{F101CE9B-3F00-2145-9760-30F244825508}" destId="{50A8C87A-9E93-DF48-8520-309B3A56CEE0}" srcOrd="0" destOrd="0" presId="urn:microsoft.com/office/officeart/2005/8/layout/process2"/>
    <dgm:cxn modelId="{03294FD7-879F-B148-B2BF-D2C193D187E7}" type="presOf" srcId="{0F85553E-1210-4846-9EF4-F0CA9B11D8CD}" destId="{B9FDC3B3-C373-8B4F-BE8E-D8BAACA5FA16}" srcOrd="1" destOrd="0" presId="urn:microsoft.com/office/officeart/2005/8/layout/process2"/>
    <dgm:cxn modelId="{6915ADE6-D298-1F46-8298-BE259278B645}" type="presOf" srcId="{3752DCC9-CF29-0040-8260-017F35CF8F0A}" destId="{656ABEDA-444B-654F-9004-D1B232A82B58}" srcOrd="0" destOrd="0" presId="urn:microsoft.com/office/officeart/2005/8/layout/process2"/>
    <dgm:cxn modelId="{B342D5E6-1635-B347-9FA2-7D1B1B367376}" type="presOf" srcId="{11B150D5-BF19-B146-9793-6C8372C8BE40}" destId="{30C3C1F3-31D0-DD44-8417-2C11EE9BD296}" srcOrd="0" destOrd="0" presId="urn:microsoft.com/office/officeart/2005/8/layout/process2"/>
    <dgm:cxn modelId="{52AC26F1-1144-A642-AE0D-D8D538DE8BB3}" srcId="{5C7C4300-B6BD-6F40-959A-D4FEE8F7B296}" destId="{D9F6BC5F-1A81-4B4E-8DBF-1C35748FDC88}" srcOrd="3" destOrd="0" parTransId="{D08DD8B7-E3EF-A642-B133-D21B76A9D4D3}" sibTransId="{88A9CF06-3D93-0048-AFAD-8CFDCF827DB5}"/>
    <dgm:cxn modelId="{9B6F2EF2-E076-004F-91F9-611697CE6E69}" type="presOf" srcId="{0F85553E-1210-4846-9EF4-F0CA9B11D8CD}" destId="{A0512C15-310B-1949-BD3F-41395EC3417E}" srcOrd="0" destOrd="0" presId="urn:microsoft.com/office/officeart/2005/8/layout/process2"/>
    <dgm:cxn modelId="{E39DDDFF-5583-7E4F-8582-6A83B4C11A8E}" type="presOf" srcId="{1C257F12-C756-CB44-9862-33511B57D731}" destId="{930CD87F-4034-F34F-8988-1FD53306EECA}" srcOrd="0" destOrd="0" presId="urn:microsoft.com/office/officeart/2005/8/layout/process2"/>
    <dgm:cxn modelId="{03B635A8-9CF5-F347-8E71-0048A8DE9677}" type="presParOf" srcId="{7A0E01A4-B4FA-794F-A990-49DDEA113D83}" destId="{656ABEDA-444B-654F-9004-D1B232A82B58}" srcOrd="0" destOrd="0" presId="urn:microsoft.com/office/officeart/2005/8/layout/process2"/>
    <dgm:cxn modelId="{5CC5F017-205A-2740-BE54-99A3F34743CA}" type="presParOf" srcId="{7A0E01A4-B4FA-794F-A990-49DDEA113D83}" destId="{930CD87F-4034-F34F-8988-1FD53306EECA}" srcOrd="1" destOrd="0" presId="urn:microsoft.com/office/officeart/2005/8/layout/process2"/>
    <dgm:cxn modelId="{F65620D5-C6E3-0340-B10D-BFD7D2EAAD23}" type="presParOf" srcId="{930CD87F-4034-F34F-8988-1FD53306EECA}" destId="{4B1559F9-5EE7-4143-80A2-8D62561AA2B4}" srcOrd="0" destOrd="0" presId="urn:microsoft.com/office/officeart/2005/8/layout/process2"/>
    <dgm:cxn modelId="{5D6A712B-0FF0-A146-B743-77798B13843E}" type="presParOf" srcId="{7A0E01A4-B4FA-794F-A990-49DDEA113D83}" destId="{50A8C87A-9E93-DF48-8520-309B3A56CEE0}" srcOrd="2" destOrd="0" presId="urn:microsoft.com/office/officeart/2005/8/layout/process2"/>
    <dgm:cxn modelId="{EBB166CD-A183-EE46-97E5-D5A9905438B0}" type="presParOf" srcId="{7A0E01A4-B4FA-794F-A990-49DDEA113D83}" destId="{30C3C1F3-31D0-DD44-8417-2C11EE9BD296}" srcOrd="3" destOrd="0" presId="urn:microsoft.com/office/officeart/2005/8/layout/process2"/>
    <dgm:cxn modelId="{62A9A78D-85CE-A44D-B584-A3DDA426AD69}" type="presParOf" srcId="{30C3C1F3-31D0-DD44-8417-2C11EE9BD296}" destId="{80135A0A-EC9D-F446-A777-727F7298EC55}" srcOrd="0" destOrd="0" presId="urn:microsoft.com/office/officeart/2005/8/layout/process2"/>
    <dgm:cxn modelId="{5D4AF8D2-C0BA-BD41-A4FA-59950A6A80EA}" type="presParOf" srcId="{7A0E01A4-B4FA-794F-A990-49DDEA113D83}" destId="{8C9DA54E-F0A7-6C46-85E7-69ED896BD6F8}" srcOrd="4" destOrd="0" presId="urn:microsoft.com/office/officeart/2005/8/layout/process2"/>
    <dgm:cxn modelId="{99198467-2196-F846-98CA-2933F8C18337}" type="presParOf" srcId="{7A0E01A4-B4FA-794F-A990-49DDEA113D83}" destId="{A0512C15-310B-1949-BD3F-41395EC3417E}" srcOrd="5" destOrd="0" presId="urn:microsoft.com/office/officeart/2005/8/layout/process2"/>
    <dgm:cxn modelId="{F0B0B25B-65BD-D74D-A754-7E3DF2550B81}" type="presParOf" srcId="{A0512C15-310B-1949-BD3F-41395EC3417E}" destId="{B9FDC3B3-C373-8B4F-BE8E-D8BAACA5FA16}" srcOrd="0" destOrd="0" presId="urn:microsoft.com/office/officeart/2005/8/layout/process2"/>
    <dgm:cxn modelId="{37AAC8B2-F1DB-7548-B3A5-476DE88F8C4C}" type="presParOf" srcId="{7A0E01A4-B4FA-794F-A990-49DDEA113D83}" destId="{F9DF2632-A70C-0540-8685-CF12913B66DE}" srcOrd="6"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DA92B5-0BE7-F54C-8D67-C75800561F65}" type="doc">
      <dgm:prSet loTypeId="urn:microsoft.com/office/officeart/2005/8/layout/venn1" loCatId="" qsTypeId="urn:microsoft.com/office/officeart/2005/8/quickstyle/simple1" qsCatId="simple" csTypeId="urn:microsoft.com/office/officeart/2005/8/colors/colorful2" csCatId="colorful" phldr="1"/>
      <dgm:spPr/>
    </dgm:pt>
    <dgm:pt modelId="{0FA3C518-B894-2747-AE47-78E77FBEB752}">
      <dgm:prSet phldrT="[Text]"/>
      <dgm:spPr>
        <a:solidFill>
          <a:schemeClr val="accent1">
            <a:lumMod val="40000"/>
            <a:lumOff val="60000"/>
            <a:alpha val="50000"/>
          </a:schemeClr>
        </a:solidFill>
      </dgm:spPr>
      <dgm:t>
        <a:bodyPr/>
        <a:lstStyle/>
        <a:p>
          <a:r>
            <a:rPr lang="en-US" b="1" dirty="0">
              <a:latin typeface="Montserrat Bold"/>
              <a:ea typeface="Montserrat Bold"/>
              <a:cs typeface="Montserrat Bold"/>
              <a:sym typeface="Montserrat Bold"/>
            </a:rPr>
            <a:t>Innovation Arm</a:t>
          </a:r>
          <a:endParaRPr lang="en-US" dirty="0"/>
        </a:p>
      </dgm:t>
    </dgm:pt>
    <dgm:pt modelId="{C92096FB-589A-D947-A35A-A4CB97CF2C85}" type="parTrans" cxnId="{66695BDA-5E06-8147-B3BE-3E75A8836395}">
      <dgm:prSet/>
      <dgm:spPr/>
      <dgm:t>
        <a:bodyPr/>
        <a:lstStyle/>
        <a:p>
          <a:endParaRPr lang="en-US"/>
        </a:p>
      </dgm:t>
    </dgm:pt>
    <dgm:pt modelId="{7994F2A0-91FC-E74C-9D5B-EEAE3F40CFB6}" type="sibTrans" cxnId="{66695BDA-5E06-8147-B3BE-3E75A8836395}">
      <dgm:prSet/>
      <dgm:spPr/>
      <dgm:t>
        <a:bodyPr/>
        <a:lstStyle/>
        <a:p>
          <a:endParaRPr lang="en-US"/>
        </a:p>
      </dgm:t>
    </dgm:pt>
    <dgm:pt modelId="{67E88C97-0881-7142-9018-2214C7AEDC52}">
      <dgm:prSet phldrT="[Text]"/>
      <dgm:spPr>
        <a:solidFill>
          <a:schemeClr val="accent3">
            <a:lumMod val="40000"/>
            <a:lumOff val="60000"/>
            <a:alpha val="50000"/>
          </a:schemeClr>
        </a:solidFill>
      </dgm:spPr>
      <dgm:t>
        <a:bodyPr/>
        <a:lstStyle/>
        <a:p>
          <a:r>
            <a:rPr lang="en-US" b="1" dirty="0">
              <a:latin typeface="Montserrat Bold"/>
              <a:ea typeface="Montserrat Bold"/>
              <a:cs typeface="Montserrat Bold"/>
              <a:sym typeface="Montserrat Bold"/>
            </a:rPr>
            <a:t>Enterprise Enablers</a:t>
          </a:r>
          <a:endParaRPr lang="en-US" dirty="0"/>
        </a:p>
      </dgm:t>
    </dgm:pt>
    <dgm:pt modelId="{69F98B67-B1CB-8444-9DF4-1F0365D7A699}" type="parTrans" cxnId="{D28A5585-F488-7B4D-9946-2FF170F4B554}">
      <dgm:prSet/>
      <dgm:spPr/>
      <dgm:t>
        <a:bodyPr/>
        <a:lstStyle/>
        <a:p>
          <a:endParaRPr lang="en-US"/>
        </a:p>
      </dgm:t>
    </dgm:pt>
    <dgm:pt modelId="{2DF595BB-4794-8F4E-B44B-ACDC2AB44195}" type="sibTrans" cxnId="{D28A5585-F488-7B4D-9946-2FF170F4B554}">
      <dgm:prSet/>
      <dgm:spPr/>
      <dgm:t>
        <a:bodyPr/>
        <a:lstStyle/>
        <a:p>
          <a:endParaRPr lang="en-US"/>
        </a:p>
      </dgm:t>
    </dgm:pt>
    <dgm:pt modelId="{A979D316-D493-0545-9BFD-53363996FF76}">
      <dgm:prSet phldrT="[Text]"/>
      <dgm:spPr>
        <a:solidFill>
          <a:schemeClr val="accent3">
            <a:lumMod val="40000"/>
            <a:lumOff val="60000"/>
            <a:alpha val="50000"/>
          </a:schemeClr>
        </a:solidFill>
      </dgm:spPr>
      <dgm:t>
        <a:bodyPr/>
        <a:lstStyle/>
        <a:p>
          <a:r>
            <a:rPr lang="en-US" dirty="0">
              <a:latin typeface="Montserrat"/>
              <a:ea typeface="Montserrat"/>
              <a:cs typeface="Montserrat"/>
              <a:sym typeface="Montserrat"/>
            </a:rPr>
            <a:t>Data</a:t>
          </a:r>
          <a:endParaRPr lang="en-US" dirty="0"/>
        </a:p>
      </dgm:t>
    </dgm:pt>
    <dgm:pt modelId="{171D8248-E2F2-0148-90EB-DEFCE1DD18DA}" type="parTrans" cxnId="{2A870EC7-7989-4D4C-9879-3036035F1700}">
      <dgm:prSet/>
      <dgm:spPr/>
      <dgm:t>
        <a:bodyPr/>
        <a:lstStyle/>
        <a:p>
          <a:endParaRPr lang="en-US"/>
        </a:p>
      </dgm:t>
    </dgm:pt>
    <dgm:pt modelId="{DB926D95-CE1B-B34F-81A3-8B22BFD78C15}" type="sibTrans" cxnId="{2A870EC7-7989-4D4C-9879-3036035F1700}">
      <dgm:prSet/>
      <dgm:spPr/>
      <dgm:t>
        <a:bodyPr/>
        <a:lstStyle/>
        <a:p>
          <a:endParaRPr lang="en-US"/>
        </a:p>
      </dgm:t>
    </dgm:pt>
    <dgm:pt modelId="{3BF5A519-7E60-754D-BEE7-7ADAEAC10663}">
      <dgm:prSet phldrT="[Text]"/>
      <dgm:spPr>
        <a:solidFill>
          <a:schemeClr val="accent1">
            <a:lumMod val="40000"/>
            <a:lumOff val="60000"/>
            <a:alpha val="50000"/>
          </a:schemeClr>
        </a:solidFill>
      </dgm:spPr>
      <dgm:t>
        <a:bodyPr/>
        <a:lstStyle/>
        <a:p>
          <a:r>
            <a:rPr lang="en-US" dirty="0">
              <a:latin typeface="Montserrat"/>
              <a:ea typeface="Montserrat"/>
              <a:cs typeface="Montserrat"/>
              <a:sym typeface="Montserrat"/>
            </a:rPr>
            <a:t>Frames</a:t>
          </a:r>
          <a:endParaRPr lang="en-US" dirty="0"/>
        </a:p>
      </dgm:t>
    </dgm:pt>
    <dgm:pt modelId="{6107C0C3-95B4-0640-9164-96DBF127B8A5}" type="parTrans" cxnId="{687CD4F2-0875-774C-A402-B7745DBD13A7}">
      <dgm:prSet/>
      <dgm:spPr/>
      <dgm:t>
        <a:bodyPr/>
        <a:lstStyle/>
        <a:p>
          <a:endParaRPr lang="en-US"/>
        </a:p>
      </dgm:t>
    </dgm:pt>
    <dgm:pt modelId="{F18F1E1D-4525-214A-A85C-AE68DE674AF8}" type="sibTrans" cxnId="{687CD4F2-0875-774C-A402-B7745DBD13A7}">
      <dgm:prSet/>
      <dgm:spPr/>
      <dgm:t>
        <a:bodyPr/>
        <a:lstStyle/>
        <a:p>
          <a:endParaRPr lang="en-US"/>
        </a:p>
      </dgm:t>
    </dgm:pt>
    <dgm:pt modelId="{235337B8-AEEB-4943-AA2C-3C25137702A7}">
      <dgm:prSet/>
      <dgm:spPr>
        <a:solidFill>
          <a:schemeClr val="accent1">
            <a:lumMod val="40000"/>
            <a:lumOff val="60000"/>
            <a:alpha val="50000"/>
          </a:schemeClr>
        </a:solidFill>
      </dgm:spPr>
      <dgm:t>
        <a:bodyPr/>
        <a:lstStyle/>
        <a:p>
          <a:r>
            <a:rPr lang="en-US">
              <a:latin typeface="Montserrat"/>
              <a:ea typeface="Montserrat"/>
              <a:cs typeface="Montserrat"/>
              <a:sym typeface="Montserrat"/>
            </a:rPr>
            <a:t>Discovers</a:t>
          </a:r>
          <a:endParaRPr lang="en-US" dirty="0">
            <a:latin typeface="Montserrat"/>
            <a:ea typeface="Montserrat"/>
            <a:cs typeface="Montserrat"/>
            <a:sym typeface="Montserrat"/>
          </a:endParaRPr>
        </a:p>
      </dgm:t>
    </dgm:pt>
    <dgm:pt modelId="{EAD07279-DDDC-434F-B858-C3F736E96EDE}" type="parTrans" cxnId="{29D9E7F8-C384-DC4E-8287-78428C04BCC9}">
      <dgm:prSet/>
      <dgm:spPr/>
      <dgm:t>
        <a:bodyPr/>
        <a:lstStyle/>
        <a:p>
          <a:endParaRPr lang="en-US"/>
        </a:p>
      </dgm:t>
    </dgm:pt>
    <dgm:pt modelId="{42E78C5D-D856-224E-A8C1-312185019822}" type="sibTrans" cxnId="{29D9E7F8-C384-DC4E-8287-78428C04BCC9}">
      <dgm:prSet/>
      <dgm:spPr/>
      <dgm:t>
        <a:bodyPr/>
        <a:lstStyle/>
        <a:p>
          <a:endParaRPr lang="en-US"/>
        </a:p>
      </dgm:t>
    </dgm:pt>
    <dgm:pt modelId="{4B9C6B66-A08B-D547-AA62-0CF97E6CD54C}">
      <dgm:prSet/>
      <dgm:spPr>
        <a:solidFill>
          <a:schemeClr val="accent1">
            <a:lumMod val="40000"/>
            <a:lumOff val="60000"/>
            <a:alpha val="50000"/>
          </a:schemeClr>
        </a:solidFill>
      </dgm:spPr>
      <dgm:t>
        <a:bodyPr/>
        <a:lstStyle/>
        <a:p>
          <a:r>
            <a:rPr lang="en-US">
              <a:latin typeface="Montserrat"/>
              <a:ea typeface="Montserrat"/>
              <a:cs typeface="Montserrat"/>
              <a:sym typeface="Montserrat"/>
            </a:rPr>
            <a:t>Develops</a:t>
          </a:r>
          <a:endParaRPr lang="en-US" dirty="0">
            <a:latin typeface="Montserrat"/>
            <a:ea typeface="Montserrat"/>
            <a:cs typeface="Montserrat"/>
            <a:sym typeface="Montserrat"/>
          </a:endParaRPr>
        </a:p>
      </dgm:t>
    </dgm:pt>
    <dgm:pt modelId="{2442A4AF-14D4-6846-B5E4-E218D9A11470}" type="parTrans" cxnId="{EC0DCE5A-54BA-204E-999B-396FA74CB5EB}">
      <dgm:prSet/>
      <dgm:spPr/>
      <dgm:t>
        <a:bodyPr/>
        <a:lstStyle/>
        <a:p>
          <a:endParaRPr lang="en-US"/>
        </a:p>
      </dgm:t>
    </dgm:pt>
    <dgm:pt modelId="{55C6B2CE-7A0D-F949-99A9-E4F04D08FF62}" type="sibTrans" cxnId="{EC0DCE5A-54BA-204E-999B-396FA74CB5EB}">
      <dgm:prSet/>
      <dgm:spPr/>
      <dgm:t>
        <a:bodyPr/>
        <a:lstStyle/>
        <a:p>
          <a:endParaRPr lang="en-US"/>
        </a:p>
      </dgm:t>
    </dgm:pt>
    <dgm:pt modelId="{7A46C629-AB50-B64C-88B6-987B78F5A44C}">
      <dgm:prSet/>
      <dgm:spPr>
        <a:solidFill>
          <a:schemeClr val="accent1">
            <a:lumMod val="40000"/>
            <a:lumOff val="60000"/>
            <a:alpha val="50000"/>
          </a:schemeClr>
        </a:solidFill>
      </dgm:spPr>
      <dgm:t>
        <a:bodyPr/>
        <a:lstStyle/>
        <a:p>
          <a:r>
            <a:rPr lang="en-US">
              <a:latin typeface="Montserrat"/>
              <a:ea typeface="Montserrat"/>
              <a:cs typeface="Montserrat"/>
              <a:sym typeface="Montserrat"/>
            </a:rPr>
            <a:t>Evidence</a:t>
          </a:r>
          <a:endParaRPr lang="en-US" dirty="0">
            <a:latin typeface="Montserrat"/>
            <a:ea typeface="Montserrat"/>
            <a:cs typeface="Montserrat"/>
            <a:sym typeface="Montserrat"/>
          </a:endParaRPr>
        </a:p>
      </dgm:t>
    </dgm:pt>
    <dgm:pt modelId="{6CF9202A-10AE-FF40-A107-DA12852ACB94}" type="parTrans" cxnId="{429B8755-4BFC-3444-B97B-6CA6D50B2033}">
      <dgm:prSet/>
      <dgm:spPr/>
      <dgm:t>
        <a:bodyPr/>
        <a:lstStyle/>
        <a:p>
          <a:endParaRPr lang="en-US"/>
        </a:p>
      </dgm:t>
    </dgm:pt>
    <dgm:pt modelId="{73D38D56-FBD9-9A47-A618-190F3BEC319A}" type="sibTrans" cxnId="{429B8755-4BFC-3444-B97B-6CA6D50B2033}">
      <dgm:prSet/>
      <dgm:spPr/>
      <dgm:t>
        <a:bodyPr/>
        <a:lstStyle/>
        <a:p>
          <a:endParaRPr lang="en-US"/>
        </a:p>
      </dgm:t>
    </dgm:pt>
    <dgm:pt modelId="{8846C011-0CCE-6E48-80E6-FA34467D74A8}">
      <dgm:prSet/>
      <dgm:spPr>
        <a:solidFill>
          <a:schemeClr val="accent3">
            <a:lumMod val="40000"/>
            <a:lumOff val="60000"/>
            <a:alpha val="50000"/>
          </a:schemeClr>
        </a:solidFill>
      </dgm:spPr>
      <dgm:t>
        <a:bodyPr/>
        <a:lstStyle/>
        <a:p>
          <a:r>
            <a:rPr lang="en-US" dirty="0">
              <a:latin typeface="Montserrat"/>
              <a:ea typeface="Montserrat"/>
              <a:cs typeface="Montserrat"/>
              <a:sym typeface="Montserrat"/>
            </a:rPr>
            <a:t>Infrastructure</a:t>
          </a:r>
        </a:p>
      </dgm:t>
    </dgm:pt>
    <dgm:pt modelId="{FC9A4FD0-E62E-C448-9579-FE906A6C5D11}" type="parTrans" cxnId="{4FD49EC9-2A4F-6947-81B4-EE1B0D593C42}">
      <dgm:prSet/>
      <dgm:spPr/>
      <dgm:t>
        <a:bodyPr/>
        <a:lstStyle/>
        <a:p>
          <a:endParaRPr lang="en-US"/>
        </a:p>
      </dgm:t>
    </dgm:pt>
    <dgm:pt modelId="{E7C3427B-15E3-C943-9513-1B016BDC0D48}" type="sibTrans" cxnId="{4FD49EC9-2A4F-6947-81B4-EE1B0D593C42}">
      <dgm:prSet/>
      <dgm:spPr/>
      <dgm:t>
        <a:bodyPr/>
        <a:lstStyle/>
        <a:p>
          <a:endParaRPr lang="en-US"/>
        </a:p>
      </dgm:t>
    </dgm:pt>
    <dgm:pt modelId="{DD4AB849-19E4-E04F-8981-C0881C2FF752}">
      <dgm:prSet/>
      <dgm:spPr>
        <a:solidFill>
          <a:schemeClr val="accent3">
            <a:lumMod val="40000"/>
            <a:lumOff val="60000"/>
            <a:alpha val="50000"/>
          </a:schemeClr>
        </a:solidFill>
      </dgm:spPr>
      <dgm:t>
        <a:bodyPr/>
        <a:lstStyle/>
        <a:p>
          <a:r>
            <a:rPr lang="en-US">
              <a:latin typeface="Montserrat"/>
              <a:ea typeface="Montserrat"/>
              <a:cs typeface="Montserrat"/>
              <a:sym typeface="Montserrat"/>
            </a:rPr>
            <a:t>Security</a:t>
          </a:r>
          <a:endParaRPr lang="en-US" dirty="0">
            <a:latin typeface="Montserrat"/>
            <a:ea typeface="Montserrat"/>
            <a:cs typeface="Montserrat"/>
            <a:sym typeface="Montserrat"/>
          </a:endParaRPr>
        </a:p>
      </dgm:t>
    </dgm:pt>
    <dgm:pt modelId="{5142C7CB-7DDA-9941-A27A-3DFBDB9967CF}" type="parTrans" cxnId="{9B9A57F9-4ABD-3F43-89F5-316106F0C2FE}">
      <dgm:prSet/>
      <dgm:spPr/>
      <dgm:t>
        <a:bodyPr/>
        <a:lstStyle/>
        <a:p>
          <a:endParaRPr lang="en-US"/>
        </a:p>
      </dgm:t>
    </dgm:pt>
    <dgm:pt modelId="{50333764-FB74-7649-B492-B4BDB05986F6}" type="sibTrans" cxnId="{9B9A57F9-4ABD-3F43-89F5-316106F0C2FE}">
      <dgm:prSet/>
      <dgm:spPr/>
      <dgm:t>
        <a:bodyPr/>
        <a:lstStyle/>
        <a:p>
          <a:endParaRPr lang="en-US"/>
        </a:p>
      </dgm:t>
    </dgm:pt>
    <dgm:pt modelId="{FA635591-AAC0-A94F-A737-381D186BEA69}">
      <dgm:prSet/>
      <dgm:spPr>
        <a:solidFill>
          <a:schemeClr val="accent3">
            <a:lumMod val="40000"/>
            <a:lumOff val="60000"/>
            <a:alpha val="50000"/>
          </a:schemeClr>
        </a:solidFill>
      </dgm:spPr>
      <dgm:t>
        <a:bodyPr/>
        <a:lstStyle/>
        <a:p>
          <a:r>
            <a:rPr lang="en-US">
              <a:latin typeface="Montserrat"/>
              <a:ea typeface="Montserrat"/>
              <a:cs typeface="Montserrat"/>
              <a:sym typeface="Montserrat"/>
            </a:rPr>
            <a:t>Governance</a:t>
          </a:r>
          <a:endParaRPr lang="en-US" dirty="0">
            <a:latin typeface="Montserrat"/>
            <a:ea typeface="Montserrat"/>
            <a:cs typeface="Montserrat"/>
            <a:sym typeface="Montserrat"/>
          </a:endParaRPr>
        </a:p>
      </dgm:t>
    </dgm:pt>
    <dgm:pt modelId="{90AC9DB3-5E9F-804D-B289-35467D4EB699}" type="parTrans" cxnId="{0BA22D85-1956-8548-AC3B-592EBD0445A8}">
      <dgm:prSet/>
      <dgm:spPr/>
      <dgm:t>
        <a:bodyPr/>
        <a:lstStyle/>
        <a:p>
          <a:endParaRPr lang="en-US"/>
        </a:p>
      </dgm:t>
    </dgm:pt>
    <dgm:pt modelId="{76B1B389-4E05-9049-885F-536E362626A5}" type="sibTrans" cxnId="{0BA22D85-1956-8548-AC3B-592EBD0445A8}">
      <dgm:prSet/>
      <dgm:spPr/>
      <dgm:t>
        <a:bodyPr/>
        <a:lstStyle/>
        <a:p>
          <a:endParaRPr lang="en-US"/>
        </a:p>
      </dgm:t>
    </dgm:pt>
    <dgm:pt modelId="{064DFF6E-611B-FD4D-B0F3-3EA22DE7960A}">
      <dgm:prSet/>
      <dgm:spPr>
        <a:solidFill>
          <a:schemeClr val="accent3">
            <a:lumMod val="40000"/>
            <a:lumOff val="60000"/>
            <a:alpha val="50000"/>
          </a:schemeClr>
        </a:solidFill>
      </dgm:spPr>
      <dgm:t>
        <a:bodyPr/>
        <a:lstStyle/>
        <a:p>
          <a:r>
            <a:rPr lang="en-US">
              <a:latin typeface="Montserrat"/>
              <a:ea typeface="Montserrat"/>
              <a:cs typeface="Montserrat"/>
              <a:sym typeface="Montserrat"/>
            </a:rPr>
            <a:t>Interoperability</a:t>
          </a:r>
          <a:endParaRPr lang="en-US" dirty="0">
            <a:latin typeface="Montserrat"/>
            <a:ea typeface="Montserrat"/>
            <a:cs typeface="Montserrat"/>
            <a:sym typeface="Montserrat"/>
          </a:endParaRPr>
        </a:p>
      </dgm:t>
    </dgm:pt>
    <dgm:pt modelId="{4E50FB8B-D826-2540-B2C9-D43740A7EBA0}" type="parTrans" cxnId="{CDBA3212-5892-8C42-A6C9-51664217C8B3}">
      <dgm:prSet/>
      <dgm:spPr/>
      <dgm:t>
        <a:bodyPr/>
        <a:lstStyle/>
        <a:p>
          <a:endParaRPr lang="en-US"/>
        </a:p>
      </dgm:t>
    </dgm:pt>
    <dgm:pt modelId="{C1350AC1-39D2-3746-9BC3-A2B4BD6084DB}" type="sibTrans" cxnId="{CDBA3212-5892-8C42-A6C9-51664217C8B3}">
      <dgm:prSet/>
      <dgm:spPr/>
      <dgm:t>
        <a:bodyPr/>
        <a:lstStyle/>
        <a:p>
          <a:endParaRPr lang="en-US"/>
        </a:p>
      </dgm:t>
    </dgm:pt>
    <dgm:pt modelId="{783AA332-FE64-204C-9E9A-50FA30B7F48E}">
      <dgm:prSet/>
      <dgm:spPr>
        <a:solidFill>
          <a:schemeClr val="accent2">
            <a:lumMod val="40000"/>
            <a:lumOff val="60000"/>
            <a:alpha val="50000"/>
          </a:schemeClr>
        </a:solidFill>
      </dgm:spPr>
      <dgm:t>
        <a:bodyPr/>
        <a:lstStyle/>
        <a:p>
          <a:r>
            <a:rPr lang="en-US">
              <a:latin typeface="Montserrat"/>
              <a:ea typeface="Montserrat"/>
              <a:cs typeface="Montserrat"/>
              <a:sym typeface="Montserrat"/>
            </a:rPr>
            <a:t>PAEs</a:t>
          </a:r>
          <a:endParaRPr lang="en-US" dirty="0">
            <a:latin typeface="Montserrat"/>
            <a:ea typeface="Montserrat"/>
            <a:cs typeface="Montserrat"/>
            <a:sym typeface="Montserrat"/>
          </a:endParaRPr>
        </a:p>
      </dgm:t>
    </dgm:pt>
    <dgm:pt modelId="{9F3F9642-FD1B-6848-83AA-87E660FD9AAB}" type="parTrans" cxnId="{52A13DAA-73A6-194C-961C-E3508363A1FF}">
      <dgm:prSet/>
      <dgm:spPr/>
      <dgm:t>
        <a:bodyPr/>
        <a:lstStyle/>
        <a:p>
          <a:endParaRPr lang="en-US"/>
        </a:p>
      </dgm:t>
    </dgm:pt>
    <dgm:pt modelId="{ABC42773-4F46-1D42-B23F-521F269208C4}" type="sibTrans" cxnId="{52A13DAA-73A6-194C-961C-E3508363A1FF}">
      <dgm:prSet/>
      <dgm:spPr/>
      <dgm:t>
        <a:bodyPr/>
        <a:lstStyle/>
        <a:p>
          <a:endParaRPr lang="en-US"/>
        </a:p>
      </dgm:t>
    </dgm:pt>
    <dgm:pt modelId="{BA44EB34-A3A4-574C-A0B1-469DDA8ECF80}">
      <dgm:prSet/>
      <dgm:spPr>
        <a:solidFill>
          <a:schemeClr val="accent2">
            <a:lumMod val="40000"/>
            <a:lumOff val="60000"/>
            <a:alpha val="50000"/>
          </a:schemeClr>
        </a:solidFill>
      </dgm:spPr>
      <dgm:t>
        <a:bodyPr/>
        <a:lstStyle/>
        <a:p>
          <a:r>
            <a:rPr lang="en-US">
              <a:latin typeface="Montserrat"/>
              <a:ea typeface="Montserrat"/>
              <a:cs typeface="Montserrat"/>
              <a:sym typeface="Montserrat"/>
            </a:rPr>
            <a:t>Defines use</a:t>
          </a:r>
          <a:endParaRPr lang="en-US" dirty="0">
            <a:latin typeface="Montserrat"/>
            <a:ea typeface="Montserrat"/>
            <a:cs typeface="Montserrat"/>
            <a:sym typeface="Montserrat"/>
          </a:endParaRPr>
        </a:p>
      </dgm:t>
    </dgm:pt>
    <dgm:pt modelId="{2EF763E3-86A7-3842-A454-FBE2F9BA1F3B}" type="parTrans" cxnId="{85A2A0A2-D607-B040-8700-94D210268445}">
      <dgm:prSet/>
      <dgm:spPr/>
      <dgm:t>
        <a:bodyPr/>
        <a:lstStyle/>
        <a:p>
          <a:endParaRPr lang="en-US"/>
        </a:p>
      </dgm:t>
    </dgm:pt>
    <dgm:pt modelId="{9C0EC0F6-DAE8-3A46-9621-003BE08CDEEA}" type="sibTrans" cxnId="{85A2A0A2-D607-B040-8700-94D210268445}">
      <dgm:prSet/>
      <dgm:spPr/>
      <dgm:t>
        <a:bodyPr/>
        <a:lstStyle/>
        <a:p>
          <a:endParaRPr lang="en-US"/>
        </a:p>
      </dgm:t>
    </dgm:pt>
    <dgm:pt modelId="{B93BAA6A-1531-5240-BD79-50ECE38AF682}">
      <dgm:prSet/>
      <dgm:spPr>
        <a:solidFill>
          <a:schemeClr val="accent2">
            <a:lumMod val="40000"/>
            <a:lumOff val="60000"/>
            <a:alpha val="50000"/>
          </a:schemeClr>
        </a:solidFill>
      </dgm:spPr>
      <dgm:t>
        <a:bodyPr/>
        <a:lstStyle/>
        <a:p>
          <a:r>
            <a:rPr lang="en-US" dirty="0">
              <a:latin typeface="Montserrat"/>
              <a:ea typeface="Montserrat"/>
              <a:cs typeface="Montserrat"/>
              <a:sym typeface="Montserrat"/>
            </a:rPr>
            <a:t>Sets acceptance criteria</a:t>
          </a:r>
        </a:p>
      </dgm:t>
    </dgm:pt>
    <dgm:pt modelId="{53F5476B-EF3D-5D4E-90E2-AB802F0B5E12}" type="parTrans" cxnId="{A64D16F7-C266-5742-9BDF-24E63D3CE6A2}">
      <dgm:prSet/>
      <dgm:spPr/>
      <dgm:t>
        <a:bodyPr/>
        <a:lstStyle/>
        <a:p>
          <a:endParaRPr lang="en-US"/>
        </a:p>
      </dgm:t>
    </dgm:pt>
    <dgm:pt modelId="{808A7B75-BB4C-8740-A64A-C2730B02B78D}" type="sibTrans" cxnId="{A64D16F7-C266-5742-9BDF-24E63D3CE6A2}">
      <dgm:prSet/>
      <dgm:spPr/>
      <dgm:t>
        <a:bodyPr/>
        <a:lstStyle/>
        <a:p>
          <a:endParaRPr lang="en-US"/>
        </a:p>
      </dgm:t>
    </dgm:pt>
    <dgm:pt modelId="{DF55E56A-822B-EF4E-BF47-88691C5DCCFF}">
      <dgm:prSet/>
      <dgm:spPr>
        <a:solidFill>
          <a:schemeClr val="accent2">
            <a:lumMod val="40000"/>
            <a:lumOff val="60000"/>
            <a:alpha val="50000"/>
          </a:schemeClr>
        </a:solidFill>
      </dgm:spPr>
      <dgm:t>
        <a:bodyPr/>
        <a:lstStyle/>
        <a:p>
          <a:r>
            <a:rPr lang="en-US">
              <a:latin typeface="Montserrat"/>
              <a:ea typeface="Montserrat"/>
              <a:cs typeface="Montserrat"/>
              <a:sym typeface="Montserrat"/>
            </a:rPr>
            <a:t>Integrates</a:t>
          </a:r>
          <a:endParaRPr lang="en-US" dirty="0">
            <a:latin typeface="Montserrat"/>
            <a:ea typeface="Montserrat"/>
            <a:cs typeface="Montserrat"/>
            <a:sym typeface="Montserrat"/>
          </a:endParaRPr>
        </a:p>
      </dgm:t>
    </dgm:pt>
    <dgm:pt modelId="{24F7BB7B-D076-1241-8E84-69D275788426}" type="parTrans" cxnId="{FC770F4E-F6D5-574F-BB30-5C6EBDE07D07}">
      <dgm:prSet/>
      <dgm:spPr/>
      <dgm:t>
        <a:bodyPr/>
        <a:lstStyle/>
        <a:p>
          <a:endParaRPr lang="en-US"/>
        </a:p>
      </dgm:t>
    </dgm:pt>
    <dgm:pt modelId="{AF791795-3CB1-924D-AE0A-5D90B4744A01}" type="sibTrans" cxnId="{FC770F4E-F6D5-574F-BB30-5C6EBDE07D07}">
      <dgm:prSet/>
      <dgm:spPr/>
      <dgm:t>
        <a:bodyPr/>
        <a:lstStyle/>
        <a:p>
          <a:endParaRPr lang="en-US"/>
        </a:p>
      </dgm:t>
    </dgm:pt>
    <dgm:pt modelId="{46D841D7-31DF-2745-B15F-14EDC18A94A1}">
      <dgm:prSet/>
      <dgm:spPr>
        <a:solidFill>
          <a:schemeClr val="accent2">
            <a:lumMod val="40000"/>
            <a:lumOff val="60000"/>
            <a:alpha val="50000"/>
          </a:schemeClr>
        </a:solidFill>
      </dgm:spPr>
      <dgm:t>
        <a:bodyPr/>
        <a:lstStyle/>
        <a:p>
          <a:r>
            <a:rPr lang="en-US">
              <a:latin typeface="Montserrat"/>
              <a:ea typeface="Montserrat"/>
              <a:cs typeface="Montserrat"/>
              <a:sym typeface="Montserrat"/>
            </a:rPr>
            <a:t>Sustains</a:t>
          </a:r>
          <a:endParaRPr lang="en-US" dirty="0">
            <a:latin typeface="Montserrat"/>
            <a:ea typeface="Montserrat"/>
            <a:cs typeface="Montserrat"/>
            <a:sym typeface="Montserrat"/>
          </a:endParaRPr>
        </a:p>
      </dgm:t>
    </dgm:pt>
    <dgm:pt modelId="{9BC7676E-E63B-C54E-BBA1-8B00A2DEE6CE}" type="parTrans" cxnId="{F142C298-7B3C-B246-B914-80045D2157A6}">
      <dgm:prSet/>
      <dgm:spPr/>
      <dgm:t>
        <a:bodyPr/>
        <a:lstStyle/>
        <a:p>
          <a:endParaRPr lang="en-US"/>
        </a:p>
      </dgm:t>
    </dgm:pt>
    <dgm:pt modelId="{D1720A69-F043-0F4D-859F-23129D0FAA7E}" type="sibTrans" cxnId="{F142C298-7B3C-B246-B914-80045D2157A6}">
      <dgm:prSet/>
      <dgm:spPr/>
      <dgm:t>
        <a:bodyPr/>
        <a:lstStyle/>
        <a:p>
          <a:endParaRPr lang="en-US"/>
        </a:p>
      </dgm:t>
    </dgm:pt>
    <dgm:pt modelId="{AF40E6AF-A8EE-6E48-87F5-EA2B49BB3059}" type="pres">
      <dgm:prSet presAssocID="{9BDA92B5-0BE7-F54C-8D67-C75800561F65}" presName="compositeShape" presStyleCnt="0">
        <dgm:presLayoutVars>
          <dgm:chMax val="7"/>
          <dgm:dir/>
          <dgm:resizeHandles val="exact"/>
        </dgm:presLayoutVars>
      </dgm:prSet>
      <dgm:spPr/>
    </dgm:pt>
    <dgm:pt modelId="{09820F93-E12A-124D-89B6-FF5F44F738B6}" type="pres">
      <dgm:prSet presAssocID="{0FA3C518-B894-2747-AE47-78E77FBEB752}" presName="circ1" presStyleLbl="vennNode1" presStyleIdx="0" presStyleCnt="3" custLinFactNeighborY="143"/>
      <dgm:spPr/>
    </dgm:pt>
    <dgm:pt modelId="{AEE0D789-3775-964E-B3AD-167D7DA01799}" type="pres">
      <dgm:prSet presAssocID="{0FA3C518-B894-2747-AE47-78E77FBEB752}" presName="circ1Tx" presStyleLbl="revTx" presStyleIdx="0" presStyleCnt="0">
        <dgm:presLayoutVars>
          <dgm:chMax val="0"/>
          <dgm:chPref val="0"/>
          <dgm:bulletEnabled val="1"/>
        </dgm:presLayoutVars>
      </dgm:prSet>
      <dgm:spPr/>
    </dgm:pt>
    <dgm:pt modelId="{A34C8F6C-3664-3A49-8166-C1620D82326D}" type="pres">
      <dgm:prSet presAssocID="{67E88C97-0881-7142-9018-2214C7AEDC52}" presName="circ2" presStyleLbl="vennNode1" presStyleIdx="1" presStyleCnt="3"/>
      <dgm:spPr/>
    </dgm:pt>
    <dgm:pt modelId="{F26C83DD-E6D1-564F-8B83-87DB14AFC4C7}" type="pres">
      <dgm:prSet presAssocID="{67E88C97-0881-7142-9018-2214C7AEDC52}" presName="circ2Tx" presStyleLbl="revTx" presStyleIdx="0" presStyleCnt="0">
        <dgm:presLayoutVars>
          <dgm:chMax val="0"/>
          <dgm:chPref val="0"/>
          <dgm:bulletEnabled val="1"/>
        </dgm:presLayoutVars>
      </dgm:prSet>
      <dgm:spPr/>
    </dgm:pt>
    <dgm:pt modelId="{0C204FDC-48B5-914C-90C4-86E2DD4DAA51}" type="pres">
      <dgm:prSet presAssocID="{783AA332-FE64-204C-9E9A-50FA30B7F48E}" presName="circ3" presStyleLbl="vennNode1" presStyleIdx="2" presStyleCnt="3"/>
      <dgm:spPr/>
    </dgm:pt>
    <dgm:pt modelId="{67025807-6D99-4F4C-99C3-D9816AD1DACB}" type="pres">
      <dgm:prSet presAssocID="{783AA332-FE64-204C-9E9A-50FA30B7F48E}" presName="circ3Tx" presStyleLbl="revTx" presStyleIdx="0" presStyleCnt="0">
        <dgm:presLayoutVars>
          <dgm:chMax val="0"/>
          <dgm:chPref val="0"/>
          <dgm:bulletEnabled val="1"/>
        </dgm:presLayoutVars>
      </dgm:prSet>
      <dgm:spPr/>
    </dgm:pt>
  </dgm:ptLst>
  <dgm:cxnLst>
    <dgm:cxn modelId="{4DB0E70D-B0FF-DE42-8633-79FBE124279E}" type="presOf" srcId="{DF55E56A-822B-EF4E-BF47-88691C5DCCFF}" destId="{67025807-6D99-4F4C-99C3-D9816AD1DACB}" srcOrd="1" destOrd="3" presId="urn:microsoft.com/office/officeart/2005/8/layout/venn1"/>
    <dgm:cxn modelId="{CDBA3212-5892-8C42-A6C9-51664217C8B3}" srcId="{67E88C97-0881-7142-9018-2214C7AEDC52}" destId="{064DFF6E-611B-FD4D-B0F3-3EA22DE7960A}" srcOrd="4" destOrd="0" parTransId="{4E50FB8B-D826-2540-B2C9-D43740A7EBA0}" sibTransId="{C1350AC1-39D2-3746-9BC3-A2B4BD6084DB}"/>
    <dgm:cxn modelId="{6702C414-CD9E-B64E-B671-3F8042895B61}" type="presOf" srcId="{0FA3C518-B894-2747-AE47-78E77FBEB752}" destId="{09820F93-E12A-124D-89B6-FF5F44F738B6}" srcOrd="0" destOrd="0" presId="urn:microsoft.com/office/officeart/2005/8/layout/venn1"/>
    <dgm:cxn modelId="{A59C2927-FD6C-0644-9FC5-A3EC5B4E2EC8}" type="presOf" srcId="{FA635591-AAC0-A94F-A737-381D186BEA69}" destId="{A34C8F6C-3664-3A49-8166-C1620D82326D}" srcOrd="0" destOrd="4" presId="urn:microsoft.com/office/officeart/2005/8/layout/venn1"/>
    <dgm:cxn modelId="{AFDA452C-B7E3-7046-9376-0311C7A16D9F}" type="presOf" srcId="{BA44EB34-A3A4-574C-A0B1-469DDA8ECF80}" destId="{0C204FDC-48B5-914C-90C4-86E2DD4DAA51}" srcOrd="0" destOrd="1" presId="urn:microsoft.com/office/officeart/2005/8/layout/venn1"/>
    <dgm:cxn modelId="{8C3FD233-E967-7542-B2ED-65748E2364A3}" type="presOf" srcId="{064DFF6E-611B-FD4D-B0F3-3EA22DE7960A}" destId="{F26C83DD-E6D1-564F-8B83-87DB14AFC4C7}" srcOrd="1" destOrd="5" presId="urn:microsoft.com/office/officeart/2005/8/layout/venn1"/>
    <dgm:cxn modelId="{B2824B34-2BEE-EA42-AB89-C453B7A3A001}" type="presOf" srcId="{46D841D7-31DF-2745-B15F-14EDC18A94A1}" destId="{0C204FDC-48B5-914C-90C4-86E2DD4DAA51}" srcOrd="0" destOrd="4" presId="urn:microsoft.com/office/officeart/2005/8/layout/venn1"/>
    <dgm:cxn modelId="{90B9F145-78D8-164F-AFB8-EA1102691ACD}" type="presOf" srcId="{3BF5A519-7E60-754D-BEE7-7ADAEAC10663}" destId="{09820F93-E12A-124D-89B6-FF5F44F738B6}" srcOrd="0" destOrd="1" presId="urn:microsoft.com/office/officeart/2005/8/layout/venn1"/>
    <dgm:cxn modelId="{27DF4948-6E78-BB4C-A85D-915915421F2F}" type="presOf" srcId="{235337B8-AEEB-4943-AA2C-3C25137702A7}" destId="{AEE0D789-3775-964E-B3AD-167D7DA01799}" srcOrd="1" destOrd="2" presId="urn:microsoft.com/office/officeart/2005/8/layout/venn1"/>
    <dgm:cxn modelId="{9D21C14C-D2D8-174B-858B-DE8A45060F6F}" type="presOf" srcId="{4B9C6B66-A08B-D547-AA62-0CF97E6CD54C}" destId="{AEE0D789-3775-964E-B3AD-167D7DA01799}" srcOrd="1" destOrd="3" presId="urn:microsoft.com/office/officeart/2005/8/layout/venn1"/>
    <dgm:cxn modelId="{FC770F4E-F6D5-574F-BB30-5C6EBDE07D07}" srcId="{783AA332-FE64-204C-9E9A-50FA30B7F48E}" destId="{DF55E56A-822B-EF4E-BF47-88691C5DCCFF}" srcOrd="2" destOrd="0" parTransId="{24F7BB7B-D076-1241-8E84-69D275788426}" sibTransId="{AF791795-3CB1-924D-AE0A-5D90B4744A01}"/>
    <dgm:cxn modelId="{A60AF150-E61B-6E4A-9633-B7BE3EA10203}" type="presOf" srcId="{BA44EB34-A3A4-574C-A0B1-469DDA8ECF80}" destId="{67025807-6D99-4F4C-99C3-D9816AD1DACB}" srcOrd="1" destOrd="1" presId="urn:microsoft.com/office/officeart/2005/8/layout/venn1"/>
    <dgm:cxn modelId="{794BC753-78A2-954C-AB8D-6E699F8F5A55}" type="presOf" srcId="{DD4AB849-19E4-E04F-8981-C0881C2FF752}" destId="{F26C83DD-E6D1-564F-8B83-87DB14AFC4C7}" srcOrd="1" destOrd="3" presId="urn:microsoft.com/office/officeart/2005/8/layout/venn1"/>
    <dgm:cxn modelId="{429B8755-4BFC-3444-B97B-6CA6D50B2033}" srcId="{0FA3C518-B894-2747-AE47-78E77FBEB752}" destId="{7A46C629-AB50-B64C-88B6-987B78F5A44C}" srcOrd="3" destOrd="0" parTransId="{6CF9202A-10AE-FF40-A107-DA12852ACB94}" sibTransId="{73D38D56-FBD9-9A47-A618-190F3BEC319A}"/>
    <dgm:cxn modelId="{908E9958-1A25-7F4E-BA09-E10AC5FE4AE1}" type="presOf" srcId="{3BF5A519-7E60-754D-BEE7-7ADAEAC10663}" destId="{AEE0D789-3775-964E-B3AD-167D7DA01799}" srcOrd="1" destOrd="1" presId="urn:microsoft.com/office/officeart/2005/8/layout/venn1"/>
    <dgm:cxn modelId="{EC0DCE5A-54BA-204E-999B-396FA74CB5EB}" srcId="{0FA3C518-B894-2747-AE47-78E77FBEB752}" destId="{4B9C6B66-A08B-D547-AA62-0CF97E6CD54C}" srcOrd="2" destOrd="0" parTransId="{2442A4AF-14D4-6846-B5E4-E218D9A11470}" sibTransId="{55C6B2CE-7A0D-F949-99A9-E4F04D08FF62}"/>
    <dgm:cxn modelId="{550F665E-A1CF-D44D-A4F2-219BBD0A95D0}" type="presOf" srcId="{235337B8-AEEB-4943-AA2C-3C25137702A7}" destId="{09820F93-E12A-124D-89B6-FF5F44F738B6}" srcOrd="0" destOrd="2" presId="urn:microsoft.com/office/officeart/2005/8/layout/venn1"/>
    <dgm:cxn modelId="{C9A2C76B-89D7-4F4B-AB02-12804CD2E706}" type="presOf" srcId="{783AA332-FE64-204C-9E9A-50FA30B7F48E}" destId="{0C204FDC-48B5-914C-90C4-86E2DD4DAA51}" srcOrd="0" destOrd="0" presId="urn:microsoft.com/office/officeart/2005/8/layout/venn1"/>
    <dgm:cxn modelId="{AE2BF97F-1A0A-EB44-9129-A7D5672B4EE9}" type="presOf" srcId="{783AA332-FE64-204C-9E9A-50FA30B7F48E}" destId="{67025807-6D99-4F4C-99C3-D9816AD1DACB}" srcOrd="1" destOrd="0" presId="urn:microsoft.com/office/officeart/2005/8/layout/venn1"/>
    <dgm:cxn modelId="{0BA22D85-1956-8548-AC3B-592EBD0445A8}" srcId="{67E88C97-0881-7142-9018-2214C7AEDC52}" destId="{FA635591-AAC0-A94F-A737-381D186BEA69}" srcOrd="3" destOrd="0" parTransId="{90AC9DB3-5E9F-804D-B289-35467D4EB699}" sibTransId="{76B1B389-4E05-9049-885F-536E362626A5}"/>
    <dgm:cxn modelId="{D28A5585-F488-7B4D-9946-2FF170F4B554}" srcId="{9BDA92B5-0BE7-F54C-8D67-C75800561F65}" destId="{67E88C97-0881-7142-9018-2214C7AEDC52}" srcOrd="1" destOrd="0" parTransId="{69F98B67-B1CB-8444-9DF4-1F0365D7A699}" sibTransId="{2DF595BB-4794-8F4E-B44B-ACDC2AB44195}"/>
    <dgm:cxn modelId="{CD636C90-2121-B34F-9E40-EC91C1B4EB0D}" type="presOf" srcId="{0FA3C518-B894-2747-AE47-78E77FBEB752}" destId="{AEE0D789-3775-964E-B3AD-167D7DA01799}" srcOrd="1" destOrd="0" presId="urn:microsoft.com/office/officeart/2005/8/layout/venn1"/>
    <dgm:cxn modelId="{92C3B990-E2BB-574B-AC54-F734B291D6E4}" type="presOf" srcId="{8846C011-0CCE-6E48-80E6-FA34467D74A8}" destId="{F26C83DD-E6D1-564F-8B83-87DB14AFC4C7}" srcOrd="1" destOrd="2" presId="urn:microsoft.com/office/officeart/2005/8/layout/venn1"/>
    <dgm:cxn modelId="{381ECB94-9B3A-1D4A-A393-8C1FADBAD48A}" type="presOf" srcId="{7A46C629-AB50-B64C-88B6-987B78F5A44C}" destId="{AEE0D789-3775-964E-B3AD-167D7DA01799}" srcOrd="1" destOrd="4" presId="urn:microsoft.com/office/officeart/2005/8/layout/venn1"/>
    <dgm:cxn modelId="{4DAAF295-D786-6D46-BFED-A881833927E5}" type="presOf" srcId="{A979D316-D493-0545-9BFD-53363996FF76}" destId="{A34C8F6C-3664-3A49-8166-C1620D82326D}" srcOrd="0" destOrd="1" presId="urn:microsoft.com/office/officeart/2005/8/layout/venn1"/>
    <dgm:cxn modelId="{F142C298-7B3C-B246-B914-80045D2157A6}" srcId="{783AA332-FE64-204C-9E9A-50FA30B7F48E}" destId="{46D841D7-31DF-2745-B15F-14EDC18A94A1}" srcOrd="3" destOrd="0" parTransId="{9BC7676E-E63B-C54E-BBA1-8B00A2DEE6CE}" sibTransId="{D1720A69-F043-0F4D-859F-23129D0FAA7E}"/>
    <dgm:cxn modelId="{1A57819A-0A4B-C344-9F92-406B3B215D03}" type="presOf" srcId="{B93BAA6A-1531-5240-BD79-50ECE38AF682}" destId="{0C204FDC-48B5-914C-90C4-86E2DD4DAA51}" srcOrd="0" destOrd="2" presId="urn:microsoft.com/office/officeart/2005/8/layout/venn1"/>
    <dgm:cxn modelId="{72E429A1-E599-2D4B-B37C-2B3DCFF981DB}" type="presOf" srcId="{8846C011-0CCE-6E48-80E6-FA34467D74A8}" destId="{A34C8F6C-3664-3A49-8166-C1620D82326D}" srcOrd="0" destOrd="2" presId="urn:microsoft.com/office/officeart/2005/8/layout/venn1"/>
    <dgm:cxn modelId="{C90E0AA2-2617-2443-9E37-385FBF662BCE}" type="presOf" srcId="{4B9C6B66-A08B-D547-AA62-0CF97E6CD54C}" destId="{09820F93-E12A-124D-89B6-FF5F44F738B6}" srcOrd="0" destOrd="3" presId="urn:microsoft.com/office/officeart/2005/8/layout/venn1"/>
    <dgm:cxn modelId="{85A2A0A2-D607-B040-8700-94D210268445}" srcId="{783AA332-FE64-204C-9E9A-50FA30B7F48E}" destId="{BA44EB34-A3A4-574C-A0B1-469DDA8ECF80}" srcOrd="0" destOrd="0" parTransId="{2EF763E3-86A7-3842-A454-FBE2F9BA1F3B}" sibTransId="{9C0EC0F6-DAE8-3A46-9621-003BE08CDEEA}"/>
    <dgm:cxn modelId="{52A13DAA-73A6-194C-961C-E3508363A1FF}" srcId="{9BDA92B5-0BE7-F54C-8D67-C75800561F65}" destId="{783AA332-FE64-204C-9E9A-50FA30B7F48E}" srcOrd="2" destOrd="0" parTransId="{9F3F9642-FD1B-6848-83AA-87E660FD9AAB}" sibTransId="{ABC42773-4F46-1D42-B23F-521F269208C4}"/>
    <dgm:cxn modelId="{DCED80B6-2308-DD47-B769-5D037160F889}" type="presOf" srcId="{67E88C97-0881-7142-9018-2214C7AEDC52}" destId="{F26C83DD-E6D1-564F-8B83-87DB14AFC4C7}" srcOrd="1" destOrd="0" presId="urn:microsoft.com/office/officeart/2005/8/layout/venn1"/>
    <dgm:cxn modelId="{2A870EC7-7989-4D4C-9879-3036035F1700}" srcId="{67E88C97-0881-7142-9018-2214C7AEDC52}" destId="{A979D316-D493-0545-9BFD-53363996FF76}" srcOrd="0" destOrd="0" parTransId="{171D8248-E2F2-0148-90EB-DEFCE1DD18DA}" sibTransId="{DB926D95-CE1B-B34F-81A3-8B22BFD78C15}"/>
    <dgm:cxn modelId="{4B62D2C7-1FB1-4845-9DAA-449EE3345699}" type="presOf" srcId="{B93BAA6A-1531-5240-BD79-50ECE38AF682}" destId="{67025807-6D99-4F4C-99C3-D9816AD1DACB}" srcOrd="1" destOrd="2" presId="urn:microsoft.com/office/officeart/2005/8/layout/venn1"/>
    <dgm:cxn modelId="{4FD49EC9-2A4F-6947-81B4-EE1B0D593C42}" srcId="{67E88C97-0881-7142-9018-2214C7AEDC52}" destId="{8846C011-0CCE-6E48-80E6-FA34467D74A8}" srcOrd="1" destOrd="0" parTransId="{FC9A4FD0-E62E-C448-9579-FE906A6C5D11}" sibTransId="{E7C3427B-15E3-C943-9513-1B016BDC0D48}"/>
    <dgm:cxn modelId="{F8CA0ECC-9ED5-8F43-B510-DA6474596F4C}" type="presOf" srcId="{FA635591-AAC0-A94F-A737-381D186BEA69}" destId="{F26C83DD-E6D1-564F-8B83-87DB14AFC4C7}" srcOrd="1" destOrd="4" presId="urn:microsoft.com/office/officeart/2005/8/layout/venn1"/>
    <dgm:cxn modelId="{66F54DD2-DAFE-9548-94C5-46166A10D1A2}" type="presOf" srcId="{67E88C97-0881-7142-9018-2214C7AEDC52}" destId="{A34C8F6C-3664-3A49-8166-C1620D82326D}" srcOrd="0" destOrd="0" presId="urn:microsoft.com/office/officeart/2005/8/layout/venn1"/>
    <dgm:cxn modelId="{B0F1AED8-9954-4243-AC32-DC25A0AB6311}" type="presOf" srcId="{DF55E56A-822B-EF4E-BF47-88691C5DCCFF}" destId="{0C204FDC-48B5-914C-90C4-86E2DD4DAA51}" srcOrd="0" destOrd="3" presId="urn:microsoft.com/office/officeart/2005/8/layout/venn1"/>
    <dgm:cxn modelId="{66695BDA-5E06-8147-B3BE-3E75A8836395}" srcId="{9BDA92B5-0BE7-F54C-8D67-C75800561F65}" destId="{0FA3C518-B894-2747-AE47-78E77FBEB752}" srcOrd="0" destOrd="0" parTransId="{C92096FB-589A-D947-A35A-A4CB97CF2C85}" sibTransId="{7994F2A0-91FC-E74C-9D5B-EEAE3F40CFB6}"/>
    <dgm:cxn modelId="{A322DBE0-4ECA-8F40-AACE-B5BDDAF7B501}" type="presOf" srcId="{7A46C629-AB50-B64C-88B6-987B78F5A44C}" destId="{09820F93-E12A-124D-89B6-FF5F44F738B6}" srcOrd="0" destOrd="4" presId="urn:microsoft.com/office/officeart/2005/8/layout/venn1"/>
    <dgm:cxn modelId="{ABA0B6E9-DE57-BB45-9057-253E564BE71A}" type="presOf" srcId="{DD4AB849-19E4-E04F-8981-C0881C2FF752}" destId="{A34C8F6C-3664-3A49-8166-C1620D82326D}" srcOrd="0" destOrd="3" presId="urn:microsoft.com/office/officeart/2005/8/layout/venn1"/>
    <dgm:cxn modelId="{90C15BEE-B841-144A-875D-8DB346BEDA76}" type="presOf" srcId="{46D841D7-31DF-2745-B15F-14EDC18A94A1}" destId="{67025807-6D99-4F4C-99C3-D9816AD1DACB}" srcOrd="1" destOrd="4" presId="urn:microsoft.com/office/officeart/2005/8/layout/venn1"/>
    <dgm:cxn modelId="{564C58EF-C837-5A41-8766-35A7652820FB}" type="presOf" srcId="{064DFF6E-611B-FD4D-B0F3-3EA22DE7960A}" destId="{A34C8F6C-3664-3A49-8166-C1620D82326D}" srcOrd="0" destOrd="5" presId="urn:microsoft.com/office/officeart/2005/8/layout/venn1"/>
    <dgm:cxn modelId="{687CD4F2-0875-774C-A402-B7745DBD13A7}" srcId="{0FA3C518-B894-2747-AE47-78E77FBEB752}" destId="{3BF5A519-7E60-754D-BEE7-7ADAEAC10663}" srcOrd="0" destOrd="0" parTransId="{6107C0C3-95B4-0640-9164-96DBF127B8A5}" sibTransId="{F18F1E1D-4525-214A-A85C-AE68DE674AF8}"/>
    <dgm:cxn modelId="{A64D16F7-C266-5742-9BDF-24E63D3CE6A2}" srcId="{783AA332-FE64-204C-9E9A-50FA30B7F48E}" destId="{B93BAA6A-1531-5240-BD79-50ECE38AF682}" srcOrd="1" destOrd="0" parTransId="{53F5476B-EF3D-5D4E-90E2-AB802F0B5E12}" sibTransId="{808A7B75-BB4C-8740-A64A-C2730B02B78D}"/>
    <dgm:cxn modelId="{EFD107F8-630B-B04B-A389-9CD4A09D8F1A}" type="presOf" srcId="{9BDA92B5-0BE7-F54C-8D67-C75800561F65}" destId="{AF40E6AF-A8EE-6E48-87F5-EA2B49BB3059}" srcOrd="0" destOrd="0" presId="urn:microsoft.com/office/officeart/2005/8/layout/venn1"/>
    <dgm:cxn modelId="{AB540DF8-7CF8-1A41-A136-E5FB68CE104D}" type="presOf" srcId="{A979D316-D493-0545-9BFD-53363996FF76}" destId="{F26C83DD-E6D1-564F-8B83-87DB14AFC4C7}" srcOrd="1" destOrd="1" presId="urn:microsoft.com/office/officeart/2005/8/layout/venn1"/>
    <dgm:cxn modelId="{29D9E7F8-C384-DC4E-8287-78428C04BCC9}" srcId="{0FA3C518-B894-2747-AE47-78E77FBEB752}" destId="{235337B8-AEEB-4943-AA2C-3C25137702A7}" srcOrd="1" destOrd="0" parTransId="{EAD07279-DDDC-434F-B858-C3F736E96EDE}" sibTransId="{42E78C5D-D856-224E-A8C1-312185019822}"/>
    <dgm:cxn modelId="{9B9A57F9-4ABD-3F43-89F5-316106F0C2FE}" srcId="{67E88C97-0881-7142-9018-2214C7AEDC52}" destId="{DD4AB849-19E4-E04F-8981-C0881C2FF752}" srcOrd="2" destOrd="0" parTransId="{5142C7CB-7DDA-9941-A27A-3DFBDB9967CF}" sibTransId="{50333764-FB74-7649-B492-B4BDB05986F6}"/>
    <dgm:cxn modelId="{1AB90E96-4C99-E949-AEBD-B2A9D18DF518}" type="presParOf" srcId="{AF40E6AF-A8EE-6E48-87F5-EA2B49BB3059}" destId="{09820F93-E12A-124D-89B6-FF5F44F738B6}" srcOrd="0" destOrd="0" presId="urn:microsoft.com/office/officeart/2005/8/layout/venn1"/>
    <dgm:cxn modelId="{8E3D1DFB-8287-A546-9E51-E011B281E80B}" type="presParOf" srcId="{AF40E6AF-A8EE-6E48-87F5-EA2B49BB3059}" destId="{AEE0D789-3775-964E-B3AD-167D7DA01799}" srcOrd="1" destOrd="0" presId="urn:microsoft.com/office/officeart/2005/8/layout/venn1"/>
    <dgm:cxn modelId="{3EADF9FC-FCC2-F34A-9C1E-6E6EE7131EE4}" type="presParOf" srcId="{AF40E6AF-A8EE-6E48-87F5-EA2B49BB3059}" destId="{A34C8F6C-3664-3A49-8166-C1620D82326D}" srcOrd="2" destOrd="0" presId="urn:microsoft.com/office/officeart/2005/8/layout/venn1"/>
    <dgm:cxn modelId="{06E3A5A4-C3C2-4D4A-BF6D-4EE473D0BB29}" type="presParOf" srcId="{AF40E6AF-A8EE-6E48-87F5-EA2B49BB3059}" destId="{F26C83DD-E6D1-564F-8B83-87DB14AFC4C7}" srcOrd="3" destOrd="0" presId="urn:microsoft.com/office/officeart/2005/8/layout/venn1"/>
    <dgm:cxn modelId="{F2FD685C-C8B2-0948-BD2D-8F31E541FEBA}" type="presParOf" srcId="{AF40E6AF-A8EE-6E48-87F5-EA2B49BB3059}" destId="{0C204FDC-48B5-914C-90C4-86E2DD4DAA51}" srcOrd="4" destOrd="0" presId="urn:microsoft.com/office/officeart/2005/8/layout/venn1"/>
    <dgm:cxn modelId="{B1451667-61B4-E84F-BBCC-7A1B8811407D}" type="presParOf" srcId="{AF40E6AF-A8EE-6E48-87F5-EA2B49BB3059}" destId="{67025807-6D99-4F4C-99C3-D9816AD1DACB}"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E03CF6-8417-C74A-A059-134B18C29E9D}" type="doc">
      <dgm:prSet loTypeId="urn:microsoft.com/office/officeart/2005/8/layout/vList4" loCatId="" qsTypeId="urn:microsoft.com/office/officeart/2005/8/quickstyle/simple1" qsCatId="simple" csTypeId="urn:microsoft.com/office/officeart/2005/8/colors/accent1_2" csCatId="accent1" phldr="1"/>
      <dgm:spPr/>
    </dgm:pt>
    <dgm:pt modelId="{E8818A3E-B195-B444-A87A-82A02A030A74}">
      <dgm:prSet phldrT="[Text]"/>
      <dgm:spPr/>
      <dgm:t>
        <a:bodyPr/>
        <a:lstStyle/>
        <a:p>
          <a:r>
            <a:rPr lang="en-US" dirty="0">
              <a:solidFill>
                <a:srgbClr val="FFFFFF"/>
              </a:solidFill>
              <a:latin typeface="Montserrat" panose="02000505000000020004" pitchFamily="2" charset="77"/>
              <a:ea typeface="Chakra Petch"/>
              <a:cs typeface="Chakra Petch"/>
              <a:sym typeface="Chakra Petch"/>
            </a:rPr>
            <a:t>Training platforms</a:t>
          </a:r>
          <a:endParaRPr lang="en-US" dirty="0"/>
        </a:p>
      </dgm:t>
    </dgm:pt>
    <dgm:pt modelId="{506BE253-D881-BE4C-87B4-10075EEF41B0}" type="parTrans" cxnId="{EBAF7CA6-8061-F246-B996-0969459AB365}">
      <dgm:prSet/>
      <dgm:spPr/>
      <dgm:t>
        <a:bodyPr/>
        <a:lstStyle/>
        <a:p>
          <a:endParaRPr lang="en-US"/>
        </a:p>
      </dgm:t>
    </dgm:pt>
    <dgm:pt modelId="{C99427D6-2970-0647-ACC6-0F5F7699BF21}" type="sibTrans" cxnId="{EBAF7CA6-8061-F246-B996-0969459AB365}">
      <dgm:prSet/>
      <dgm:spPr/>
      <dgm:t>
        <a:bodyPr/>
        <a:lstStyle/>
        <a:p>
          <a:endParaRPr lang="en-US"/>
        </a:p>
      </dgm:t>
    </dgm:pt>
    <dgm:pt modelId="{16CB75F6-D970-0D43-8665-AEF5973B11B9}">
      <dgm:prSet phldrT="[Text]"/>
      <dgm:spPr/>
      <dgm:t>
        <a:bodyPr/>
        <a:lstStyle/>
        <a:p>
          <a:r>
            <a:rPr lang="en-US" dirty="0">
              <a:solidFill>
                <a:srgbClr val="FFFFFF"/>
              </a:solidFill>
              <a:latin typeface="Montserrat" panose="02000505000000020004" pitchFamily="2" charset="77"/>
              <a:ea typeface="Chakra Petch"/>
              <a:cs typeface="Chakra Petch"/>
              <a:sym typeface="Chakra Petch"/>
            </a:rPr>
            <a:t>Data sources</a:t>
          </a:r>
          <a:endParaRPr lang="en-US" dirty="0"/>
        </a:p>
      </dgm:t>
    </dgm:pt>
    <dgm:pt modelId="{6C967C3E-7D19-4648-B246-514A8A77BFC1}" type="parTrans" cxnId="{FC5E2EA3-458D-8647-A696-E18C070464F2}">
      <dgm:prSet/>
      <dgm:spPr/>
      <dgm:t>
        <a:bodyPr/>
        <a:lstStyle/>
        <a:p>
          <a:endParaRPr lang="en-US"/>
        </a:p>
      </dgm:t>
    </dgm:pt>
    <dgm:pt modelId="{FCCEB386-40F0-284E-9184-4ADD160D6CDF}" type="sibTrans" cxnId="{FC5E2EA3-458D-8647-A696-E18C070464F2}">
      <dgm:prSet/>
      <dgm:spPr/>
      <dgm:t>
        <a:bodyPr/>
        <a:lstStyle/>
        <a:p>
          <a:endParaRPr lang="en-US"/>
        </a:p>
      </dgm:t>
    </dgm:pt>
    <dgm:pt modelId="{C55DFABD-032F-6E4F-86EA-2A143D3F50C0}">
      <dgm:prSet phldrT="[Text]"/>
      <dgm:spPr/>
      <dgm:t>
        <a:bodyPr/>
        <a:lstStyle/>
        <a:p>
          <a:r>
            <a:rPr lang="en-US" dirty="0">
              <a:solidFill>
                <a:srgbClr val="FFFFFF"/>
              </a:solidFill>
              <a:latin typeface="Montserrat" panose="02000505000000020004" pitchFamily="2" charset="77"/>
              <a:ea typeface="Chakra Petch"/>
              <a:cs typeface="Chakra Petch"/>
              <a:sym typeface="Chakra Petch"/>
            </a:rPr>
            <a:t>Sensors and partner systems</a:t>
          </a:r>
          <a:endParaRPr lang="en-US" dirty="0"/>
        </a:p>
      </dgm:t>
    </dgm:pt>
    <dgm:pt modelId="{3C27C298-0B40-7B46-811D-E11F1644CE6B}" type="parTrans" cxnId="{B08497D6-CABD-3F47-BC28-78F6E25A996E}">
      <dgm:prSet/>
      <dgm:spPr/>
      <dgm:t>
        <a:bodyPr/>
        <a:lstStyle/>
        <a:p>
          <a:endParaRPr lang="en-US"/>
        </a:p>
      </dgm:t>
    </dgm:pt>
    <dgm:pt modelId="{FEC074D7-A035-904B-A447-7F4C0526ED48}" type="sibTrans" cxnId="{B08497D6-CABD-3F47-BC28-78F6E25A996E}">
      <dgm:prSet/>
      <dgm:spPr/>
      <dgm:t>
        <a:bodyPr/>
        <a:lstStyle/>
        <a:p>
          <a:endParaRPr lang="en-US"/>
        </a:p>
      </dgm:t>
    </dgm:pt>
    <dgm:pt modelId="{2E844BF2-9AB9-CA46-8993-CBD900EB4D2A}" type="pres">
      <dgm:prSet presAssocID="{F4E03CF6-8417-C74A-A059-134B18C29E9D}" presName="linear" presStyleCnt="0">
        <dgm:presLayoutVars>
          <dgm:dir/>
          <dgm:resizeHandles val="exact"/>
        </dgm:presLayoutVars>
      </dgm:prSet>
      <dgm:spPr/>
    </dgm:pt>
    <dgm:pt modelId="{63410FFF-BD4C-8F47-93AD-4E2FC2DA2A07}" type="pres">
      <dgm:prSet presAssocID="{E8818A3E-B195-B444-A87A-82A02A030A74}" presName="comp" presStyleCnt="0"/>
      <dgm:spPr/>
    </dgm:pt>
    <dgm:pt modelId="{FD3B5C6D-7675-9242-BF7D-431AFAF7303E}" type="pres">
      <dgm:prSet presAssocID="{E8818A3E-B195-B444-A87A-82A02A030A74}" presName="box" presStyleLbl="node1" presStyleIdx="0" presStyleCnt="3"/>
      <dgm:spPr/>
    </dgm:pt>
    <dgm:pt modelId="{281C6456-FE48-A34A-90D0-078F7824F107}" type="pres">
      <dgm:prSet presAssocID="{E8818A3E-B195-B444-A87A-82A02A030A74}" presName="img"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6000" b="-6000"/>
          </a:stretch>
        </a:blipFill>
      </dgm:spPr>
      <dgm:extLst>
        <a:ext uri="{E40237B7-FDA0-4F09-8148-C483321AD2D9}">
          <dgm14:cNvPr xmlns:dgm14="http://schemas.microsoft.com/office/drawing/2010/diagram" id="0" name="" descr="Internet with solid fill"/>
        </a:ext>
      </dgm:extLst>
    </dgm:pt>
    <dgm:pt modelId="{A55ADDE4-2E33-6D47-80E0-2B94123131BB}" type="pres">
      <dgm:prSet presAssocID="{E8818A3E-B195-B444-A87A-82A02A030A74}" presName="text" presStyleLbl="node1" presStyleIdx="0" presStyleCnt="3">
        <dgm:presLayoutVars>
          <dgm:bulletEnabled val="1"/>
        </dgm:presLayoutVars>
      </dgm:prSet>
      <dgm:spPr/>
    </dgm:pt>
    <dgm:pt modelId="{883A8D2A-12E0-6341-8CA1-53BCF8E5258B}" type="pres">
      <dgm:prSet presAssocID="{C99427D6-2970-0647-ACC6-0F5F7699BF21}" presName="spacer" presStyleCnt="0"/>
      <dgm:spPr/>
    </dgm:pt>
    <dgm:pt modelId="{97101389-978A-5F4A-8B08-87CF10C94F50}" type="pres">
      <dgm:prSet presAssocID="{16CB75F6-D970-0D43-8665-AEF5973B11B9}" presName="comp" presStyleCnt="0"/>
      <dgm:spPr/>
    </dgm:pt>
    <dgm:pt modelId="{E9653B84-21FD-494E-B760-AF61B5DCC61C}" type="pres">
      <dgm:prSet presAssocID="{16CB75F6-D970-0D43-8665-AEF5973B11B9}" presName="box" presStyleLbl="node1" presStyleIdx="1" presStyleCnt="3"/>
      <dgm:spPr/>
    </dgm:pt>
    <dgm:pt modelId="{16C8E092-7A9A-F443-A2BE-773AC3EAC25F}" type="pres">
      <dgm:prSet presAssocID="{16CB75F6-D970-0D43-8665-AEF5973B11B9}" presName="img" presStyleLbl="fgImgPlace1" presStyleIdx="1" presStyleCnt="3"/>
      <dgm:spPr>
        <a:blipFill rotWithShape="1">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pt>
    <dgm:pt modelId="{817B529B-DEE7-7C4E-BFF0-C4F66AAA4701}" type="pres">
      <dgm:prSet presAssocID="{16CB75F6-D970-0D43-8665-AEF5973B11B9}" presName="text" presStyleLbl="node1" presStyleIdx="1" presStyleCnt="3">
        <dgm:presLayoutVars>
          <dgm:bulletEnabled val="1"/>
        </dgm:presLayoutVars>
      </dgm:prSet>
      <dgm:spPr/>
    </dgm:pt>
    <dgm:pt modelId="{C920D520-0BBC-4849-8462-5F89297FDA13}" type="pres">
      <dgm:prSet presAssocID="{FCCEB386-40F0-284E-9184-4ADD160D6CDF}" presName="spacer" presStyleCnt="0"/>
      <dgm:spPr/>
    </dgm:pt>
    <dgm:pt modelId="{DF768919-80D0-3E45-9564-CBB8748BE2D7}" type="pres">
      <dgm:prSet presAssocID="{C55DFABD-032F-6E4F-86EA-2A143D3F50C0}" presName="comp" presStyleCnt="0"/>
      <dgm:spPr/>
    </dgm:pt>
    <dgm:pt modelId="{0F83132F-DDC3-1B4F-B598-B090D4439742}" type="pres">
      <dgm:prSet presAssocID="{C55DFABD-032F-6E4F-86EA-2A143D3F50C0}" presName="box" presStyleLbl="node1" presStyleIdx="2" presStyleCnt="3"/>
      <dgm:spPr/>
    </dgm:pt>
    <dgm:pt modelId="{87CDD78C-DDC7-2C45-AFBE-08E41A8AB4CE}" type="pres">
      <dgm:prSet presAssocID="{C55DFABD-032F-6E4F-86EA-2A143D3F50C0}" presName="img" presStyleLbl="fgImgPlace1" presStyleIdx="2" presStyleCnt="3"/>
      <dgm:spPr>
        <a:blipFill rotWithShape="1">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pt>
    <dgm:pt modelId="{4F3E4587-E2EF-B14C-A795-C34E29C32D41}" type="pres">
      <dgm:prSet presAssocID="{C55DFABD-032F-6E4F-86EA-2A143D3F50C0}" presName="text" presStyleLbl="node1" presStyleIdx="2" presStyleCnt="3">
        <dgm:presLayoutVars>
          <dgm:bulletEnabled val="1"/>
        </dgm:presLayoutVars>
      </dgm:prSet>
      <dgm:spPr/>
    </dgm:pt>
  </dgm:ptLst>
  <dgm:cxnLst>
    <dgm:cxn modelId="{F38FB137-F833-2249-AB0D-41820F07AE15}" type="presOf" srcId="{C55DFABD-032F-6E4F-86EA-2A143D3F50C0}" destId="{4F3E4587-E2EF-B14C-A795-C34E29C32D41}" srcOrd="1" destOrd="0" presId="urn:microsoft.com/office/officeart/2005/8/layout/vList4"/>
    <dgm:cxn modelId="{5EA1184D-9FEE-2D47-A11C-A841DAB8BF8E}" type="presOf" srcId="{16CB75F6-D970-0D43-8665-AEF5973B11B9}" destId="{E9653B84-21FD-494E-B760-AF61B5DCC61C}" srcOrd="0" destOrd="0" presId="urn:microsoft.com/office/officeart/2005/8/layout/vList4"/>
    <dgm:cxn modelId="{0798D553-00BC-BE4E-A702-AD3F8D0DBEBA}" type="presOf" srcId="{16CB75F6-D970-0D43-8665-AEF5973B11B9}" destId="{817B529B-DEE7-7C4E-BFF0-C4F66AAA4701}" srcOrd="1" destOrd="0" presId="urn:microsoft.com/office/officeart/2005/8/layout/vList4"/>
    <dgm:cxn modelId="{20E60E6A-4A51-8C44-B5D7-BA73D0F9877F}" type="presOf" srcId="{E8818A3E-B195-B444-A87A-82A02A030A74}" destId="{A55ADDE4-2E33-6D47-80E0-2B94123131BB}" srcOrd="1" destOrd="0" presId="urn:microsoft.com/office/officeart/2005/8/layout/vList4"/>
    <dgm:cxn modelId="{FC5E2EA3-458D-8647-A696-E18C070464F2}" srcId="{F4E03CF6-8417-C74A-A059-134B18C29E9D}" destId="{16CB75F6-D970-0D43-8665-AEF5973B11B9}" srcOrd="1" destOrd="0" parTransId="{6C967C3E-7D19-4648-B246-514A8A77BFC1}" sibTransId="{FCCEB386-40F0-284E-9184-4ADD160D6CDF}"/>
    <dgm:cxn modelId="{EBAF7CA6-8061-F246-B996-0969459AB365}" srcId="{F4E03CF6-8417-C74A-A059-134B18C29E9D}" destId="{E8818A3E-B195-B444-A87A-82A02A030A74}" srcOrd="0" destOrd="0" parTransId="{506BE253-D881-BE4C-87B4-10075EEF41B0}" sibTransId="{C99427D6-2970-0647-ACC6-0F5F7699BF21}"/>
    <dgm:cxn modelId="{ED04E6B9-3048-8C42-8A70-89A73D0AAD2A}" type="presOf" srcId="{F4E03CF6-8417-C74A-A059-134B18C29E9D}" destId="{2E844BF2-9AB9-CA46-8993-CBD900EB4D2A}" srcOrd="0" destOrd="0" presId="urn:microsoft.com/office/officeart/2005/8/layout/vList4"/>
    <dgm:cxn modelId="{8E8310C7-A282-3A4F-9A4A-32E349983930}" type="presOf" srcId="{E8818A3E-B195-B444-A87A-82A02A030A74}" destId="{FD3B5C6D-7675-9242-BF7D-431AFAF7303E}" srcOrd="0" destOrd="0" presId="urn:microsoft.com/office/officeart/2005/8/layout/vList4"/>
    <dgm:cxn modelId="{5E4BE0D5-A3B6-2F4E-A6DB-145F9146FF4C}" type="presOf" srcId="{C55DFABD-032F-6E4F-86EA-2A143D3F50C0}" destId="{0F83132F-DDC3-1B4F-B598-B090D4439742}" srcOrd="0" destOrd="0" presId="urn:microsoft.com/office/officeart/2005/8/layout/vList4"/>
    <dgm:cxn modelId="{B08497D6-CABD-3F47-BC28-78F6E25A996E}" srcId="{F4E03CF6-8417-C74A-A059-134B18C29E9D}" destId="{C55DFABD-032F-6E4F-86EA-2A143D3F50C0}" srcOrd="2" destOrd="0" parTransId="{3C27C298-0B40-7B46-811D-E11F1644CE6B}" sibTransId="{FEC074D7-A035-904B-A447-7F4C0526ED48}"/>
    <dgm:cxn modelId="{998B2911-975F-BC47-87E8-C490C3F1448B}" type="presParOf" srcId="{2E844BF2-9AB9-CA46-8993-CBD900EB4D2A}" destId="{63410FFF-BD4C-8F47-93AD-4E2FC2DA2A07}" srcOrd="0" destOrd="0" presId="urn:microsoft.com/office/officeart/2005/8/layout/vList4"/>
    <dgm:cxn modelId="{1B789480-360E-5543-8C1D-6EAC177ECD2B}" type="presParOf" srcId="{63410FFF-BD4C-8F47-93AD-4E2FC2DA2A07}" destId="{FD3B5C6D-7675-9242-BF7D-431AFAF7303E}" srcOrd="0" destOrd="0" presId="urn:microsoft.com/office/officeart/2005/8/layout/vList4"/>
    <dgm:cxn modelId="{BF8B60F3-593B-3943-8848-A130F363B633}" type="presParOf" srcId="{63410FFF-BD4C-8F47-93AD-4E2FC2DA2A07}" destId="{281C6456-FE48-A34A-90D0-078F7824F107}" srcOrd="1" destOrd="0" presId="urn:microsoft.com/office/officeart/2005/8/layout/vList4"/>
    <dgm:cxn modelId="{D7ED1CBD-4D14-AE44-BC59-319C3451638C}" type="presParOf" srcId="{63410FFF-BD4C-8F47-93AD-4E2FC2DA2A07}" destId="{A55ADDE4-2E33-6D47-80E0-2B94123131BB}" srcOrd="2" destOrd="0" presId="urn:microsoft.com/office/officeart/2005/8/layout/vList4"/>
    <dgm:cxn modelId="{F7187520-DFFC-B64C-A14F-D6DB3001D39A}" type="presParOf" srcId="{2E844BF2-9AB9-CA46-8993-CBD900EB4D2A}" destId="{883A8D2A-12E0-6341-8CA1-53BCF8E5258B}" srcOrd="1" destOrd="0" presId="urn:microsoft.com/office/officeart/2005/8/layout/vList4"/>
    <dgm:cxn modelId="{A0588569-4DE4-9D40-A5C6-1F19BE1ACF8A}" type="presParOf" srcId="{2E844BF2-9AB9-CA46-8993-CBD900EB4D2A}" destId="{97101389-978A-5F4A-8B08-87CF10C94F50}" srcOrd="2" destOrd="0" presId="urn:microsoft.com/office/officeart/2005/8/layout/vList4"/>
    <dgm:cxn modelId="{5B3BE9B6-66AB-D84C-A871-D1C03B0DB106}" type="presParOf" srcId="{97101389-978A-5F4A-8B08-87CF10C94F50}" destId="{E9653B84-21FD-494E-B760-AF61B5DCC61C}" srcOrd="0" destOrd="0" presId="urn:microsoft.com/office/officeart/2005/8/layout/vList4"/>
    <dgm:cxn modelId="{6F3C1044-6C25-324F-8C80-89E4EBB30FC9}" type="presParOf" srcId="{97101389-978A-5F4A-8B08-87CF10C94F50}" destId="{16C8E092-7A9A-F443-A2BE-773AC3EAC25F}" srcOrd="1" destOrd="0" presId="urn:microsoft.com/office/officeart/2005/8/layout/vList4"/>
    <dgm:cxn modelId="{0A326D18-7519-5F47-9E97-66C68CF75EC5}" type="presParOf" srcId="{97101389-978A-5F4A-8B08-87CF10C94F50}" destId="{817B529B-DEE7-7C4E-BFF0-C4F66AAA4701}" srcOrd="2" destOrd="0" presId="urn:microsoft.com/office/officeart/2005/8/layout/vList4"/>
    <dgm:cxn modelId="{6347B9BF-2DAA-A442-8001-E2B7A295C712}" type="presParOf" srcId="{2E844BF2-9AB9-CA46-8993-CBD900EB4D2A}" destId="{C920D520-0BBC-4849-8462-5F89297FDA13}" srcOrd="3" destOrd="0" presId="urn:microsoft.com/office/officeart/2005/8/layout/vList4"/>
    <dgm:cxn modelId="{F69C0AAB-172D-994E-A941-C2677B944440}" type="presParOf" srcId="{2E844BF2-9AB9-CA46-8993-CBD900EB4D2A}" destId="{DF768919-80D0-3E45-9564-CBB8748BE2D7}" srcOrd="4" destOrd="0" presId="urn:microsoft.com/office/officeart/2005/8/layout/vList4"/>
    <dgm:cxn modelId="{032DDE82-88F6-3C45-BCD4-A8F1D0F61F9B}" type="presParOf" srcId="{DF768919-80D0-3E45-9564-CBB8748BE2D7}" destId="{0F83132F-DDC3-1B4F-B598-B090D4439742}" srcOrd="0" destOrd="0" presId="urn:microsoft.com/office/officeart/2005/8/layout/vList4"/>
    <dgm:cxn modelId="{607CA601-F76C-D647-A304-58782DD56DEF}" type="presParOf" srcId="{DF768919-80D0-3E45-9564-CBB8748BE2D7}" destId="{87CDD78C-DDC7-2C45-AFBE-08E41A8AB4CE}" srcOrd="1" destOrd="0" presId="urn:microsoft.com/office/officeart/2005/8/layout/vList4"/>
    <dgm:cxn modelId="{BB039B4B-D028-0542-B623-C9ECD44A9D09}" type="presParOf" srcId="{DF768919-80D0-3E45-9564-CBB8748BE2D7}" destId="{4F3E4587-E2EF-B14C-A795-C34E29C32D41}"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E03CF6-8417-C74A-A059-134B18C29E9D}" type="doc">
      <dgm:prSet loTypeId="urn:microsoft.com/office/officeart/2005/8/layout/vList4" loCatId="" qsTypeId="urn:microsoft.com/office/officeart/2005/8/quickstyle/simple1" qsCatId="simple" csTypeId="urn:microsoft.com/office/officeart/2005/8/colors/accent1_2" csCatId="accent1" phldr="1"/>
      <dgm:spPr/>
    </dgm:pt>
    <dgm:pt modelId="{E8818A3E-B195-B444-A87A-82A02A030A74}">
      <dgm:prSet phldrT="[Text]"/>
      <dgm:spPr/>
      <dgm:t>
        <a:bodyPr/>
        <a:lstStyle/>
        <a:p>
          <a:r>
            <a:rPr lang="en-US" dirty="0">
              <a:solidFill>
                <a:srgbClr val="FFFFFF"/>
              </a:solidFill>
              <a:latin typeface="Montserrat" panose="02000505000000020004" pitchFamily="2" charset="77"/>
              <a:ea typeface="Chakra Petch"/>
              <a:cs typeface="Chakra Petch"/>
              <a:sym typeface="Chakra Petch"/>
            </a:rPr>
            <a:t>Instructors</a:t>
          </a:r>
          <a:endParaRPr lang="en-US" dirty="0"/>
        </a:p>
      </dgm:t>
    </dgm:pt>
    <dgm:pt modelId="{506BE253-D881-BE4C-87B4-10075EEF41B0}" type="parTrans" cxnId="{EBAF7CA6-8061-F246-B996-0969459AB365}">
      <dgm:prSet/>
      <dgm:spPr/>
      <dgm:t>
        <a:bodyPr/>
        <a:lstStyle/>
        <a:p>
          <a:endParaRPr lang="en-US"/>
        </a:p>
      </dgm:t>
    </dgm:pt>
    <dgm:pt modelId="{C99427D6-2970-0647-ACC6-0F5F7699BF21}" type="sibTrans" cxnId="{EBAF7CA6-8061-F246-B996-0969459AB365}">
      <dgm:prSet/>
      <dgm:spPr/>
      <dgm:t>
        <a:bodyPr/>
        <a:lstStyle/>
        <a:p>
          <a:endParaRPr lang="en-US"/>
        </a:p>
      </dgm:t>
    </dgm:pt>
    <dgm:pt modelId="{16CB75F6-D970-0D43-8665-AEF5973B11B9}">
      <dgm:prSet phldrT="[Text]"/>
      <dgm:spPr/>
      <dgm:t>
        <a:bodyPr/>
        <a:lstStyle/>
        <a:p>
          <a:r>
            <a:rPr lang="en-US" dirty="0">
              <a:solidFill>
                <a:srgbClr val="FFFFFF"/>
              </a:solidFill>
              <a:latin typeface="Montserrat" panose="02000505000000020004" pitchFamily="2" charset="77"/>
              <a:ea typeface="Chakra Petch"/>
              <a:cs typeface="Chakra Petch"/>
              <a:sym typeface="Chakra Petch"/>
            </a:rPr>
            <a:t>Operators and trainees</a:t>
          </a:r>
          <a:endParaRPr lang="en-US" dirty="0"/>
        </a:p>
      </dgm:t>
    </dgm:pt>
    <dgm:pt modelId="{6C967C3E-7D19-4648-B246-514A8A77BFC1}" type="parTrans" cxnId="{FC5E2EA3-458D-8647-A696-E18C070464F2}">
      <dgm:prSet/>
      <dgm:spPr/>
      <dgm:t>
        <a:bodyPr/>
        <a:lstStyle/>
        <a:p>
          <a:endParaRPr lang="en-US"/>
        </a:p>
      </dgm:t>
    </dgm:pt>
    <dgm:pt modelId="{FCCEB386-40F0-284E-9184-4ADD160D6CDF}" type="sibTrans" cxnId="{FC5E2EA3-458D-8647-A696-E18C070464F2}">
      <dgm:prSet/>
      <dgm:spPr/>
      <dgm:t>
        <a:bodyPr/>
        <a:lstStyle/>
        <a:p>
          <a:endParaRPr lang="en-US"/>
        </a:p>
      </dgm:t>
    </dgm:pt>
    <dgm:pt modelId="{C55DFABD-032F-6E4F-86EA-2A143D3F50C0}">
      <dgm:prSet phldrT="[Text]"/>
      <dgm:spPr/>
      <dgm:t>
        <a:bodyPr/>
        <a:lstStyle/>
        <a:p>
          <a:r>
            <a:rPr lang="en-US" dirty="0">
              <a:solidFill>
                <a:srgbClr val="FFFFFF"/>
              </a:solidFill>
              <a:latin typeface="Montserrat" panose="02000505000000020004" pitchFamily="2" charset="77"/>
              <a:ea typeface="Chakra Petch"/>
              <a:cs typeface="Chakra Petch"/>
              <a:sym typeface="Chakra Petch"/>
            </a:rPr>
            <a:t>OTTI infrastructure</a:t>
          </a:r>
          <a:endParaRPr lang="en-US" dirty="0"/>
        </a:p>
      </dgm:t>
    </dgm:pt>
    <dgm:pt modelId="{3C27C298-0B40-7B46-811D-E11F1644CE6B}" type="parTrans" cxnId="{B08497D6-CABD-3F47-BC28-78F6E25A996E}">
      <dgm:prSet/>
      <dgm:spPr/>
      <dgm:t>
        <a:bodyPr/>
        <a:lstStyle/>
        <a:p>
          <a:endParaRPr lang="en-US"/>
        </a:p>
      </dgm:t>
    </dgm:pt>
    <dgm:pt modelId="{FEC074D7-A035-904B-A447-7F4C0526ED48}" type="sibTrans" cxnId="{B08497D6-CABD-3F47-BC28-78F6E25A996E}">
      <dgm:prSet/>
      <dgm:spPr/>
      <dgm:t>
        <a:bodyPr/>
        <a:lstStyle/>
        <a:p>
          <a:endParaRPr lang="en-US"/>
        </a:p>
      </dgm:t>
    </dgm:pt>
    <dgm:pt modelId="{2E844BF2-9AB9-CA46-8993-CBD900EB4D2A}" type="pres">
      <dgm:prSet presAssocID="{F4E03CF6-8417-C74A-A059-134B18C29E9D}" presName="linear" presStyleCnt="0">
        <dgm:presLayoutVars>
          <dgm:dir/>
          <dgm:resizeHandles val="exact"/>
        </dgm:presLayoutVars>
      </dgm:prSet>
      <dgm:spPr/>
    </dgm:pt>
    <dgm:pt modelId="{63410FFF-BD4C-8F47-93AD-4E2FC2DA2A07}" type="pres">
      <dgm:prSet presAssocID="{E8818A3E-B195-B444-A87A-82A02A030A74}" presName="comp" presStyleCnt="0"/>
      <dgm:spPr/>
    </dgm:pt>
    <dgm:pt modelId="{FD3B5C6D-7675-9242-BF7D-431AFAF7303E}" type="pres">
      <dgm:prSet presAssocID="{E8818A3E-B195-B444-A87A-82A02A030A74}" presName="box" presStyleLbl="node1" presStyleIdx="0" presStyleCnt="3"/>
      <dgm:spPr/>
    </dgm:pt>
    <dgm:pt modelId="{281C6456-FE48-A34A-90D0-078F7824F107}" type="pres">
      <dgm:prSet presAssocID="{E8818A3E-B195-B444-A87A-82A02A030A74}" presName="img" presStyleLbl="fgImgPlace1" presStyleIdx="0" presStyleCnt="3" custScaleX="100235"/>
      <dgm:spPr>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l="-8000" r="-8000"/>
          </a:stretch>
        </a:blipFill>
      </dgm:spPr>
    </dgm:pt>
    <dgm:pt modelId="{A55ADDE4-2E33-6D47-80E0-2B94123131BB}" type="pres">
      <dgm:prSet presAssocID="{E8818A3E-B195-B444-A87A-82A02A030A74}" presName="text" presStyleLbl="node1" presStyleIdx="0" presStyleCnt="3">
        <dgm:presLayoutVars>
          <dgm:bulletEnabled val="1"/>
        </dgm:presLayoutVars>
      </dgm:prSet>
      <dgm:spPr/>
    </dgm:pt>
    <dgm:pt modelId="{883A8D2A-12E0-6341-8CA1-53BCF8E5258B}" type="pres">
      <dgm:prSet presAssocID="{C99427D6-2970-0647-ACC6-0F5F7699BF21}" presName="spacer" presStyleCnt="0"/>
      <dgm:spPr/>
    </dgm:pt>
    <dgm:pt modelId="{97101389-978A-5F4A-8B08-87CF10C94F50}" type="pres">
      <dgm:prSet presAssocID="{16CB75F6-D970-0D43-8665-AEF5973B11B9}" presName="comp" presStyleCnt="0"/>
      <dgm:spPr/>
    </dgm:pt>
    <dgm:pt modelId="{E9653B84-21FD-494E-B760-AF61B5DCC61C}" type="pres">
      <dgm:prSet presAssocID="{16CB75F6-D970-0D43-8665-AEF5973B11B9}" presName="box" presStyleLbl="node1" presStyleIdx="1" presStyleCnt="3"/>
      <dgm:spPr/>
    </dgm:pt>
    <dgm:pt modelId="{16C8E092-7A9A-F443-A2BE-773AC3EAC25F}" type="pres">
      <dgm:prSet presAssocID="{16CB75F6-D970-0D43-8665-AEF5973B11B9}" presName="img" presStyleLbl="fgImgPlace1" presStyleIdx="1" presStyleCnt="3"/>
      <dgm:spPr>
        <a:blipFill rotWithShape="1">
          <a:blip xmlns:r="http://schemas.openxmlformats.org/officeDocument/2006/relationships" r:embed="rId3">
            <a:extLst>
              <a:ext uri="{96DAC541-7B7A-43D3-8B79-37D633B846F1}">
                <asvg:svgBlip xmlns:asvg="http://schemas.microsoft.com/office/drawing/2016/SVG/main" r:embed="rId4"/>
              </a:ext>
            </a:extLst>
          </a:blip>
          <a:srcRect/>
          <a:stretch>
            <a:fillRect t="-18000" b="-18000"/>
          </a:stretch>
        </a:blipFill>
      </dgm:spPr>
    </dgm:pt>
    <dgm:pt modelId="{817B529B-DEE7-7C4E-BFF0-C4F66AAA4701}" type="pres">
      <dgm:prSet presAssocID="{16CB75F6-D970-0D43-8665-AEF5973B11B9}" presName="text" presStyleLbl="node1" presStyleIdx="1" presStyleCnt="3">
        <dgm:presLayoutVars>
          <dgm:bulletEnabled val="1"/>
        </dgm:presLayoutVars>
      </dgm:prSet>
      <dgm:spPr/>
    </dgm:pt>
    <dgm:pt modelId="{C920D520-0BBC-4849-8462-5F89297FDA13}" type="pres">
      <dgm:prSet presAssocID="{FCCEB386-40F0-284E-9184-4ADD160D6CDF}" presName="spacer" presStyleCnt="0"/>
      <dgm:spPr/>
    </dgm:pt>
    <dgm:pt modelId="{DF768919-80D0-3E45-9564-CBB8748BE2D7}" type="pres">
      <dgm:prSet presAssocID="{C55DFABD-032F-6E4F-86EA-2A143D3F50C0}" presName="comp" presStyleCnt="0"/>
      <dgm:spPr/>
    </dgm:pt>
    <dgm:pt modelId="{0F83132F-DDC3-1B4F-B598-B090D4439742}" type="pres">
      <dgm:prSet presAssocID="{C55DFABD-032F-6E4F-86EA-2A143D3F50C0}" presName="box" presStyleLbl="node1" presStyleIdx="2" presStyleCnt="3"/>
      <dgm:spPr/>
    </dgm:pt>
    <dgm:pt modelId="{87CDD78C-DDC7-2C45-AFBE-08E41A8AB4CE}" type="pres">
      <dgm:prSet presAssocID="{C55DFABD-032F-6E4F-86EA-2A143D3F50C0}" presName="img" presStyleLbl="fgImgPlace1" presStyleIdx="2" presStyleCnt="3"/>
      <dgm:spPr>
        <a:blipFill rotWithShape="1">
          <a:blip xmlns:r="http://schemas.openxmlformats.org/officeDocument/2006/relationships" r:embed="rId5">
            <a:extLst>
              <a:ext uri="{96DAC541-7B7A-43D3-8B79-37D633B846F1}">
                <asvg:svgBlip xmlns:asvg="http://schemas.microsoft.com/office/drawing/2016/SVG/main" r:embed="rId6"/>
              </a:ext>
            </a:extLst>
          </a:blip>
          <a:srcRect/>
          <a:stretch>
            <a:fillRect t="-3000" b="-3000"/>
          </a:stretch>
        </a:blipFill>
      </dgm:spPr>
    </dgm:pt>
    <dgm:pt modelId="{4F3E4587-E2EF-B14C-A795-C34E29C32D41}" type="pres">
      <dgm:prSet presAssocID="{C55DFABD-032F-6E4F-86EA-2A143D3F50C0}" presName="text" presStyleLbl="node1" presStyleIdx="2" presStyleCnt="3">
        <dgm:presLayoutVars>
          <dgm:bulletEnabled val="1"/>
        </dgm:presLayoutVars>
      </dgm:prSet>
      <dgm:spPr/>
    </dgm:pt>
  </dgm:ptLst>
  <dgm:cxnLst>
    <dgm:cxn modelId="{F38FB137-F833-2249-AB0D-41820F07AE15}" type="presOf" srcId="{C55DFABD-032F-6E4F-86EA-2A143D3F50C0}" destId="{4F3E4587-E2EF-B14C-A795-C34E29C32D41}" srcOrd="1" destOrd="0" presId="urn:microsoft.com/office/officeart/2005/8/layout/vList4"/>
    <dgm:cxn modelId="{5EA1184D-9FEE-2D47-A11C-A841DAB8BF8E}" type="presOf" srcId="{16CB75F6-D970-0D43-8665-AEF5973B11B9}" destId="{E9653B84-21FD-494E-B760-AF61B5DCC61C}" srcOrd="0" destOrd="0" presId="urn:microsoft.com/office/officeart/2005/8/layout/vList4"/>
    <dgm:cxn modelId="{0798D553-00BC-BE4E-A702-AD3F8D0DBEBA}" type="presOf" srcId="{16CB75F6-D970-0D43-8665-AEF5973B11B9}" destId="{817B529B-DEE7-7C4E-BFF0-C4F66AAA4701}" srcOrd="1" destOrd="0" presId="urn:microsoft.com/office/officeart/2005/8/layout/vList4"/>
    <dgm:cxn modelId="{20E60E6A-4A51-8C44-B5D7-BA73D0F9877F}" type="presOf" srcId="{E8818A3E-B195-B444-A87A-82A02A030A74}" destId="{A55ADDE4-2E33-6D47-80E0-2B94123131BB}" srcOrd="1" destOrd="0" presId="urn:microsoft.com/office/officeart/2005/8/layout/vList4"/>
    <dgm:cxn modelId="{FC5E2EA3-458D-8647-A696-E18C070464F2}" srcId="{F4E03CF6-8417-C74A-A059-134B18C29E9D}" destId="{16CB75F6-D970-0D43-8665-AEF5973B11B9}" srcOrd="1" destOrd="0" parTransId="{6C967C3E-7D19-4648-B246-514A8A77BFC1}" sibTransId="{FCCEB386-40F0-284E-9184-4ADD160D6CDF}"/>
    <dgm:cxn modelId="{EBAF7CA6-8061-F246-B996-0969459AB365}" srcId="{F4E03CF6-8417-C74A-A059-134B18C29E9D}" destId="{E8818A3E-B195-B444-A87A-82A02A030A74}" srcOrd="0" destOrd="0" parTransId="{506BE253-D881-BE4C-87B4-10075EEF41B0}" sibTransId="{C99427D6-2970-0647-ACC6-0F5F7699BF21}"/>
    <dgm:cxn modelId="{ED04E6B9-3048-8C42-8A70-89A73D0AAD2A}" type="presOf" srcId="{F4E03CF6-8417-C74A-A059-134B18C29E9D}" destId="{2E844BF2-9AB9-CA46-8993-CBD900EB4D2A}" srcOrd="0" destOrd="0" presId="urn:microsoft.com/office/officeart/2005/8/layout/vList4"/>
    <dgm:cxn modelId="{8E8310C7-A282-3A4F-9A4A-32E349983930}" type="presOf" srcId="{E8818A3E-B195-B444-A87A-82A02A030A74}" destId="{FD3B5C6D-7675-9242-BF7D-431AFAF7303E}" srcOrd="0" destOrd="0" presId="urn:microsoft.com/office/officeart/2005/8/layout/vList4"/>
    <dgm:cxn modelId="{5E4BE0D5-A3B6-2F4E-A6DB-145F9146FF4C}" type="presOf" srcId="{C55DFABD-032F-6E4F-86EA-2A143D3F50C0}" destId="{0F83132F-DDC3-1B4F-B598-B090D4439742}" srcOrd="0" destOrd="0" presId="urn:microsoft.com/office/officeart/2005/8/layout/vList4"/>
    <dgm:cxn modelId="{B08497D6-CABD-3F47-BC28-78F6E25A996E}" srcId="{F4E03CF6-8417-C74A-A059-134B18C29E9D}" destId="{C55DFABD-032F-6E4F-86EA-2A143D3F50C0}" srcOrd="2" destOrd="0" parTransId="{3C27C298-0B40-7B46-811D-E11F1644CE6B}" sibTransId="{FEC074D7-A035-904B-A447-7F4C0526ED48}"/>
    <dgm:cxn modelId="{998B2911-975F-BC47-87E8-C490C3F1448B}" type="presParOf" srcId="{2E844BF2-9AB9-CA46-8993-CBD900EB4D2A}" destId="{63410FFF-BD4C-8F47-93AD-4E2FC2DA2A07}" srcOrd="0" destOrd="0" presId="urn:microsoft.com/office/officeart/2005/8/layout/vList4"/>
    <dgm:cxn modelId="{1B789480-360E-5543-8C1D-6EAC177ECD2B}" type="presParOf" srcId="{63410FFF-BD4C-8F47-93AD-4E2FC2DA2A07}" destId="{FD3B5C6D-7675-9242-BF7D-431AFAF7303E}" srcOrd="0" destOrd="0" presId="urn:microsoft.com/office/officeart/2005/8/layout/vList4"/>
    <dgm:cxn modelId="{BF8B60F3-593B-3943-8848-A130F363B633}" type="presParOf" srcId="{63410FFF-BD4C-8F47-93AD-4E2FC2DA2A07}" destId="{281C6456-FE48-A34A-90D0-078F7824F107}" srcOrd="1" destOrd="0" presId="urn:microsoft.com/office/officeart/2005/8/layout/vList4"/>
    <dgm:cxn modelId="{D7ED1CBD-4D14-AE44-BC59-319C3451638C}" type="presParOf" srcId="{63410FFF-BD4C-8F47-93AD-4E2FC2DA2A07}" destId="{A55ADDE4-2E33-6D47-80E0-2B94123131BB}" srcOrd="2" destOrd="0" presId="urn:microsoft.com/office/officeart/2005/8/layout/vList4"/>
    <dgm:cxn modelId="{F7187520-DFFC-B64C-A14F-D6DB3001D39A}" type="presParOf" srcId="{2E844BF2-9AB9-CA46-8993-CBD900EB4D2A}" destId="{883A8D2A-12E0-6341-8CA1-53BCF8E5258B}" srcOrd="1" destOrd="0" presId="urn:microsoft.com/office/officeart/2005/8/layout/vList4"/>
    <dgm:cxn modelId="{A0588569-4DE4-9D40-A5C6-1F19BE1ACF8A}" type="presParOf" srcId="{2E844BF2-9AB9-CA46-8993-CBD900EB4D2A}" destId="{97101389-978A-5F4A-8B08-87CF10C94F50}" srcOrd="2" destOrd="0" presId="urn:microsoft.com/office/officeart/2005/8/layout/vList4"/>
    <dgm:cxn modelId="{5B3BE9B6-66AB-D84C-A871-D1C03B0DB106}" type="presParOf" srcId="{97101389-978A-5F4A-8B08-87CF10C94F50}" destId="{E9653B84-21FD-494E-B760-AF61B5DCC61C}" srcOrd="0" destOrd="0" presId="urn:microsoft.com/office/officeart/2005/8/layout/vList4"/>
    <dgm:cxn modelId="{6F3C1044-6C25-324F-8C80-89E4EBB30FC9}" type="presParOf" srcId="{97101389-978A-5F4A-8B08-87CF10C94F50}" destId="{16C8E092-7A9A-F443-A2BE-773AC3EAC25F}" srcOrd="1" destOrd="0" presId="urn:microsoft.com/office/officeart/2005/8/layout/vList4"/>
    <dgm:cxn modelId="{0A326D18-7519-5F47-9E97-66C68CF75EC5}" type="presParOf" srcId="{97101389-978A-5F4A-8B08-87CF10C94F50}" destId="{817B529B-DEE7-7C4E-BFF0-C4F66AAA4701}" srcOrd="2" destOrd="0" presId="urn:microsoft.com/office/officeart/2005/8/layout/vList4"/>
    <dgm:cxn modelId="{6347B9BF-2DAA-A442-8001-E2B7A295C712}" type="presParOf" srcId="{2E844BF2-9AB9-CA46-8993-CBD900EB4D2A}" destId="{C920D520-0BBC-4849-8462-5F89297FDA13}" srcOrd="3" destOrd="0" presId="urn:microsoft.com/office/officeart/2005/8/layout/vList4"/>
    <dgm:cxn modelId="{F69C0AAB-172D-994E-A941-C2677B944440}" type="presParOf" srcId="{2E844BF2-9AB9-CA46-8993-CBD900EB4D2A}" destId="{DF768919-80D0-3E45-9564-CBB8748BE2D7}" srcOrd="4" destOrd="0" presId="urn:microsoft.com/office/officeart/2005/8/layout/vList4"/>
    <dgm:cxn modelId="{032DDE82-88F6-3C45-BCD4-A8F1D0F61F9B}" type="presParOf" srcId="{DF768919-80D0-3E45-9564-CBB8748BE2D7}" destId="{0F83132F-DDC3-1B4F-B598-B090D4439742}" srcOrd="0" destOrd="0" presId="urn:microsoft.com/office/officeart/2005/8/layout/vList4"/>
    <dgm:cxn modelId="{607CA601-F76C-D647-A304-58782DD56DEF}" type="presParOf" srcId="{DF768919-80D0-3E45-9564-CBB8748BE2D7}" destId="{87CDD78C-DDC7-2C45-AFBE-08E41A8AB4CE}" srcOrd="1" destOrd="0" presId="urn:microsoft.com/office/officeart/2005/8/layout/vList4"/>
    <dgm:cxn modelId="{BB039B4B-D028-0542-B623-C9ECD44A9D09}" type="presParOf" srcId="{DF768919-80D0-3E45-9564-CBB8748BE2D7}" destId="{4F3E4587-E2EF-B14C-A795-C34E29C32D41}"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3114FD-B409-C740-8B23-C01A54DD65A0}" type="doc">
      <dgm:prSet loTypeId="urn:microsoft.com/office/officeart/2008/layout/HexagonCluster" loCatId="" qsTypeId="urn:microsoft.com/office/officeart/2005/8/quickstyle/simple1" qsCatId="simple" csTypeId="urn:microsoft.com/office/officeart/2005/8/colors/accent1_2" csCatId="accent1" phldr="1"/>
      <dgm:spPr/>
      <dgm:t>
        <a:bodyPr/>
        <a:lstStyle/>
        <a:p>
          <a:endParaRPr lang="en-US"/>
        </a:p>
      </dgm:t>
    </dgm:pt>
    <dgm:pt modelId="{3A571EA5-9A02-4545-B443-13872D578B9B}">
      <dgm:prSet phldrT="[Text]"/>
      <dgm:spPr/>
      <dgm:t>
        <a:bodyPr/>
        <a:lstStyle/>
        <a:p>
          <a:r>
            <a:rPr lang="en-US" dirty="0">
              <a:sym typeface="Raleway"/>
            </a:rPr>
            <a:t>Someone owns it after the pilot</a:t>
          </a:r>
          <a:endParaRPr lang="en-US" dirty="0"/>
        </a:p>
      </dgm:t>
    </dgm:pt>
    <dgm:pt modelId="{6C4724F0-DFFC-1E41-B820-68314B9CABC2}" type="parTrans" cxnId="{26900611-914E-E946-80B3-53A399803DF6}">
      <dgm:prSet/>
      <dgm:spPr/>
      <dgm:t>
        <a:bodyPr/>
        <a:lstStyle/>
        <a:p>
          <a:endParaRPr lang="en-US"/>
        </a:p>
      </dgm:t>
    </dgm:pt>
    <dgm:pt modelId="{6CB0566E-FC2C-F140-8143-3003B6609432}" type="sibTrans" cxnId="{26900611-914E-E946-80B3-53A399803DF6}">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dgm:spPr>
      <dgm:t>
        <a:bodyPr/>
        <a:lstStyle/>
        <a:p>
          <a:endParaRPr lang="en-US"/>
        </a:p>
      </dgm:t>
      <dgm:extLst>
        <a:ext uri="{E40237B7-FDA0-4F09-8148-C483321AD2D9}">
          <dgm14:cNvPr xmlns:dgm14="http://schemas.microsoft.com/office/drawing/2010/diagram" id="0" name="" descr="Chevron arrows with solid fill"/>
        </a:ext>
      </dgm:extLst>
    </dgm:pt>
    <dgm:pt modelId="{72ACEBF1-C534-1B45-9CDF-29D7C550746F}">
      <dgm:prSet phldrT="[Text]"/>
      <dgm:spPr/>
      <dgm:t>
        <a:bodyPr/>
        <a:lstStyle/>
        <a:p>
          <a:r>
            <a:rPr lang="en-US" dirty="0">
              <a:sym typeface="Raleway"/>
            </a:rPr>
            <a:t>Behavior can be  tested and governed</a:t>
          </a:r>
          <a:endParaRPr lang="en-US" dirty="0"/>
        </a:p>
      </dgm:t>
    </dgm:pt>
    <dgm:pt modelId="{8F3A5369-DE58-BE49-8501-858D6E18913B}" type="parTrans" cxnId="{7EC940E2-2C02-724A-96DA-DB389D0D2329}">
      <dgm:prSet/>
      <dgm:spPr/>
      <dgm:t>
        <a:bodyPr/>
        <a:lstStyle/>
        <a:p>
          <a:endParaRPr lang="en-US"/>
        </a:p>
      </dgm:t>
    </dgm:pt>
    <dgm:pt modelId="{CA4D32BB-5FC8-6847-BA44-1F9A14DDB076}" type="sibTrans" cxnId="{7EC940E2-2C02-724A-96DA-DB389D0D2329}">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Lock with solid fill"/>
        </a:ext>
      </dgm:extLst>
    </dgm:pt>
    <dgm:pt modelId="{7E0C3945-0A70-3943-9F96-A121887EBB24}">
      <dgm:prSet phldrT="[Text]"/>
      <dgm:spPr/>
      <dgm:t>
        <a:bodyPr/>
        <a:lstStyle/>
        <a:p>
          <a:r>
            <a:rPr lang="en-US" dirty="0">
              <a:sym typeface="Raleway"/>
            </a:rPr>
            <a:t>Changes a real workflow or outcome</a:t>
          </a:r>
          <a:endParaRPr lang="en-US" dirty="0"/>
        </a:p>
      </dgm:t>
    </dgm:pt>
    <dgm:pt modelId="{331C7380-D5B0-5948-B537-609E5A9E6FE4}" type="parTrans" cxnId="{38C95E64-2386-7A4B-9F7A-61D162B6E02B}">
      <dgm:prSet/>
      <dgm:spPr/>
    </dgm:pt>
    <dgm:pt modelId="{3F6D50AB-B211-B248-868D-3E61AC7B7A4B}" type="sibTrans" cxnId="{38C95E64-2386-7A4B-9F7A-61D162B6E02B}">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dgm:spPr>
      <dgm:t>
        <a:bodyPr/>
        <a:lstStyle/>
        <a:p>
          <a:endParaRPr lang="en-US"/>
        </a:p>
      </dgm:t>
      <dgm:extLst>
        <a:ext uri="{E40237B7-FDA0-4F09-8148-C483321AD2D9}">
          <dgm14:cNvPr xmlns:dgm14="http://schemas.microsoft.com/office/drawing/2010/diagram" id="0" name="" descr="Users with solid fill"/>
        </a:ext>
      </dgm:extLst>
    </dgm:pt>
    <dgm:pt modelId="{6BF5CA73-2FBC-C949-8D25-4AA1C0FC7BE4}">
      <dgm:prSet phldrT="[Text]"/>
      <dgm:spPr/>
      <dgm:t>
        <a:bodyPr/>
        <a:lstStyle/>
        <a:p>
          <a:r>
            <a:rPr lang="en-US" dirty="0">
              <a:sym typeface="Raleway"/>
            </a:rPr>
            <a:t>Connects the right systems and data</a:t>
          </a:r>
          <a:endParaRPr lang="en-US" dirty="0"/>
        </a:p>
      </dgm:t>
    </dgm:pt>
    <dgm:pt modelId="{530238B4-CEC2-894C-B02A-C14FDE446B4B}" type="parTrans" cxnId="{ECECAC56-0CA5-5242-8C77-BB35F6A2371D}">
      <dgm:prSet/>
      <dgm:spPr/>
    </dgm:pt>
    <dgm:pt modelId="{10EB949C-6D2B-7546-998C-AA8BB98A210D}" type="sibTrans" cxnId="{ECECAC56-0CA5-5242-8C77-BB35F6A2371D}">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dgm:spPr>
      <dgm:t>
        <a:bodyPr/>
        <a:lstStyle/>
        <a:p>
          <a:endParaRPr lang="en-US"/>
        </a:p>
      </dgm:t>
      <dgm:extLst>
        <a:ext uri="{E40237B7-FDA0-4F09-8148-C483321AD2D9}">
          <dgm14:cNvPr xmlns:dgm14="http://schemas.microsoft.com/office/drawing/2010/diagram" id="0" name="" descr="Network with solid fill"/>
        </a:ext>
      </dgm:extLst>
    </dgm:pt>
    <dgm:pt modelId="{88C03318-68C4-4F47-A88B-F62C0C633A52}">
      <dgm:prSet phldrT="[Text]"/>
      <dgm:spPr/>
      <dgm:t>
        <a:bodyPr/>
        <a:lstStyle/>
        <a:p>
          <a:r>
            <a:rPr lang="en-US" dirty="0">
              <a:sym typeface="Raleway"/>
            </a:rPr>
            <a:t>The right people use the output</a:t>
          </a:r>
          <a:endParaRPr lang="en-US" dirty="0"/>
        </a:p>
      </dgm:t>
    </dgm:pt>
    <dgm:pt modelId="{82F2AF5D-DA92-4342-9091-A3129208AB1A}" type="parTrans" cxnId="{690D57FC-4890-864E-B14D-6C90821E672E}">
      <dgm:prSet/>
      <dgm:spPr/>
    </dgm:pt>
    <dgm:pt modelId="{0B1A1CFD-F8A6-7547-A0D2-ED7F835A02C7}" type="sibTrans" cxnId="{690D57FC-4890-864E-B14D-6C90821E672E}">
      <dgm:prSet/>
      <dgm:spPr>
        <a:blipFill>
          <a:blip xmlns:r="http://schemas.openxmlformats.org/officeDocument/2006/relationships" r:embed="rId9">
            <a:extLst>
              <a:ext uri="{96DAC541-7B7A-43D3-8B79-37D633B846F1}">
                <asvg:svgBlip xmlns:asvg="http://schemas.microsoft.com/office/drawing/2016/SVG/main" r:embed="rId10"/>
              </a:ext>
            </a:extLst>
          </a:blip>
          <a:srcRect/>
          <a:stretch>
            <a:fillRect t="-8000" b="-8000"/>
          </a:stretch>
        </a:blipFill>
      </dgm:spPr>
      <dgm:t>
        <a:bodyPr/>
        <a:lstStyle/>
        <a:p>
          <a:endParaRPr lang="en-US"/>
        </a:p>
      </dgm:t>
      <dgm:extLst>
        <a:ext uri="{E40237B7-FDA0-4F09-8148-C483321AD2D9}">
          <dgm14:cNvPr xmlns:dgm14="http://schemas.microsoft.com/office/drawing/2010/diagram" id="0" name="" descr="Single gear with solid fill"/>
        </a:ext>
      </dgm:extLst>
    </dgm:pt>
    <dgm:pt modelId="{3CB257CA-4846-C346-AC5F-B2BE536E4EA1}" type="pres">
      <dgm:prSet presAssocID="{B53114FD-B409-C740-8B23-C01A54DD65A0}" presName="Name0" presStyleCnt="0">
        <dgm:presLayoutVars>
          <dgm:chMax val="21"/>
          <dgm:chPref val="21"/>
        </dgm:presLayoutVars>
      </dgm:prSet>
      <dgm:spPr/>
    </dgm:pt>
    <dgm:pt modelId="{2B222C7D-9A28-0745-9157-5D51EFB7D194}" type="pres">
      <dgm:prSet presAssocID="{6BF5CA73-2FBC-C949-8D25-4AA1C0FC7BE4}" presName="text1" presStyleCnt="0"/>
      <dgm:spPr/>
    </dgm:pt>
    <dgm:pt modelId="{52629D3E-8F25-6E41-A4D8-1247D5261502}" type="pres">
      <dgm:prSet presAssocID="{6BF5CA73-2FBC-C949-8D25-4AA1C0FC7BE4}" presName="textRepeatNode" presStyleLbl="alignNode1" presStyleIdx="0" presStyleCnt="5">
        <dgm:presLayoutVars>
          <dgm:chMax val="0"/>
          <dgm:chPref val="0"/>
          <dgm:bulletEnabled val="1"/>
        </dgm:presLayoutVars>
      </dgm:prSet>
      <dgm:spPr/>
    </dgm:pt>
    <dgm:pt modelId="{63E000F3-6C17-9045-A115-8DAAC07C7765}" type="pres">
      <dgm:prSet presAssocID="{6BF5CA73-2FBC-C949-8D25-4AA1C0FC7BE4}" presName="textaccent1" presStyleCnt="0"/>
      <dgm:spPr/>
    </dgm:pt>
    <dgm:pt modelId="{AB1BB1A0-6EA0-AD44-8E16-BDFFE30646AF}" type="pres">
      <dgm:prSet presAssocID="{6BF5CA73-2FBC-C949-8D25-4AA1C0FC7BE4}" presName="accentRepeatNode" presStyleLbl="solidAlignAcc1" presStyleIdx="0" presStyleCnt="10"/>
      <dgm:spPr/>
    </dgm:pt>
    <dgm:pt modelId="{B411AD41-650C-514F-8965-B34CF60CAB47}" type="pres">
      <dgm:prSet presAssocID="{10EB949C-6D2B-7546-998C-AA8BB98A210D}" presName="image1" presStyleCnt="0"/>
      <dgm:spPr/>
    </dgm:pt>
    <dgm:pt modelId="{CB1A8015-1EAF-9046-9AC7-7E617E3B2459}" type="pres">
      <dgm:prSet presAssocID="{10EB949C-6D2B-7546-998C-AA8BB98A210D}" presName="imageRepeatNode" presStyleLbl="alignAcc1" presStyleIdx="0" presStyleCnt="5"/>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t="-8000" b="-8000"/>
          </a:stretch>
        </a:blipFill>
      </dgm:spPr>
    </dgm:pt>
    <dgm:pt modelId="{C5288DE2-14E9-784E-864F-3F1FB684823F}" type="pres">
      <dgm:prSet presAssocID="{10EB949C-6D2B-7546-998C-AA8BB98A210D}" presName="imageaccent1" presStyleCnt="0"/>
      <dgm:spPr/>
    </dgm:pt>
    <dgm:pt modelId="{27B3466B-99D7-4045-B3E9-F30AC2D09C9F}" type="pres">
      <dgm:prSet presAssocID="{10EB949C-6D2B-7546-998C-AA8BB98A210D}" presName="accentRepeatNode" presStyleLbl="solidAlignAcc1" presStyleIdx="1" presStyleCnt="10"/>
      <dgm:spPr/>
    </dgm:pt>
    <dgm:pt modelId="{BC50B07B-74CB-DF45-97AF-930974C29727}" type="pres">
      <dgm:prSet presAssocID="{88C03318-68C4-4F47-A88B-F62C0C633A52}" presName="text2" presStyleCnt="0"/>
      <dgm:spPr/>
    </dgm:pt>
    <dgm:pt modelId="{992B37C1-DD42-3C41-BEDE-09D42AFD4B56}" type="pres">
      <dgm:prSet presAssocID="{88C03318-68C4-4F47-A88B-F62C0C633A52}" presName="textRepeatNode" presStyleLbl="alignNode1" presStyleIdx="1" presStyleCnt="5">
        <dgm:presLayoutVars>
          <dgm:chMax val="0"/>
          <dgm:chPref val="0"/>
          <dgm:bulletEnabled val="1"/>
        </dgm:presLayoutVars>
      </dgm:prSet>
      <dgm:spPr/>
    </dgm:pt>
    <dgm:pt modelId="{3A5391EF-C6D7-AF48-BFFD-9BA4B0FD247E}" type="pres">
      <dgm:prSet presAssocID="{88C03318-68C4-4F47-A88B-F62C0C633A52}" presName="textaccent2" presStyleCnt="0"/>
      <dgm:spPr/>
    </dgm:pt>
    <dgm:pt modelId="{2FF54C8E-D40B-BD4B-A72C-A8CC519D507A}" type="pres">
      <dgm:prSet presAssocID="{88C03318-68C4-4F47-A88B-F62C0C633A52}" presName="accentRepeatNode" presStyleLbl="solidAlignAcc1" presStyleIdx="2" presStyleCnt="10"/>
      <dgm:spPr/>
    </dgm:pt>
    <dgm:pt modelId="{E53DB58C-CFB6-3A45-8342-72F12D0DEB4B}" type="pres">
      <dgm:prSet presAssocID="{0B1A1CFD-F8A6-7547-A0D2-ED7F835A02C7}" presName="image2" presStyleCnt="0"/>
      <dgm:spPr/>
    </dgm:pt>
    <dgm:pt modelId="{935AE9F4-8C83-2746-ADA8-648F2CEB4157}" type="pres">
      <dgm:prSet presAssocID="{0B1A1CFD-F8A6-7547-A0D2-ED7F835A02C7}" presName="imageRepeatNode" presStyleLbl="alignAcc1" presStyleIdx="1" presStyleCnt="5"/>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t="-8000" b="-8000"/>
          </a:stretch>
        </a:blipFill>
      </dgm:spPr>
    </dgm:pt>
    <dgm:pt modelId="{36AE5AE6-F78F-834E-87CD-0B54D75238BB}" type="pres">
      <dgm:prSet presAssocID="{0B1A1CFD-F8A6-7547-A0D2-ED7F835A02C7}" presName="imageaccent2" presStyleCnt="0"/>
      <dgm:spPr/>
    </dgm:pt>
    <dgm:pt modelId="{E0EFFF82-E39B-5A4F-8A71-3D8A657ED6CF}" type="pres">
      <dgm:prSet presAssocID="{0B1A1CFD-F8A6-7547-A0D2-ED7F835A02C7}" presName="accentRepeatNode" presStyleLbl="solidAlignAcc1" presStyleIdx="3" presStyleCnt="10"/>
      <dgm:spPr/>
    </dgm:pt>
    <dgm:pt modelId="{61BC8311-48E0-7240-833E-5C8BEA44474E}" type="pres">
      <dgm:prSet presAssocID="{7E0C3945-0A70-3943-9F96-A121887EBB24}" presName="text3" presStyleCnt="0"/>
      <dgm:spPr/>
    </dgm:pt>
    <dgm:pt modelId="{E419B3C1-178C-A04B-80D2-B798A4E0533A}" type="pres">
      <dgm:prSet presAssocID="{7E0C3945-0A70-3943-9F96-A121887EBB24}" presName="textRepeatNode" presStyleLbl="alignNode1" presStyleIdx="2" presStyleCnt="5">
        <dgm:presLayoutVars>
          <dgm:chMax val="0"/>
          <dgm:chPref val="0"/>
          <dgm:bulletEnabled val="1"/>
        </dgm:presLayoutVars>
      </dgm:prSet>
      <dgm:spPr/>
    </dgm:pt>
    <dgm:pt modelId="{19E92D4B-CB70-6B4F-A954-47CDA575222D}" type="pres">
      <dgm:prSet presAssocID="{7E0C3945-0A70-3943-9F96-A121887EBB24}" presName="textaccent3" presStyleCnt="0"/>
      <dgm:spPr/>
    </dgm:pt>
    <dgm:pt modelId="{5BC96015-8B99-8540-BAAF-651CA30DF0FB}" type="pres">
      <dgm:prSet presAssocID="{7E0C3945-0A70-3943-9F96-A121887EBB24}" presName="accentRepeatNode" presStyleLbl="solidAlignAcc1" presStyleIdx="4" presStyleCnt="10"/>
      <dgm:spPr/>
    </dgm:pt>
    <dgm:pt modelId="{2527F52B-ED69-B84B-888D-95722A9D5D86}" type="pres">
      <dgm:prSet presAssocID="{3F6D50AB-B211-B248-868D-3E61AC7B7A4B}" presName="image3" presStyleCnt="0"/>
      <dgm:spPr/>
    </dgm:pt>
    <dgm:pt modelId="{C06BBF5A-978E-194C-9E54-85059601CF41}" type="pres">
      <dgm:prSet presAssocID="{3F6D50AB-B211-B248-868D-3E61AC7B7A4B}" presName="imageRepeatNode" presStyleLbl="alignAcc1" presStyleIdx="2" presStyleCnt="5"/>
      <dgm:spPr>
        <a:blipFill>
          <a:blip xmlns:r="http://schemas.openxmlformats.org/officeDocument/2006/relationships" r:embed="rId15">
            <a:extLst>
              <a:ext uri="{96DAC541-7B7A-43D3-8B79-37D633B846F1}">
                <asvg:svgBlip xmlns:asvg="http://schemas.microsoft.com/office/drawing/2016/SVG/main" r:embed="rId16"/>
              </a:ext>
            </a:extLst>
          </a:blip>
          <a:srcRect/>
          <a:stretch>
            <a:fillRect t="-8000" b="-8000"/>
          </a:stretch>
        </a:blipFill>
      </dgm:spPr>
    </dgm:pt>
    <dgm:pt modelId="{4B09BA13-153E-024E-B101-332DC4EF92A2}" type="pres">
      <dgm:prSet presAssocID="{3F6D50AB-B211-B248-868D-3E61AC7B7A4B}" presName="imageaccent3" presStyleCnt="0"/>
      <dgm:spPr/>
    </dgm:pt>
    <dgm:pt modelId="{4D498ED5-2F7B-B641-83E7-2D923422DAB8}" type="pres">
      <dgm:prSet presAssocID="{3F6D50AB-B211-B248-868D-3E61AC7B7A4B}" presName="accentRepeatNode" presStyleLbl="solidAlignAcc1" presStyleIdx="5" presStyleCnt="10"/>
      <dgm:spPr/>
    </dgm:pt>
    <dgm:pt modelId="{4DDADB88-77BD-CC4A-BBA3-2D7F880E9EBC}" type="pres">
      <dgm:prSet presAssocID="{72ACEBF1-C534-1B45-9CDF-29D7C550746F}" presName="text4" presStyleCnt="0"/>
      <dgm:spPr/>
    </dgm:pt>
    <dgm:pt modelId="{33C232C1-E273-0546-86E8-0F7BD5F1CA34}" type="pres">
      <dgm:prSet presAssocID="{72ACEBF1-C534-1B45-9CDF-29D7C550746F}" presName="textRepeatNode" presStyleLbl="alignNode1" presStyleIdx="3" presStyleCnt="5">
        <dgm:presLayoutVars>
          <dgm:chMax val="0"/>
          <dgm:chPref val="0"/>
          <dgm:bulletEnabled val="1"/>
        </dgm:presLayoutVars>
      </dgm:prSet>
      <dgm:spPr/>
    </dgm:pt>
    <dgm:pt modelId="{284EE08F-355E-2849-B366-AC516C6DF697}" type="pres">
      <dgm:prSet presAssocID="{72ACEBF1-C534-1B45-9CDF-29D7C550746F}" presName="textaccent4" presStyleCnt="0"/>
      <dgm:spPr/>
    </dgm:pt>
    <dgm:pt modelId="{30B7FDFB-F885-CA4E-B05F-EFC2E477B38C}" type="pres">
      <dgm:prSet presAssocID="{72ACEBF1-C534-1B45-9CDF-29D7C550746F}" presName="accentRepeatNode" presStyleLbl="solidAlignAcc1" presStyleIdx="6" presStyleCnt="10"/>
      <dgm:spPr/>
    </dgm:pt>
    <dgm:pt modelId="{14C06A23-EE40-5443-B7B8-41227EC964B8}" type="pres">
      <dgm:prSet presAssocID="{CA4D32BB-5FC8-6847-BA44-1F9A14DDB076}" presName="image4" presStyleCnt="0"/>
      <dgm:spPr/>
    </dgm:pt>
    <dgm:pt modelId="{C5654FC8-9A92-E547-A9BE-E1F268579130}" type="pres">
      <dgm:prSet presAssocID="{CA4D32BB-5FC8-6847-BA44-1F9A14DDB076}" presName="imageRepeatNode" presStyleLbl="alignAcc1" presStyleIdx="3" presStyleCnt="5"/>
      <dgm:spPr>
        <a:blipFill>
          <a:blip xmlns:r="http://schemas.openxmlformats.org/officeDocument/2006/relationships" r:embed="rId17">
            <a:extLst>
              <a:ext uri="{96DAC541-7B7A-43D3-8B79-37D633B846F1}">
                <asvg:svgBlip xmlns:asvg="http://schemas.microsoft.com/office/drawing/2016/SVG/main" r:embed="rId18"/>
              </a:ext>
            </a:extLst>
          </a:blip>
          <a:srcRect/>
          <a:stretch>
            <a:fillRect t="-8000" b="-8000"/>
          </a:stretch>
        </a:blipFill>
      </dgm:spPr>
    </dgm:pt>
    <dgm:pt modelId="{70F26F5F-FE59-8541-946C-174EE07248C8}" type="pres">
      <dgm:prSet presAssocID="{CA4D32BB-5FC8-6847-BA44-1F9A14DDB076}" presName="imageaccent4" presStyleCnt="0"/>
      <dgm:spPr/>
    </dgm:pt>
    <dgm:pt modelId="{5D74B2BD-6482-2941-82EA-D4E7E7A875CD}" type="pres">
      <dgm:prSet presAssocID="{CA4D32BB-5FC8-6847-BA44-1F9A14DDB076}" presName="accentRepeatNode" presStyleLbl="solidAlignAcc1" presStyleIdx="7" presStyleCnt="10"/>
      <dgm:spPr/>
    </dgm:pt>
    <dgm:pt modelId="{C6659A2D-8D96-1448-A568-B43FE6444E0B}" type="pres">
      <dgm:prSet presAssocID="{3A571EA5-9A02-4545-B443-13872D578B9B}" presName="text5" presStyleCnt="0"/>
      <dgm:spPr/>
    </dgm:pt>
    <dgm:pt modelId="{2EF61612-BC9C-9949-AFC6-D35E10E12136}" type="pres">
      <dgm:prSet presAssocID="{3A571EA5-9A02-4545-B443-13872D578B9B}" presName="textRepeatNode" presStyleLbl="alignNode1" presStyleIdx="4" presStyleCnt="5">
        <dgm:presLayoutVars>
          <dgm:chMax val="0"/>
          <dgm:chPref val="0"/>
          <dgm:bulletEnabled val="1"/>
        </dgm:presLayoutVars>
      </dgm:prSet>
      <dgm:spPr/>
    </dgm:pt>
    <dgm:pt modelId="{1E522660-1D90-EB43-BBC5-7761AA6F5671}" type="pres">
      <dgm:prSet presAssocID="{3A571EA5-9A02-4545-B443-13872D578B9B}" presName="textaccent5" presStyleCnt="0"/>
      <dgm:spPr/>
    </dgm:pt>
    <dgm:pt modelId="{940710DE-98A3-C44C-A151-F102D5922EFE}" type="pres">
      <dgm:prSet presAssocID="{3A571EA5-9A02-4545-B443-13872D578B9B}" presName="accentRepeatNode" presStyleLbl="solidAlignAcc1" presStyleIdx="8" presStyleCnt="10"/>
      <dgm:spPr/>
    </dgm:pt>
    <dgm:pt modelId="{00D11496-05DC-C849-AECB-00CB53F446EF}" type="pres">
      <dgm:prSet presAssocID="{6CB0566E-FC2C-F140-8143-3003B6609432}" presName="image5" presStyleCnt="0"/>
      <dgm:spPr/>
    </dgm:pt>
    <dgm:pt modelId="{8225900B-4D1E-304B-B08B-6050A1552A02}" type="pres">
      <dgm:prSet presAssocID="{6CB0566E-FC2C-F140-8143-3003B6609432}" presName="imageRepeatNode" presStyleLbl="alignAcc1" presStyleIdx="4" presStyleCnt="5"/>
      <dgm:spPr>
        <a:blipFill>
          <a:blip xmlns:r="http://schemas.openxmlformats.org/officeDocument/2006/relationships" r:embed="rId19">
            <a:extLst>
              <a:ext uri="{96DAC541-7B7A-43D3-8B79-37D633B846F1}">
                <asvg:svgBlip xmlns:asvg="http://schemas.microsoft.com/office/drawing/2016/SVG/main" r:embed="rId20"/>
              </a:ext>
            </a:extLst>
          </a:blip>
          <a:srcRect/>
          <a:stretch>
            <a:fillRect t="-8000" b="-8000"/>
          </a:stretch>
        </a:blipFill>
      </dgm:spPr>
    </dgm:pt>
    <dgm:pt modelId="{6EDEE1AA-130C-A04E-8BA2-451CB9F790DE}" type="pres">
      <dgm:prSet presAssocID="{6CB0566E-FC2C-F140-8143-3003B6609432}" presName="imageaccent5" presStyleCnt="0"/>
      <dgm:spPr/>
    </dgm:pt>
    <dgm:pt modelId="{8920C215-1FEC-D348-BAD1-11C4DA31C735}" type="pres">
      <dgm:prSet presAssocID="{6CB0566E-FC2C-F140-8143-3003B6609432}" presName="accentRepeatNode" presStyleLbl="solidAlignAcc1" presStyleIdx="9" presStyleCnt="10"/>
      <dgm:spPr/>
    </dgm:pt>
  </dgm:ptLst>
  <dgm:cxnLst>
    <dgm:cxn modelId="{BE779707-6FDF-5643-8A41-F6B8456092D0}" type="presOf" srcId="{B53114FD-B409-C740-8B23-C01A54DD65A0}" destId="{3CB257CA-4846-C346-AC5F-B2BE536E4EA1}" srcOrd="0" destOrd="0" presId="urn:microsoft.com/office/officeart/2008/layout/HexagonCluster"/>
    <dgm:cxn modelId="{DE75EE08-67F8-8E4B-BED4-8293336E4816}" type="presOf" srcId="{72ACEBF1-C534-1B45-9CDF-29D7C550746F}" destId="{33C232C1-E273-0546-86E8-0F7BD5F1CA34}" srcOrd="0" destOrd="0" presId="urn:microsoft.com/office/officeart/2008/layout/HexagonCluster"/>
    <dgm:cxn modelId="{26900611-914E-E946-80B3-53A399803DF6}" srcId="{B53114FD-B409-C740-8B23-C01A54DD65A0}" destId="{3A571EA5-9A02-4545-B443-13872D578B9B}" srcOrd="4" destOrd="0" parTransId="{6C4724F0-DFFC-1E41-B820-68314B9CABC2}" sibTransId="{6CB0566E-FC2C-F140-8143-3003B6609432}"/>
    <dgm:cxn modelId="{DDF9A930-FFBC-6846-9255-DC4634FDA639}" type="presOf" srcId="{6BF5CA73-2FBC-C949-8D25-4AA1C0FC7BE4}" destId="{52629D3E-8F25-6E41-A4D8-1247D5261502}" srcOrd="0" destOrd="0" presId="urn:microsoft.com/office/officeart/2008/layout/HexagonCluster"/>
    <dgm:cxn modelId="{ECECAC56-0CA5-5242-8C77-BB35F6A2371D}" srcId="{B53114FD-B409-C740-8B23-C01A54DD65A0}" destId="{6BF5CA73-2FBC-C949-8D25-4AA1C0FC7BE4}" srcOrd="0" destOrd="0" parTransId="{530238B4-CEC2-894C-B02A-C14FDE446B4B}" sibTransId="{10EB949C-6D2B-7546-998C-AA8BB98A210D}"/>
    <dgm:cxn modelId="{223E5D63-01F6-4841-AAC6-84629630DAA3}" type="presOf" srcId="{7E0C3945-0A70-3943-9F96-A121887EBB24}" destId="{E419B3C1-178C-A04B-80D2-B798A4E0533A}" srcOrd="0" destOrd="0" presId="urn:microsoft.com/office/officeart/2008/layout/HexagonCluster"/>
    <dgm:cxn modelId="{38C95E64-2386-7A4B-9F7A-61D162B6E02B}" srcId="{B53114FD-B409-C740-8B23-C01A54DD65A0}" destId="{7E0C3945-0A70-3943-9F96-A121887EBB24}" srcOrd="2" destOrd="0" parTransId="{331C7380-D5B0-5948-B537-609E5A9E6FE4}" sibTransId="{3F6D50AB-B211-B248-868D-3E61AC7B7A4B}"/>
    <dgm:cxn modelId="{89A58E70-2719-574B-A1BD-CBBED6832C39}" type="presOf" srcId="{10EB949C-6D2B-7546-998C-AA8BB98A210D}" destId="{CB1A8015-1EAF-9046-9AC7-7E617E3B2459}" srcOrd="0" destOrd="0" presId="urn:microsoft.com/office/officeart/2008/layout/HexagonCluster"/>
    <dgm:cxn modelId="{E4B1E387-6FD7-B141-89BA-FF52214E9A54}" type="presOf" srcId="{6CB0566E-FC2C-F140-8143-3003B6609432}" destId="{8225900B-4D1E-304B-B08B-6050A1552A02}" srcOrd="0" destOrd="0" presId="urn:microsoft.com/office/officeart/2008/layout/HexagonCluster"/>
    <dgm:cxn modelId="{7635B9A5-7FBA-1A4E-8BE1-2FD75A4EDA1B}" type="presOf" srcId="{0B1A1CFD-F8A6-7547-A0D2-ED7F835A02C7}" destId="{935AE9F4-8C83-2746-ADA8-648F2CEB4157}" srcOrd="0" destOrd="0" presId="urn:microsoft.com/office/officeart/2008/layout/HexagonCluster"/>
    <dgm:cxn modelId="{F8831EAC-FCCD-6847-A788-581775E6BCCE}" type="presOf" srcId="{88C03318-68C4-4F47-A88B-F62C0C633A52}" destId="{992B37C1-DD42-3C41-BEDE-09D42AFD4B56}" srcOrd="0" destOrd="0" presId="urn:microsoft.com/office/officeart/2008/layout/HexagonCluster"/>
    <dgm:cxn modelId="{9DA199DE-7CC5-3F4B-8DB0-B5FC0F1B8B38}" type="presOf" srcId="{CA4D32BB-5FC8-6847-BA44-1F9A14DDB076}" destId="{C5654FC8-9A92-E547-A9BE-E1F268579130}" srcOrd="0" destOrd="0" presId="urn:microsoft.com/office/officeart/2008/layout/HexagonCluster"/>
    <dgm:cxn modelId="{7EC940E2-2C02-724A-96DA-DB389D0D2329}" srcId="{B53114FD-B409-C740-8B23-C01A54DD65A0}" destId="{72ACEBF1-C534-1B45-9CDF-29D7C550746F}" srcOrd="3" destOrd="0" parTransId="{8F3A5369-DE58-BE49-8501-858D6E18913B}" sibTransId="{CA4D32BB-5FC8-6847-BA44-1F9A14DDB076}"/>
    <dgm:cxn modelId="{610299F8-F95E-C541-B111-C2A60AA8885A}" type="presOf" srcId="{3A571EA5-9A02-4545-B443-13872D578B9B}" destId="{2EF61612-BC9C-9949-AFC6-D35E10E12136}" srcOrd="0" destOrd="0" presId="urn:microsoft.com/office/officeart/2008/layout/HexagonCluster"/>
    <dgm:cxn modelId="{7FFD8EFB-EFC3-A54E-BE9D-495368D1ACC6}" type="presOf" srcId="{3F6D50AB-B211-B248-868D-3E61AC7B7A4B}" destId="{C06BBF5A-978E-194C-9E54-85059601CF41}" srcOrd="0" destOrd="0" presId="urn:microsoft.com/office/officeart/2008/layout/HexagonCluster"/>
    <dgm:cxn modelId="{690D57FC-4890-864E-B14D-6C90821E672E}" srcId="{B53114FD-B409-C740-8B23-C01A54DD65A0}" destId="{88C03318-68C4-4F47-A88B-F62C0C633A52}" srcOrd="1" destOrd="0" parTransId="{82F2AF5D-DA92-4342-9091-A3129208AB1A}" sibTransId="{0B1A1CFD-F8A6-7547-A0D2-ED7F835A02C7}"/>
    <dgm:cxn modelId="{D81A7B75-88AA-B24D-9494-653D2EE8DB7A}" type="presParOf" srcId="{3CB257CA-4846-C346-AC5F-B2BE536E4EA1}" destId="{2B222C7D-9A28-0745-9157-5D51EFB7D194}" srcOrd="0" destOrd="0" presId="urn:microsoft.com/office/officeart/2008/layout/HexagonCluster"/>
    <dgm:cxn modelId="{0776C595-A133-CC4B-B350-E6FB147C6149}" type="presParOf" srcId="{2B222C7D-9A28-0745-9157-5D51EFB7D194}" destId="{52629D3E-8F25-6E41-A4D8-1247D5261502}" srcOrd="0" destOrd="0" presId="urn:microsoft.com/office/officeart/2008/layout/HexagonCluster"/>
    <dgm:cxn modelId="{15F892C3-A8C1-DB40-8076-E2B383369B0D}" type="presParOf" srcId="{3CB257CA-4846-C346-AC5F-B2BE536E4EA1}" destId="{63E000F3-6C17-9045-A115-8DAAC07C7765}" srcOrd="1" destOrd="0" presId="urn:microsoft.com/office/officeart/2008/layout/HexagonCluster"/>
    <dgm:cxn modelId="{3ABCAF10-D074-714C-B7C9-55869A6C4726}" type="presParOf" srcId="{63E000F3-6C17-9045-A115-8DAAC07C7765}" destId="{AB1BB1A0-6EA0-AD44-8E16-BDFFE30646AF}" srcOrd="0" destOrd="0" presId="urn:microsoft.com/office/officeart/2008/layout/HexagonCluster"/>
    <dgm:cxn modelId="{4D727E87-9D3A-D44A-8D67-018EEB1EC928}" type="presParOf" srcId="{3CB257CA-4846-C346-AC5F-B2BE536E4EA1}" destId="{B411AD41-650C-514F-8965-B34CF60CAB47}" srcOrd="2" destOrd="0" presId="urn:microsoft.com/office/officeart/2008/layout/HexagonCluster"/>
    <dgm:cxn modelId="{DBDB5B5A-1C98-9948-A7B3-0BB76C472917}" type="presParOf" srcId="{B411AD41-650C-514F-8965-B34CF60CAB47}" destId="{CB1A8015-1EAF-9046-9AC7-7E617E3B2459}" srcOrd="0" destOrd="0" presId="urn:microsoft.com/office/officeart/2008/layout/HexagonCluster"/>
    <dgm:cxn modelId="{BC19DB69-9530-434D-8EC3-E0943AFD9963}" type="presParOf" srcId="{3CB257CA-4846-C346-AC5F-B2BE536E4EA1}" destId="{C5288DE2-14E9-784E-864F-3F1FB684823F}" srcOrd="3" destOrd="0" presId="urn:microsoft.com/office/officeart/2008/layout/HexagonCluster"/>
    <dgm:cxn modelId="{B36E465C-FCEE-E94B-90D8-7ABC1C188ECD}" type="presParOf" srcId="{C5288DE2-14E9-784E-864F-3F1FB684823F}" destId="{27B3466B-99D7-4045-B3E9-F30AC2D09C9F}" srcOrd="0" destOrd="0" presId="urn:microsoft.com/office/officeart/2008/layout/HexagonCluster"/>
    <dgm:cxn modelId="{F1435D5E-6834-AA45-B072-4B7EF8F6CD94}" type="presParOf" srcId="{3CB257CA-4846-C346-AC5F-B2BE536E4EA1}" destId="{BC50B07B-74CB-DF45-97AF-930974C29727}" srcOrd="4" destOrd="0" presId="urn:microsoft.com/office/officeart/2008/layout/HexagonCluster"/>
    <dgm:cxn modelId="{DC597C0A-EFBF-8849-91CC-66892F258BBA}" type="presParOf" srcId="{BC50B07B-74CB-DF45-97AF-930974C29727}" destId="{992B37C1-DD42-3C41-BEDE-09D42AFD4B56}" srcOrd="0" destOrd="0" presId="urn:microsoft.com/office/officeart/2008/layout/HexagonCluster"/>
    <dgm:cxn modelId="{B526235F-6EBB-2841-B7F8-2BD62F4290A1}" type="presParOf" srcId="{3CB257CA-4846-C346-AC5F-B2BE536E4EA1}" destId="{3A5391EF-C6D7-AF48-BFFD-9BA4B0FD247E}" srcOrd="5" destOrd="0" presId="urn:microsoft.com/office/officeart/2008/layout/HexagonCluster"/>
    <dgm:cxn modelId="{0D1E8BFB-2C4B-D544-86F3-51FC06A40706}" type="presParOf" srcId="{3A5391EF-C6D7-AF48-BFFD-9BA4B0FD247E}" destId="{2FF54C8E-D40B-BD4B-A72C-A8CC519D507A}" srcOrd="0" destOrd="0" presId="urn:microsoft.com/office/officeart/2008/layout/HexagonCluster"/>
    <dgm:cxn modelId="{506CF9AD-2BEE-D349-9324-F01F5D56A4D5}" type="presParOf" srcId="{3CB257CA-4846-C346-AC5F-B2BE536E4EA1}" destId="{E53DB58C-CFB6-3A45-8342-72F12D0DEB4B}" srcOrd="6" destOrd="0" presId="urn:microsoft.com/office/officeart/2008/layout/HexagonCluster"/>
    <dgm:cxn modelId="{F1B21100-8CF6-D147-BB33-F89C7CB6AE95}" type="presParOf" srcId="{E53DB58C-CFB6-3A45-8342-72F12D0DEB4B}" destId="{935AE9F4-8C83-2746-ADA8-648F2CEB4157}" srcOrd="0" destOrd="0" presId="urn:microsoft.com/office/officeart/2008/layout/HexagonCluster"/>
    <dgm:cxn modelId="{F7711422-0B9B-1546-8096-88ACF08D55CD}" type="presParOf" srcId="{3CB257CA-4846-C346-AC5F-B2BE536E4EA1}" destId="{36AE5AE6-F78F-834E-87CD-0B54D75238BB}" srcOrd="7" destOrd="0" presId="urn:microsoft.com/office/officeart/2008/layout/HexagonCluster"/>
    <dgm:cxn modelId="{DCB56FD9-4F62-3846-BBD2-E739D6620510}" type="presParOf" srcId="{36AE5AE6-F78F-834E-87CD-0B54D75238BB}" destId="{E0EFFF82-E39B-5A4F-8A71-3D8A657ED6CF}" srcOrd="0" destOrd="0" presId="urn:microsoft.com/office/officeart/2008/layout/HexagonCluster"/>
    <dgm:cxn modelId="{55F0B5E9-13B0-9C43-864A-C21E5B2CEDBB}" type="presParOf" srcId="{3CB257CA-4846-C346-AC5F-B2BE536E4EA1}" destId="{61BC8311-48E0-7240-833E-5C8BEA44474E}" srcOrd="8" destOrd="0" presId="urn:microsoft.com/office/officeart/2008/layout/HexagonCluster"/>
    <dgm:cxn modelId="{4A6BC661-830B-094F-BF1B-A1310D957BB0}" type="presParOf" srcId="{61BC8311-48E0-7240-833E-5C8BEA44474E}" destId="{E419B3C1-178C-A04B-80D2-B798A4E0533A}" srcOrd="0" destOrd="0" presId="urn:microsoft.com/office/officeart/2008/layout/HexagonCluster"/>
    <dgm:cxn modelId="{F9CD5CDE-156A-B348-86BA-30365E9B81AE}" type="presParOf" srcId="{3CB257CA-4846-C346-AC5F-B2BE536E4EA1}" destId="{19E92D4B-CB70-6B4F-A954-47CDA575222D}" srcOrd="9" destOrd="0" presId="urn:microsoft.com/office/officeart/2008/layout/HexagonCluster"/>
    <dgm:cxn modelId="{5A438AE9-9DE7-464D-8F20-0CED1ED73173}" type="presParOf" srcId="{19E92D4B-CB70-6B4F-A954-47CDA575222D}" destId="{5BC96015-8B99-8540-BAAF-651CA30DF0FB}" srcOrd="0" destOrd="0" presId="urn:microsoft.com/office/officeart/2008/layout/HexagonCluster"/>
    <dgm:cxn modelId="{4139D49A-1A85-9244-8653-B652CF92271E}" type="presParOf" srcId="{3CB257CA-4846-C346-AC5F-B2BE536E4EA1}" destId="{2527F52B-ED69-B84B-888D-95722A9D5D86}" srcOrd="10" destOrd="0" presId="urn:microsoft.com/office/officeart/2008/layout/HexagonCluster"/>
    <dgm:cxn modelId="{7B94F440-08E0-FA4B-B432-93A309DC45C8}" type="presParOf" srcId="{2527F52B-ED69-B84B-888D-95722A9D5D86}" destId="{C06BBF5A-978E-194C-9E54-85059601CF41}" srcOrd="0" destOrd="0" presId="urn:microsoft.com/office/officeart/2008/layout/HexagonCluster"/>
    <dgm:cxn modelId="{D323CBC4-82A7-314A-9EA3-FA84D8FCC0B7}" type="presParOf" srcId="{3CB257CA-4846-C346-AC5F-B2BE536E4EA1}" destId="{4B09BA13-153E-024E-B101-332DC4EF92A2}" srcOrd="11" destOrd="0" presId="urn:microsoft.com/office/officeart/2008/layout/HexagonCluster"/>
    <dgm:cxn modelId="{2A23CBE2-F01F-B34B-BF74-F55DD613DB79}" type="presParOf" srcId="{4B09BA13-153E-024E-B101-332DC4EF92A2}" destId="{4D498ED5-2F7B-B641-83E7-2D923422DAB8}" srcOrd="0" destOrd="0" presId="urn:microsoft.com/office/officeart/2008/layout/HexagonCluster"/>
    <dgm:cxn modelId="{A0475424-327C-4246-B4C2-723390ED12B4}" type="presParOf" srcId="{3CB257CA-4846-C346-AC5F-B2BE536E4EA1}" destId="{4DDADB88-77BD-CC4A-BBA3-2D7F880E9EBC}" srcOrd="12" destOrd="0" presId="urn:microsoft.com/office/officeart/2008/layout/HexagonCluster"/>
    <dgm:cxn modelId="{AAA94A1D-58C7-1F4F-B3EC-FF1C054C49ED}" type="presParOf" srcId="{4DDADB88-77BD-CC4A-BBA3-2D7F880E9EBC}" destId="{33C232C1-E273-0546-86E8-0F7BD5F1CA34}" srcOrd="0" destOrd="0" presId="urn:microsoft.com/office/officeart/2008/layout/HexagonCluster"/>
    <dgm:cxn modelId="{B779B10D-E164-754A-B227-1BE9927A2359}" type="presParOf" srcId="{3CB257CA-4846-C346-AC5F-B2BE536E4EA1}" destId="{284EE08F-355E-2849-B366-AC516C6DF697}" srcOrd="13" destOrd="0" presId="urn:microsoft.com/office/officeart/2008/layout/HexagonCluster"/>
    <dgm:cxn modelId="{E47D5E83-6DD5-A947-9D44-DD44596B927A}" type="presParOf" srcId="{284EE08F-355E-2849-B366-AC516C6DF697}" destId="{30B7FDFB-F885-CA4E-B05F-EFC2E477B38C}" srcOrd="0" destOrd="0" presId="urn:microsoft.com/office/officeart/2008/layout/HexagonCluster"/>
    <dgm:cxn modelId="{0611E90B-6A20-3D4A-A84A-9AD383D0D70D}" type="presParOf" srcId="{3CB257CA-4846-C346-AC5F-B2BE536E4EA1}" destId="{14C06A23-EE40-5443-B7B8-41227EC964B8}" srcOrd="14" destOrd="0" presId="urn:microsoft.com/office/officeart/2008/layout/HexagonCluster"/>
    <dgm:cxn modelId="{0F1ABFFB-93F4-FE48-BBA1-63AF40EA5DA4}" type="presParOf" srcId="{14C06A23-EE40-5443-B7B8-41227EC964B8}" destId="{C5654FC8-9A92-E547-A9BE-E1F268579130}" srcOrd="0" destOrd="0" presId="urn:microsoft.com/office/officeart/2008/layout/HexagonCluster"/>
    <dgm:cxn modelId="{08A8283F-0D0A-2F44-996D-EE054FC068F6}" type="presParOf" srcId="{3CB257CA-4846-C346-AC5F-B2BE536E4EA1}" destId="{70F26F5F-FE59-8541-946C-174EE07248C8}" srcOrd="15" destOrd="0" presId="urn:microsoft.com/office/officeart/2008/layout/HexagonCluster"/>
    <dgm:cxn modelId="{3A587CB7-B856-504A-A5FB-EFC3D970136F}" type="presParOf" srcId="{70F26F5F-FE59-8541-946C-174EE07248C8}" destId="{5D74B2BD-6482-2941-82EA-D4E7E7A875CD}" srcOrd="0" destOrd="0" presId="urn:microsoft.com/office/officeart/2008/layout/HexagonCluster"/>
    <dgm:cxn modelId="{BE36AD4D-9161-C342-BD2B-154C94BF4996}" type="presParOf" srcId="{3CB257CA-4846-C346-AC5F-B2BE536E4EA1}" destId="{C6659A2D-8D96-1448-A568-B43FE6444E0B}" srcOrd="16" destOrd="0" presId="urn:microsoft.com/office/officeart/2008/layout/HexagonCluster"/>
    <dgm:cxn modelId="{CB01B6D7-94A4-674A-9EFB-2FAEA6C784C9}" type="presParOf" srcId="{C6659A2D-8D96-1448-A568-B43FE6444E0B}" destId="{2EF61612-BC9C-9949-AFC6-D35E10E12136}" srcOrd="0" destOrd="0" presId="urn:microsoft.com/office/officeart/2008/layout/HexagonCluster"/>
    <dgm:cxn modelId="{BCDA3EBD-5CEE-8F44-8529-98A0E7E88B39}" type="presParOf" srcId="{3CB257CA-4846-C346-AC5F-B2BE536E4EA1}" destId="{1E522660-1D90-EB43-BBC5-7761AA6F5671}" srcOrd="17" destOrd="0" presId="urn:microsoft.com/office/officeart/2008/layout/HexagonCluster"/>
    <dgm:cxn modelId="{9139F81A-A215-1743-81CA-B1AFE2CF21C8}" type="presParOf" srcId="{1E522660-1D90-EB43-BBC5-7761AA6F5671}" destId="{940710DE-98A3-C44C-A151-F102D5922EFE}" srcOrd="0" destOrd="0" presId="urn:microsoft.com/office/officeart/2008/layout/HexagonCluster"/>
    <dgm:cxn modelId="{564478D0-3B37-9A44-A192-0A5A6A7D86D9}" type="presParOf" srcId="{3CB257CA-4846-C346-AC5F-B2BE536E4EA1}" destId="{00D11496-05DC-C849-AECB-00CB53F446EF}" srcOrd="18" destOrd="0" presId="urn:microsoft.com/office/officeart/2008/layout/HexagonCluster"/>
    <dgm:cxn modelId="{EE83E093-C6EA-EB48-93B6-360EA7A01DAC}" type="presParOf" srcId="{00D11496-05DC-C849-AECB-00CB53F446EF}" destId="{8225900B-4D1E-304B-B08B-6050A1552A02}" srcOrd="0" destOrd="0" presId="urn:microsoft.com/office/officeart/2008/layout/HexagonCluster"/>
    <dgm:cxn modelId="{4108ED53-A421-D049-9B5F-9887E0FC5474}" type="presParOf" srcId="{3CB257CA-4846-C346-AC5F-B2BE536E4EA1}" destId="{6EDEE1AA-130C-A04E-8BA2-451CB9F790DE}" srcOrd="19" destOrd="0" presId="urn:microsoft.com/office/officeart/2008/layout/HexagonCluster"/>
    <dgm:cxn modelId="{1844FDAC-6FA0-934C-A9DD-4EC3C4437CED}" type="presParOf" srcId="{6EDEE1AA-130C-A04E-8BA2-451CB9F790DE}" destId="{8920C215-1FEC-D348-BAD1-11C4DA31C735}" srcOrd="0" destOrd="0" presId="urn:microsoft.com/office/officeart/2008/layout/Hexagon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352146-CCF7-B74B-A60D-286AC259ACBD}" type="doc">
      <dgm:prSet loTypeId="urn:microsoft.com/office/officeart/2005/8/layout/chevron1" loCatId="" qsTypeId="urn:microsoft.com/office/officeart/2005/8/quickstyle/simple1" qsCatId="simple" csTypeId="urn:microsoft.com/office/officeart/2005/8/colors/colorful4" csCatId="colorful" phldr="1"/>
      <dgm:spPr/>
    </dgm:pt>
    <dgm:pt modelId="{32EAFCCF-86DE-D143-B59F-35C9287916F3}">
      <dgm:prSet phldrT="[Text]"/>
      <dgm:spPr/>
      <dgm:t>
        <a:bodyPr/>
        <a:lstStyle/>
        <a:p>
          <a:r>
            <a:rPr lang="en-US" dirty="0">
              <a:latin typeface="Montserrat" panose="02000505000000020004" pitchFamily="2" charset="77"/>
            </a:rPr>
            <a:t>Operational Condition</a:t>
          </a:r>
        </a:p>
      </dgm:t>
    </dgm:pt>
    <dgm:pt modelId="{AB91CD62-285D-7E4A-91F3-CAEADB66A129}" type="parTrans" cxnId="{D7E89F6A-C563-9742-B2D8-13959ED83863}">
      <dgm:prSet/>
      <dgm:spPr/>
      <dgm:t>
        <a:bodyPr/>
        <a:lstStyle/>
        <a:p>
          <a:endParaRPr lang="en-US"/>
        </a:p>
      </dgm:t>
    </dgm:pt>
    <dgm:pt modelId="{5D2501EB-C934-9742-8E3F-E7FF399C339A}" type="sibTrans" cxnId="{D7E89F6A-C563-9742-B2D8-13959ED83863}">
      <dgm:prSet/>
      <dgm:spPr/>
      <dgm:t>
        <a:bodyPr/>
        <a:lstStyle/>
        <a:p>
          <a:endParaRPr lang="en-US"/>
        </a:p>
      </dgm:t>
    </dgm:pt>
    <dgm:pt modelId="{6F060FDE-1304-C34E-BC8F-4B653DF43505}">
      <dgm:prSet phldrT="[Text]"/>
      <dgm:spPr/>
      <dgm:t>
        <a:bodyPr/>
        <a:lstStyle/>
        <a:p>
          <a:r>
            <a:rPr lang="en-US" dirty="0">
              <a:latin typeface="Montserrat" panose="02000505000000020004" pitchFamily="2" charset="77"/>
            </a:rPr>
            <a:t>Scenarios</a:t>
          </a:r>
        </a:p>
      </dgm:t>
    </dgm:pt>
    <dgm:pt modelId="{FD2776AA-B212-E146-97C2-EC18948BFA43}" type="parTrans" cxnId="{472BB302-135A-594C-9A5D-61D1E75AEA82}">
      <dgm:prSet/>
      <dgm:spPr/>
      <dgm:t>
        <a:bodyPr/>
        <a:lstStyle/>
        <a:p>
          <a:endParaRPr lang="en-US"/>
        </a:p>
      </dgm:t>
    </dgm:pt>
    <dgm:pt modelId="{4B4486BE-16E7-8B46-AD7B-F37AFD6EBAC6}" type="sibTrans" cxnId="{472BB302-135A-594C-9A5D-61D1E75AEA82}">
      <dgm:prSet/>
      <dgm:spPr/>
      <dgm:t>
        <a:bodyPr/>
        <a:lstStyle/>
        <a:p>
          <a:endParaRPr lang="en-US"/>
        </a:p>
      </dgm:t>
    </dgm:pt>
    <dgm:pt modelId="{26890B87-B7C2-9948-B598-15359C846DD2}">
      <dgm:prSet phldrT="[Text]"/>
      <dgm:spPr/>
      <dgm:t>
        <a:bodyPr/>
        <a:lstStyle/>
        <a:p>
          <a:r>
            <a:rPr lang="en-US" dirty="0">
              <a:latin typeface="Montserrat" panose="02000505000000020004" pitchFamily="2" charset="77"/>
            </a:rPr>
            <a:t>Commercial &amp; Research Options</a:t>
          </a:r>
        </a:p>
      </dgm:t>
    </dgm:pt>
    <dgm:pt modelId="{B9EC9763-A53E-584C-9E83-73F25A049199}" type="parTrans" cxnId="{771799FB-6945-5249-9DDD-EA7ECA402781}">
      <dgm:prSet/>
      <dgm:spPr/>
      <dgm:t>
        <a:bodyPr/>
        <a:lstStyle/>
        <a:p>
          <a:endParaRPr lang="en-US"/>
        </a:p>
      </dgm:t>
    </dgm:pt>
    <dgm:pt modelId="{D347B814-E7C6-8A48-BAE0-29065D59DDC9}" type="sibTrans" cxnId="{771799FB-6945-5249-9DDD-EA7ECA402781}">
      <dgm:prSet/>
      <dgm:spPr/>
      <dgm:t>
        <a:bodyPr/>
        <a:lstStyle/>
        <a:p>
          <a:endParaRPr lang="en-US"/>
        </a:p>
      </dgm:t>
    </dgm:pt>
    <dgm:pt modelId="{1EC49749-CBEB-8B42-B78B-78194E7E6C65}">
      <dgm:prSet phldrT="[Text]"/>
      <dgm:spPr/>
      <dgm:t>
        <a:bodyPr/>
        <a:lstStyle/>
        <a:p>
          <a:r>
            <a:rPr lang="en-US" dirty="0">
              <a:latin typeface="Montserrat" panose="02000505000000020004" pitchFamily="2" charset="77"/>
            </a:rPr>
            <a:t>Evidence in Relevant Environment</a:t>
          </a:r>
        </a:p>
      </dgm:t>
    </dgm:pt>
    <dgm:pt modelId="{08D7F361-ABB8-9D40-863B-50A4B21F284A}" type="parTrans" cxnId="{9C8E2EB1-68FC-114D-B4C4-9EC7A8388CC6}">
      <dgm:prSet/>
      <dgm:spPr/>
      <dgm:t>
        <a:bodyPr/>
        <a:lstStyle/>
        <a:p>
          <a:endParaRPr lang="en-US"/>
        </a:p>
      </dgm:t>
    </dgm:pt>
    <dgm:pt modelId="{9AA3920C-0C72-8B41-BAD3-CCA26749D8DE}" type="sibTrans" cxnId="{9C8E2EB1-68FC-114D-B4C4-9EC7A8388CC6}">
      <dgm:prSet/>
      <dgm:spPr/>
      <dgm:t>
        <a:bodyPr/>
        <a:lstStyle/>
        <a:p>
          <a:endParaRPr lang="en-US"/>
        </a:p>
      </dgm:t>
    </dgm:pt>
    <dgm:pt modelId="{FBC6B313-988E-324F-A70D-5D4E53A73938}">
      <dgm:prSet phldrT="[Text]"/>
      <dgm:spPr/>
      <dgm:t>
        <a:bodyPr/>
        <a:lstStyle/>
        <a:p>
          <a:r>
            <a:rPr lang="en-US" dirty="0">
              <a:latin typeface="Montserrat" panose="02000505000000020004" pitchFamily="2" charset="77"/>
            </a:rPr>
            <a:t>Receiving Owner</a:t>
          </a:r>
        </a:p>
      </dgm:t>
    </dgm:pt>
    <dgm:pt modelId="{9C851532-FD79-C046-9F05-C542F5DD6846}" type="parTrans" cxnId="{49199CE1-DDE1-8341-A23A-79F3509E67F4}">
      <dgm:prSet/>
      <dgm:spPr/>
      <dgm:t>
        <a:bodyPr/>
        <a:lstStyle/>
        <a:p>
          <a:endParaRPr lang="en-US"/>
        </a:p>
      </dgm:t>
    </dgm:pt>
    <dgm:pt modelId="{5D738FE8-F191-0F41-8C2E-4F5165E9B9A1}" type="sibTrans" cxnId="{49199CE1-DDE1-8341-A23A-79F3509E67F4}">
      <dgm:prSet/>
      <dgm:spPr/>
      <dgm:t>
        <a:bodyPr/>
        <a:lstStyle/>
        <a:p>
          <a:endParaRPr lang="en-US"/>
        </a:p>
      </dgm:t>
    </dgm:pt>
    <dgm:pt modelId="{A25DB0D4-0826-1B4E-B9C8-49E5146D2AD9}">
      <dgm:prSet phldrT="[Text]"/>
      <dgm:spPr/>
      <dgm:t>
        <a:bodyPr/>
        <a:lstStyle/>
        <a:p>
          <a:r>
            <a:rPr lang="en-US" dirty="0">
              <a:latin typeface="Montserrat" panose="02000505000000020004" pitchFamily="2" charset="77"/>
            </a:rPr>
            <a:t>Integration &amp; Use</a:t>
          </a:r>
        </a:p>
      </dgm:t>
    </dgm:pt>
    <dgm:pt modelId="{A807128E-5275-6B42-8C3E-0FBB2EDFEBBB}" type="parTrans" cxnId="{03532EF0-35DE-024F-AA5B-6DB2D86CABA5}">
      <dgm:prSet/>
      <dgm:spPr/>
      <dgm:t>
        <a:bodyPr/>
        <a:lstStyle/>
        <a:p>
          <a:endParaRPr lang="en-US"/>
        </a:p>
      </dgm:t>
    </dgm:pt>
    <dgm:pt modelId="{2B95350F-02D5-DC4D-8DCF-D88A61D688C9}" type="sibTrans" cxnId="{03532EF0-35DE-024F-AA5B-6DB2D86CABA5}">
      <dgm:prSet/>
      <dgm:spPr/>
      <dgm:t>
        <a:bodyPr/>
        <a:lstStyle/>
        <a:p>
          <a:endParaRPr lang="en-US"/>
        </a:p>
      </dgm:t>
    </dgm:pt>
    <dgm:pt modelId="{1E00148E-B0A8-6D4E-942B-CBD707629838}">
      <dgm:prSet phldrT="[Text]"/>
      <dgm:spPr/>
      <dgm:t>
        <a:bodyPr/>
        <a:lstStyle/>
        <a:p>
          <a:r>
            <a:rPr lang="en-US" dirty="0">
              <a:latin typeface="Montserrat" panose="02000505000000020004" pitchFamily="2" charset="77"/>
            </a:rPr>
            <a:t>Learn and Scale</a:t>
          </a:r>
        </a:p>
      </dgm:t>
    </dgm:pt>
    <dgm:pt modelId="{872971D7-47DA-EE42-814F-CDD64B5879B8}" type="parTrans" cxnId="{21946519-ADBD-2342-B233-899EC8805977}">
      <dgm:prSet/>
      <dgm:spPr/>
      <dgm:t>
        <a:bodyPr/>
        <a:lstStyle/>
        <a:p>
          <a:endParaRPr lang="en-US"/>
        </a:p>
      </dgm:t>
    </dgm:pt>
    <dgm:pt modelId="{DCD6EF52-038E-8946-9354-90FD761A0C8D}" type="sibTrans" cxnId="{21946519-ADBD-2342-B233-899EC8805977}">
      <dgm:prSet/>
      <dgm:spPr/>
      <dgm:t>
        <a:bodyPr/>
        <a:lstStyle/>
        <a:p>
          <a:endParaRPr lang="en-US"/>
        </a:p>
      </dgm:t>
    </dgm:pt>
    <dgm:pt modelId="{889B8A4F-E14E-E64D-A483-EAC7CA749E30}" type="pres">
      <dgm:prSet presAssocID="{00352146-CCF7-B74B-A60D-286AC259ACBD}" presName="Name0" presStyleCnt="0">
        <dgm:presLayoutVars>
          <dgm:dir/>
          <dgm:animLvl val="lvl"/>
          <dgm:resizeHandles val="exact"/>
        </dgm:presLayoutVars>
      </dgm:prSet>
      <dgm:spPr/>
    </dgm:pt>
    <dgm:pt modelId="{3878BE82-B40F-6142-9DF4-9192C315990F}" type="pres">
      <dgm:prSet presAssocID="{32EAFCCF-86DE-D143-B59F-35C9287916F3}" presName="parTxOnly" presStyleLbl="node1" presStyleIdx="0" presStyleCnt="7">
        <dgm:presLayoutVars>
          <dgm:chMax val="0"/>
          <dgm:chPref val="0"/>
          <dgm:bulletEnabled val="1"/>
        </dgm:presLayoutVars>
      </dgm:prSet>
      <dgm:spPr/>
    </dgm:pt>
    <dgm:pt modelId="{0DD24482-8729-DB4A-B0F7-4AA373D15872}" type="pres">
      <dgm:prSet presAssocID="{5D2501EB-C934-9742-8E3F-E7FF399C339A}" presName="parTxOnlySpace" presStyleCnt="0"/>
      <dgm:spPr/>
    </dgm:pt>
    <dgm:pt modelId="{ADC3EE9D-E922-FD41-A009-D75D775ACDCF}" type="pres">
      <dgm:prSet presAssocID="{6F060FDE-1304-C34E-BC8F-4B653DF43505}" presName="parTxOnly" presStyleLbl="node1" presStyleIdx="1" presStyleCnt="7">
        <dgm:presLayoutVars>
          <dgm:chMax val="0"/>
          <dgm:chPref val="0"/>
          <dgm:bulletEnabled val="1"/>
        </dgm:presLayoutVars>
      </dgm:prSet>
      <dgm:spPr/>
    </dgm:pt>
    <dgm:pt modelId="{F23BA33B-E9DB-6C45-A269-4B2116E6B9CF}" type="pres">
      <dgm:prSet presAssocID="{4B4486BE-16E7-8B46-AD7B-F37AFD6EBAC6}" presName="parTxOnlySpace" presStyleCnt="0"/>
      <dgm:spPr/>
    </dgm:pt>
    <dgm:pt modelId="{F9B51238-596A-204C-8728-151EE3C036B0}" type="pres">
      <dgm:prSet presAssocID="{26890B87-B7C2-9948-B598-15359C846DD2}" presName="parTxOnly" presStyleLbl="node1" presStyleIdx="2" presStyleCnt="7">
        <dgm:presLayoutVars>
          <dgm:chMax val="0"/>
          <dgm:chPref val="0"/>
          <dgm:bulletEnabled val="1"/>
        </dgm:presLayoutVars>
      </dgm:prSet>
      <dgm:spPr/>
    </dgm:pt>
    <dgm:pt modelId="{8ACF03C5-3C8D-FF47-A9ED-50191CF1B0DC}" type="pres">
      <dgm:prSet presAssocID="{D347B814-E7C6-8A48-BAE0-29065D59DDC9}" presName="parTxOnlySpace" presStyleCnt="0"/>
      <dgm:spPr/>
    </dgm:pt>
    <dgm:pt modelId="{A5311BD5-CF79-C742-98C5-F0968C44790D}" type="pres">
      <dgm:prSet presAssocID="{1EC49749-CBEB-8B42-B78B-78194E7E6C65}" presName="parTxOnly" presStyleLbl="node1" presStyleIdx="3" presStyleCnt="7">
        <dgm:presLayoutVars>
          <dgm:chMax val="0"/>
          <dgm:chPref val="0"/>
          <dgm:bulletEnabled val="1"/>
        </dgm:presLayoutVars>
      </dgm:prSet>
      <dgm:spPr/>
    </dgm:pt>
    <dgm:pt modelId="{753301D8-4EB7-A04F-B30F-43AE1295724A}" type="pres">
      <dgm:prSet presAssocID="{9AA3920C-0C72-8B41-BAD3-CCA26749D8DE}" presName="parTxOnlySpace" presStyleCnt="0"/>
      <dgm:spPr/>
    </dgm:pt>
    <dgm:pt modelId="{B33EA270-7D18-784F-806C-80B5F73BCC3C}" type="pres">
      <dgm:prSet presAssocID="{FBC6B313-988E-324F-A70D-5D4E53A73938}" presName="parTxOnly" presStyleLbl="node1" presStyleIdx="4" presStyleCnt="7">
        <dgm:presLayoutVars>
          <dgm:chMax val="0"/>
          <dgm:chPref val="0"/>
          <dgm:bulletEnabled val="1"/>
        </dgm:presLayoutVars>
      </dgm:prSet>
      <dgm:spPr/>
    </dgm:pt>
    <dgm:pt modelId="{188542FD-08E0-7A41-BB81-D95D4B0C49E9}" type="pres">
      <dgm:prSet presAssocID="{5D738FE8-F191-0F41-8C2E-4F5165E9B9A1}" presName="parTxOnlySpace" presStyleCnt="0"/>
      <dgm:spPr/>
    </dgm:pt>
    <dgm:pt modelId="{866BA1D5-737D-FE44-8902-935738A18231}" type="pres">
      <dgm:prSet presAssocID="{A25DB0D4-0826-1B4E-B9C8-49E5146D2AD9}" presName="parTxOnly" presStyleLbl="node1" presStyleIdx="5" presStyleCnt="7">
        <dgm:presLayoutVars>
          <dgm:chMax val="0"/>
          <dgm:chPref val="0"/>
          <dgm:bulletEnabled val="1"/>
        </dgm:presLayoutVars>
      </dgm:prSet>
      <dgm:spPr/>
    </dgm:pt>
    <dgm:pt modelId="{AF531956-A8F0-E44E-9226-B36BFC558D39}" type="pres">
      <dgm:prSet presAssocID="{2B95350F-02D5-DC4D-8DCF-D88A61D688C9}" presName="parTxOnlySpace" presStyleCnt="0"/>
      <dgm:spPr/>
    </dgm:pt>
    <dgm:pt modelId="{B9110617-79F1-C14F-811E-7A6EEDF0D129}" type="pres">
      <dgm:prSet presAssocID="{1E00148E-B0A8-6D4E-942B-CBD707629838}" presName="parTxOnly" presStyleLbl="node1" presStyleIdx="6" presStyleCnt="7">
        <dgm:presLayoutVars>
          <dgm:chMax val="0"/>
          <dgm:chPref val="0"/>
          <dgm:bulletEnabled val="1"/>
        </dgm:presLayoutVars>
      </dgm:prSet>
      <dgm:spPr/>
    </dgm:pt>
  </dgm:ptLst>
  <dgm:cxnLst>
    <dgm:cxn modelId="{472BB302-135A-594C-9A5D-61D1E75AEA82}" srcId="{00352146-CCF7-B74B-A60D-286AC259ACBD}" destId="{6F060FDE-1304-C34E-BC8F-4B653DF43505}" srcOrd="1" destOrd="0" parTransId="{FD2776AA-B212-E146-97C2-EC18948BFA43}" sibTransId="{4B4486BE-16E7-8B46-AD7B-F37AFD6EBAC6}"/>
    <dgm:cxn modelId="{63130114-AC3E-0F4C-8394-B6B8D9044DDC}" type="presOf" srcId="{6F060FDE-1304-C34E-BC8F-4B653DF43505}" destId="{ADC3EE9D-E922-FD41-A009-D75D775ACDCF}" srcOrd="0" destOrd="0" presId="urn:microsoft.com/office/officeart/2005/8/layout/chevron1"/>
    <dgm:cxn modelId="{21946519-ADBD-2342-B233-899EC8805977}" srcId="{00352146-CCF7-B74B-A60D-286AC259ACBD}" destId="{1E00148E-B0A8-6D4E-942B-CBD707629838}" srcOrd="6" destOrd="0" parTransId="{872971D7-47DA-EE42-814F-CDD64B5879B8}" sibTransId="{DCD6EF52-038E-8946-9354-90FD761A0C8D}"/>
    <dgm:cxn modelId="{D1FC8F20-F1D0-D449-A1B2-1594CE417BF2}" type="presOf" srcId="{32EAFCCF-86DE-D143-B59F-35C9287916F3}" destId="{3878BE82-B40F-6142-9DF4-9192C315990F}" srcOrd="0" destOrd="0" presId="urn:microsoft.com/office/officeart/2005/8/layout/chevron1"/>
    <dgm:cxn modelId="{5F321F35-8940-5745-9212-F54A1DF765CF}" type="presOf" srcId="{00352146-CCF7-B74B-A60D-286AC259ACBD}" destId="{889B8A4F-E14E-E64D-A483-EAC7CA749E30}" srcOrd="0" destOrd="0" presId="urn:microsoft.com/office/officeart/2005/8/layout/chevron1"/>
    <dgm:cxn modelId="{D7E89F6A-C563-9742-B2D8-13959ED83863}" srcId="{00352146-CCF7-B74B-A60D-286AC259ACBD}" destId="{32EAFCCF-86DE-D143-B59F-35C9287916F3}" srcOrd="0" destOrd="0" parTransId="{AB91CD62-285D-7E4A-91F3-CAEADB66A129}" sibTransId="{5D2501EB-C934-9742-8E3F-E7FF399C339A}"/>
    <dgm:cxn modelId="{278C906F-670C-3742-B5A2-7F15D0E3D89B}" type="presOf" srcId="{1E00148E-B0A8-6D4E-942B-CBD707629838}" destId="{B9110617-79F1-C14F-811E-7A6EEDF0D129}" srcOrd="0" destOrd="0" presId="urn:microsoft.com/office/officeart/2005/8/layout/chevron1"/>
    <dgm:cxn modelId="{57B25A72-2877-664A-9B75-21C3FF6661B1}" type="presOf" srcId="{1EC49749-CBEB-8B42-B78B-78194E7E6C65}" destId="{A5311BD5-CF79-C742-98C5-F0968C44790D}" srcOrd="0" destOrd="0" presId="urn:microsoft.com/office/officeart/2005/8/layout/chevron1"/>
    <dgm:cxn modelId="{1B8E7B7F-C161-1040-932F-434457907730}" type="presOf" srcId="{A25DB0D4-0826-1B4E-B9C8-49E5146D2AD9}" destId="{866BA1D5-737D-FE44-8902-935738A18231}" srcOrd="0" destOrd="0" presId="urn:microsoft.com/office/officeart/2005/8/layout/chevron1"/>
    <dgm:cxn modelId="{9C8E2EB1-68FC-114D-B4C4-9EC7A8388CC6}" srcId="{00352146-CCF7-B74B-A60D-286AC259ACBD}" destId="{1EC49749-CBEB-8B42-B78B-78194E7E6C65}" srcOrd="3" destOrd="0" parTransId="{08D7F361-ABB8-9D40-863B-50A4B21F284A}" sibTransId="{9AA3920C-0C72-8B41-BAD3-CCA26749D8DE}"/>
    <dgm:cxn modelId="{E27707C5-C256-DE41-9AC0-F547A46F4A64}" type="presOf" srcId="{FBC6B313-988E-324F-A70D-5D4E53A73938}" destId="{B33EA270-7D18-784F-806C-80B5F73BCC3C}" srcOrd="0" destOrd="0" presId="urn:microsoft.com/office/officeart/2005/8/layout/chevron1"/>
    <dgm:cxn modelId="{49199CE1-DDE1-8341-A23A-79F3509E67F4}" srcId="{00352146-CCF7-B74B-A60D-286AC259ACBD}" destId="{FBC6B313-988E-324F-A70D-5D4E53A73938}" srcOrd="4" destOrd="0" parTransId="{9C851532-FD79-C046-9F05-C542F5DD6846}" sibTransId="{5D738FE8-F191-0F41-8C2E-4F5165E9B9A1}"/>
    <dgm:cxn modelId="{E01825EB-DDF3-2B4A-A78E-FAFA624FB947}" type="presOf" srcId="{26890B87-B7C2-9948-B598-15359C846DD2}" destId="{F9B51238-596A-204C-8728-151EE3C036B0}" srcOrd="0" destOrd="0" presId="urn:microsoft.com/office/officeart/2005/8/layout/chevron1"/>
    <dgm:cxn modelId="{03532EF0-35DE-024F-AA5B-6DB2D86CABA5}" srcId="{00352146-CCF7-B74B-A60D-286AC259ACBD}" destId="{A25DB0D4-0826-1B4E-B9C8-49E5146D2AD9}" srcOrd="5" destOrd="0" parTransId="{A807128E-5275-6B42-8C3E-0FBB2EDFEBBB}" sibTransId="{2B95350F-02D5-DC4D-8DCF-D88A61D688C9}"/>
    <dgm:cxn modelId="{771799FB-6945-5249-9DDD-EA7ECA402781}" srcId="{00352146-CCF7-B74B-A60D-286AC259ACBD}" destId="{26890B87-B7C2-9948-B598-15359C846DD2}" srcOrd="2" destOrd="0" parTransId="{B9EC9763-A53E-584C-9E83-73F25A049199}" sibTransId="{D347B814-E7C6-8A48-BAE0-29065D59DDC9}"/>
    <dgm:cxn modelId="{D7FCA496-24A3-144F-94B9-F724FA668849}" type="presParOf" srcId="{889B8A4F-E14E-E64D-A483-EAC7CA749E30}" destId="{3878BE82-B40F-6142-9DF4-9192C315990F}" srcOrd="0" destOrd="0" presId="urn:microsoft.com/office/officeart/2005/8/layout/chevron1"/>
    <dgm:cxn modelId="{83D68F61-987B-104A-BA45-504331ED5149}" type="presParOf" srcId="{889B8A4F-E14E-E64D-A483-EAC7CA749E30}" destId="{0DD24482-8729-DB4A-B0F7-4AA373D15872}" srcOrd="1" destOrd="0" presId="urn:microsoft.com/office/officeart/2005/8/layout/chevron1"/>
    <dgm:cxn modelId="{AB0935EE-A573-254E-AAC2-418B070DCCED}" type="presParOf" srcId="{889B8A4F-E14E-E64D-A483-EAC7CA749E30}" destId="{ADC3EE9D-E922-FD41-A009-D75D775ACDCF}" srcOrd="2" destOrd="0" presId="urn:microsoft.com/office/officeart/2005/8/layout/chevron1"/>
    <dgm:cxn modelId="{6371F2FC-AFBE-374D-8F33-54BED3CA9DAB}" type="presParOf" srcId="{889B8A4F-E14E-E64D-A483-EAC7CA749E30}" destId="{F23BA33B-E9DB-6C45-A269-4B2116E6B9CF}" srcOrd="3" destOrd="0" presId="urn:microsoft.com/office/officeart/2005/8/layout/chevron1"/>
    <dgm:cxn modelId="{60782BA3-9C9C-714C-985C-EF6CE6B81BF8}" type="presParOf" srcId="{889B8A4F-E14E-E64D-A483-EAC7CA749E30}" destId="{F9B51238-596A-204C-8728-151EE3C036B0}" srcOrd="4" destOrd="0" presId="urn:microsoft.com/office/officeart/2005/8/layout/chevron1"/>
    <dgm:cxn modelId="{A6666407-0018-C449-87CA-187FDCD62195}" type="presParOf" srcId="{889B8A4F-E14E-E64D-A483-EAC7CA749E30}" destId="{8ACF03C5-3C8D-FF47-A9ED-50191CF1B0DC}" srcOrd="5" destOrd="0" presId="urn:microsoft.com/office/officeart/2005/8/layout/chevron1"/>
    <dgm:cxn modelId="{8159BCA1-C26F-0A48-BE4C-78086C3B54A0}" type="presParOf" srcId="{889B8A4F-E14E-E64D-A483-EAC7CA749E30}" destId="{A5311BD5-CF79-C742-98C5-F0968C44790D}" srcOrd="6" destOrd="0" presId="urn:microsoft.com/office/officeart/2005/8/layout/chevron1"/>
    <dgm:cxn modelId="{4D28F6EB-B40B-5C47-8D9C-5F326E42A530}" type="presParOf" srcId="{889B8A4F-E14E-E64D-A483-EAC7CA749E30}" destId="{753301D8-4EB7-A04F-B30F-43AE1295724A}" srcOrd="7" destOrd="0" presId="urn:microsoft.com/office/officeart/2005/8/layout/chevron1"/>
    <dgm:cxn modelId="{F3BFAD48-0A61-A54C-82B0-B27F1C2BD687}" type="presParOf" srcId="{889B8A4F-E14E-E64D-A483-EAC7CA749E30}" destId="{B33EA270-7D18-784F-806C-80B5F73BCC3C}" srcOrd="8" destOrd="0" presId="urn:microsoft.com/office/officeart/2005/8/layout/chevron1"/>
    <dgm:cxn modelId="{776C9E96-8580-A549-AEE4-9C867E558066}" type="presParOf" srcId="{889B8A4F-E14E-E64D-A483-EAC7CA749E30}" destId="{188542FD-08E0-7A41-BB81-D95D4B0C49E9}" srcOrd="9" destOrd="0" presId="urn:microsoft.com/office/officeart/2005/8/layout/chevron1"/>
    <dgm:cxn modelId="{9A49292C-58E0-D841-A975-E97250C2E691}" type="presParOf" srcId="{889B8A4F-E14E-E64D-A483-EAC7CA749E30}" destId="{866BA1D5-737D-FE44-8902-935738A18231}" srcOrd="10" destOrd="0" presId="urn:microsoft.com/office/officeart/2005/8/layout/chevron1"/>
    <dgm:cxn modelId="{14C41370-362F-0A4F-BB59-022446812DB1}" type="presParOf" srcId="{889B8A4F-E14E-E64D-A483-EAC7CA749E30}" destId="{AF531956-A8F0-E44E-9226-B36BFC558D39}" srcOrd="11" destOrd="0" presId="urn:microsoft.com/office/officeart/2005/8/layout/chevron1"/>
    <dgm:cxn modelId="{E63FA411-7A3E-C041-BE3F-46A3798DF98A}" type="presParOf" srcId="{889B8A4F-E14E-E64D-A483-EAC7CA749E30}" destId="{B9110617-79F1-C14F-811E-7A6EEDF0D129}" srcOrd="12" destOrd="0" presId="urn:microsoft.com/office/officeart/2005/8/layout/chevron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21DED-19C2-CE44-87AC-099E203B0963}">
      <dsp:nvSpPr>
        <dsp:cNvPr id="0" name=""/>
        <dsp:cNvSpPr/>
      </dsp:nvSpPr>
      <dsp:spPr>
        <a:xfrm rot="21300000">
          <a:off x="164914" y="1746323"/>
          <a:ext cx="10027981" cy="877334"/>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5CB89D-0F8D-2D42-8119-8DCD209BF4E9}">
      <dsp:nvSpPr>
        <dsp:cNvPr id="0" name=""/>
        <dsp:cNvSpPr/>
      </dsp:nvSpPr>
      <dsp:spPr>
        <a:xfrm>
          <a:off x="1242937" y="218499"/>
          <a:ext cx="3107343" cy="1747992"/>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FD9925-C276-5A48-87DD-CB6530282ADF}">
      <dsp:nvSpPr>
        <dsp:cNvPr id="0" name=""/>
        <dsp:cNvSpPr/>
      </dsp:nvSpPr>
      <dsp:spPr>
        <a:xfrm>
          <a:off x="5489639" y="0"/>
          <a:ext cx="3314499" cy="1835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COMMERCIAL BRINGS</a:t>
          </a:r>
        </a:p>
        <a:p>
          <a:pPr marL="171450" lvl="1" indent="-171450" algn="l" defTabSz="755650">
            <a:lnSpc>
              <a:spcPct val="90000"/>
            </a:lnSpc>
            <a:spcBef>
              <a:spcPct val="0"/>
            </a:spcBef>
            <a:spcAft>
              <a:spcPct val="15000"/>
            </a:spcAft>
            <a:buChar char="•"/>
          </a:pPr>
          <a:r>
            <a:rPr lang="en-US" sz="1700" kern="1200" dirty="0">
              <a:solidFill>
                <a:schemeClr val="bg1"/>
              </a:solidFill>
            </a:rPr>
            <a:t>Speed </a:t>
          </a:r>
        </a:p>
        <a:p>
          <a:pPr marL="171450" lvl="1" indent="-171450" algn="l" defTabSz="755650">
            <a:lnSpc>
              <a:spcPct val="90000"/>
            </a:lnSpc>
            <a:spcBef>
              <a:spcPct val="0"/>
            </a:spcBef>
            <a:spcAft>
              <a:spcPct val="15000"/>
            </a:spcAft>
            <a:buChar char="•"/>
          </a:pPr>
          <a:r>
            <a:rPr lang="en-US" sz="1700" kern="1200" dirty="0">
              <a:solidFill>
                <a:schemeClr val="bg1"/>
              </a:solidFill>
            </a:rPr>
            <a:t>Specialization</a:t>
          </a:r>
        </a:p>
        <a:p>
          <a:pPr marL="171450" lvl="1" indent="-171450" algn="l" defTabSz="755650">
            <a:lnSpc>
              <a:spcPct val="90000"/>
            </a:lnSpc>
            <a:spcBef>
              <a:spcPct val="0"/>
            </a:spcBef>
            <a:spcAft>
              <a:spcPct val="15000"/>
            </a:spcAft>
            <a:buChar char="•"/>
          </a:pPr>
          <a:r>
            <a:rPr lang="en-US" sz="1700" kern="1200" dirty="0">
              <a:solidFill>
                <a:schemeClr val="bg1"/>
              </a:solidFill>
            </a:rPr>
            <a:t>New Capability</a:t>
          </a:r>
        </a:p>
      </dsp:txBody>
      <dsp:txXfrm>
        <a:off x="5489639" y="0"/>
        <a:ext cx="3314499" cy="1835392"/>
      </dsp:txXfrm>
    </dsp:sp>
    <dsp:sp modelId="{455B587E-F837-A04B-A51F-8CCC0DF843D1}">
      <dsp:nvSpPr>
        <dsp:cNvPr id="0" name=""/>
        <dsp:cNvSpPr/>
      </dsp:nvSpPr>
      <dsp:spPr>
        <a:xfrm>
          <a:off x="6007529" y="2403489"/>
          <a:ext cx="3107343" cy="1747992"/>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144359-AC43-C74C-B0EA-E9F5A5BE8A55}">
      <dsp:nvSpPr>
        <dsp:cNvPr id="0" name=""/>
        <dsp:cNvSpPr/>
      </dsp:nvSpPr>
      <dsp:spPr>
        <a:xfrm>
          <a:off x="1553671" y="2534588"/>
          <a:ext cx="3314499" cy="1835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GOVERNMENT MUST CLARIFY</a:t>
          </a:r>
        </a:p>
        <a:p>
          <a:pPr marL="171450" lvl="1" indent="-171450" algn="l" defTabSz="755650">
            <a:lnSpc>
              <a:spcPct val="90000"/>
            </a:lnSpc>
            <a:spcBef>
              <a:spcPct val="0"/>
            </a:spcBef>
            <a:spcAft>
              <a:spcPct val="15000"/>
            </a:spcAft>
            <a:buChar char="•"/>
          </a:pPr>
          <a:r>
            <a:rPr lang="en-US" sz="1700" kern="1200" dirty="0">
              <a:solidFill>
                <a:schemeClr val="bg1"/>
              </a:solidFill>
            </a:rPr>
            <a:t>Mission </a:t>
          </a:r>
        </a:p>
        <a:p>
          <a:pPr marL="171450" lvl="1" indent="-171450" algn="l" defTabSz="755650">
            <a:lnSpc>
              <a:spcPct val="90000"/>
            </a:lnSpc>
            <a:spcBef>
              <a:spcPct val="0"/>
            </a:spcBef>
            <a:spcAft>
              <a:spcPct val="15000"/>
            </a:spcAft>
            <a:buChar char="•"/>
          </a:pPr>
          <a:r>
            <a:rPr lang="en-US" sz="1700" kern="1200" dirty="0">
              <a:solidFill>
                <a:schemeClr val="bg1"/>
              </a:solidFill>
            </a:rPr>
            <a:t>Constraints</a:t>
          </a:r>
        </a:p>
        <a:p>
          <a:pPr marL="171450" lvl="1" indent="-171450" algn="l" defTabSz="755650">
            <a:lnSpc>
              <a:spcPct val="90000"/>
            </a:lnSpc>
            <a:spcBef>
              <a:spcPct val="0"/>
            </a:spcBef>
            <a:spcAft>
              <a:spcPct val="15000"/>
            </a:spcAft>
            <a:buChar char="•"/>
          </a:pPr>
          <a:r>
            <a:rPr lang="en-US" sz="1700" kern="1200" dirty="0">
              <a:solidFill>
                <a:schemeClr val="bg1"/>
              </a:solidFill>
            </a:rPr>
            <a:t>Path to Adoption</a:t>
          </a:r>
        </a:p>
      </dsp:txBody>
      <dsp:txXfrm>
        <a:off x="1553671" y="2534588"/>
        <a:ext cx="3314499" cy="1835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ABEDA-444B-654F-9004-D1B232A82B58}">
      <dsp:nvSpPr>
        <dsp:cNvPr id="0" name=""/>
        <dsp:cNvSpPr/>
      </dsp:nvSpPr>
      <dsp:spPr>
        <a:xfrm>
          <a:off x="266721" y="2305"/>
          <a:ext cx="2191907" cy="857469"/>
        </a:xfrm>
        <a:prstGeom prst="roundRect">
          <a:avLst>
            <a:gd name="adj" fmla="val 10000"/>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Future Operating Concept</a:t>
          </a:r>
        </a:p>
      </dsp:txBody>
      <dsp:txXfrm>
        <a:off x="291835" y="27419"/>
        <a:ext cx="2141679" cy="807241"/>
      </dsp:txXfrm>
    </dsp:sp>
    <dsp:sp modelId="{930CD87F-4034-F34F-8988-1FD53306EECA}">
      <dsp:nvSpPr>
        <dsp:cNvPr id="0" name=""/>
        <dsp:cNvSpPr/>
      </dsp:nvSpPr>
      <dsp:spPr>
        <a:xfrm rot="5400000">
          <a:off x="1201899" y="881211"/>
          <a:ext cx="321551" cy="3858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1246917" y="913366"/>
        <a:ext cx="231517" cy="225086"/>
      </dsp:txXfrm>
    </dsp:sp>
    <dsp:sp modelId="{50A8C87A-9E93-DF48-8520-309B3A56CEE0}">
      <dsp:nvSpPr>
        <dsp:cNvPr id="0" name=""/>
        <dsp:cNvSpPr/>
      </dsp:nvSpPr>
      <dsp:spPr>
        <a:xfrm>
          <a:off x="266721" y="1288510"/>
          <a:ext cx="2191907" cy="857469"/>
        </a:xfrm>
        <a:prstGeom prst="roundRect">
          <a:avLst>
            <a:gd name="adj" fmla="val 10000"/>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Mission Scenario</a:t>
          </a:r>
        </a:p>
      </dsp:txBody>
      <dsp:txXfrm>
        <a:off x="291835" y="1313624"/>
        <a:ext cx="2141679" cy="807241"/>
      </dsp:txXfrm>
    </dsp:sp>
    <dsp:sp modelId="{30C3C1F3-31D0-DD44-8417-2C11EE9BD296}">
      <dsp:nvSpPr>
        <dsp:cNvPr id="0" name=""/>
        <dsp:cNvSpPr/>
      </dsp:nvSpPr>
      <dsp:spPr>
        <a:xfrm rot="5400000">
          <a:off x="1201899" y="2167416"/>
          <a:ext cx="321551" cy="3858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1246917" y="2199571"/>
        <a:ext cx="231517" cy="225086"/>
      </dsp:txXfrm>
    </dsp:sp>
    <dsp:sp modelId="{8C9DA54E-F0A7-6C46-85E7-69ED896BD6F8}">
      <dsp:nvSpPr>
        <dsp:cNvPr id="0" name=""/>
        <dsp:cNvSpPr/>
      </dsp:nvSpPr>
      <dsp:spPr>
        <a:xfrm>
          <a:off x="266721" y="2574714"/>
          <a:ext cx="2191907" cy="857469"/>
        </a:xfrm>
        <a:prstGeom prst="roundRect">
          <a:avLst>
            <a:gd name="adj" fmla="val 10000"/>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Technical Question</a:t>
          </a:r>
        </a:p>
      </dsp:txBody>
      <dsp:txXfrm>
        <a:off x="291835" y="2599828"/>
        <a:ext cx="2141679" cy="807241"/>
      </dsp:txXfrm>
    </dsp:sp>
    <dsp:sp modelId="{A0512C15-310B-1949-BD3F-41395EC3417E}">
      <dsp:nvSpPr>
        <dsp:cNvPr id="0" name=""/>
        <dsp:cNvSpPr/>
      </dsp:nvSpPr>
      <dsp:spPr>
        <a:xfrm rot="5400000">
          <a:off x="1201899" y="3453621"/>
          <a:ext cx="321551" cy="3858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1246917" y="3485776"/>
        <a:ext cx="231517" cy="225086"/>
      </dsp:txXfrm>
    </dsp:sp>
    <dsp:sp modelId="{F9DF2632-A70C-0540-8685-CF12913B66DE}">
      <dsp:nvSpPr>
        <dsp:cNvPr id="0" name=""/>
        <dsp:cNvSpPr/>
      </dsp:nvSpPr>
      <dsp:spPr>
        <a:xfrm>
          <a:off x="266721" y="3860919"/>
          <a:ext cx="2191907" cy="857469"/>
        </a:xfrm>
        <a:prstGeom prst="roundRect">
          <a:avLst>
            <a:gd name="adj" fmla="val 10000"/>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Evidence</a:t>
          </a:r>
        </a:p>
      </dsp:txBody>
      <dsp:txXfrm>
        <a:off x="291835" y="3886033"/>
        <a:ext cx="2141679" cy="8072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820F93-E12A-124D-89B6-FF5F44F738B6}">
      <dsp:nvSpPr>
        <dsp:cNvPr id="0" name=""/>
        <dsp:cNvSpPr/>
      </dsp:nvSpPr>
      <dsp:spPr>
        <a:xfrm>
          <a:off x="2020795" y="66895"/>
          <a:ext cx="3004725" cy="3004725"/>
        </a:xfrm>
        <a:prstGeom prst="ellipse">
          <a:avLst/>
        </a:prstGeom>
        <a:solidFill>
          <a:schemeClr val="accent1">
            <a:lumMod val="40000"/>
            <a:lumOff val="6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755650">
            <a:lnSpc>
              <a:spcPct val="90000"/>
            </a:lnSpc>
            <a:spcBef>
              <a:spcPct val="0"/>
            </a:spcBef>
            <a:spcAft>
              <a:spcPct val="35000"/>
            </a:spcAft>
            <a:buNone/>
          </a:pPr>
          <a:r>
            <a:rPr lang="en-US" sz="1700" b="1" kern="1200" dirty="0">
              <a:latin typeface="Montserrat Bold"/>
              <a:ea typeface="Montserrat Bold"/>
              <a:cs typeface="Montserrat Bold"/>
              <a:sym typeface="Montserrat Bold"/>
            </a:rPr>
            <a:t>Innovation Arm</a:t>
          </a:r>
          <a:endParaRPr lang="en-US" sz="1700" kern="1200" dirty="0"/>
        </a:p>
        <a:p>
          <a:pPr marL="114300" lvl="1" indent="-114300" algn="l" defTabSz="577850">
            <a:lnSpc>
              <a:spcPct val="90000"/>
            </a:lnSpc>
            <a:spcBef>
              <a:spcPct val="0"/>
            </a:spcBef>
            <a:spcAft>
              <a:spcPct val="15000"/>
            </a:spcAft>
            <a:buChar char="•"/>
          </a:pPr>
          <a:r>
            <a:rPr lang="en-US" sz="1300" kern="1200" dirty="0">
              <a:latin typeface="Montserrat"/>
              <a:ea typeface="Montserrat"/>
              <a:cs typeface="Montserrat"/>
              <a:sym typeface="Montserrat"/>
            </a:rPr>
            <a:t>Frames</a:t>
          </a:r>
          <a:endParaRPr lang="en-US" sz="1300" kern="1200" dirty="0"/>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Discovers</a:t>
          </a:r>
          <a:endParaRPr lang="en-US" sz="1300" kern="1200" dirty="0">
            <a:latin typeface="Montserrat"/>
            <a:ea typeface="Montserrat"/>
            <a:cs typeface="Montserrat"/>
            <a:sym typeface="Montserrat"/>
          </a:endParaRPr>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Develops</a:t>
          </a:r>
          <a:endParaRPr lang="en-US" sz="1300" kern="1200" dirty="0">
            <a:latin typeface="Montserrat"/>
            <a:ea typeface="Montserrat"/>
            <a:cs typeface="Montserrat"/>
            <a:sym typeface="Montserrat"/>
          </a:endParaRPr>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Evidence</a:t>
          </a:r>
          <a:endParaRPr lang="en-US" sz="1300" kern="1200" dirty="0">
            <a:latin typeface="Montserrat"/>
            <a:ea typeface="Montserrat"/>
            <a:cs typeface="Montserrat"/>
            <a:sym typeface="Montserrat"/>
          </a:endParaRPr>
        </a:p>
      </dsp:txBody>
      <dsp:txXfrm>
        <a:off x="2421425" y="592722"/>
        <a:ext cx="2203465" cy="1352126"/>
      </dsp:txXfrm>
    </dsp:sp>
    <dsp:sp modelId="{A34C8F6C-3664-3A49-8166-C1620D82326D}">
      <dsp:nvSpPr>
        <dsp:cNvPr id="0" name=""/>
        <dsp:cNvSpPr/>
      </dsp:nvSpPr>
      <dsp:spPr>
        <a:xfrm>
          <a:off x="3105000" y="1940551"/>
          <a:ext cx="3004725" cy="3004725"/>
        </a:xfrm>
        <a:prstGeom prst="ellipse">
          <a:avLst/>
        </a:prstGeom>
        <a:solidFill>
          <a:schemeClr val="accent3">
            <a:lumMod val="40000"/>
            <a:lumOff val="6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755650">
            <a:lnSpc>
              <a:spcPct val="90000"/>
            </a:lnSpc>
            <a:spcBef>
              <a:spcPct val="0"/>
            </a:spcBef>
            <a:spcAft>
              <a:spcPct val="35000"/>
            </a:spcAft>
            <a:buNone/>
          </a:pPr>
          <a:r>
            <a:rPr lang="en-US" sz="1700" b="1" kern="1200" dirty="0">
              <a:latin typeface="Montserrat Bold"/>
              <a:ea typeface="Montserrat Bold"/>
              <a:cs typeface="Montserrat Bold"/>
              <a:sym typeface="Montserrat Bold"/>
            </a:rPr>
            <a:t>Enterprise Enablers</a:t>
          </a:r>
          <a:endParaRPr lang="en-US" sz="1700" kern="1200" dirty="0"/>
        </a:p>
        <a:p>
          <a:pPr marL="114300" lvl="1" indent="-114300" algn="l" defTabSz="577850">
            <a:lnSpc>
              <a:spcPct val="90000"/>
            </a:lnSpc>
            <a:spcBef>
              <a:spcPct val="0"/>
            </a:spcBef>
            <a:spcAft>
              <a:spcPct val="15000"/>
            </a:spcAft>
            <a:buChar char="•"/>
          </a:pPr>
          <a:r>
            <a:rPr lang="en-US" sz="1300" kern="1200" dirty="0">
              <a:latin typeface="Montserrat"/>
              <a:ea typeface="Montserrat"/>
              <a:cs typeface="Montserrat"/>
              <a:sym typeface="Montserrat"/>
            </a:rPr>
            <a:t>Data</a:t>
          </a:r>
          <a:endParaRPr lang="en-US" sz="1300" kern="1200" dirty="0"/>
        </a:p>
        <a:p>
          <a:pPr marL="114300" lvl="1" indent="-114300" algn="l" defTabSz="577850">
            <a:lnSpc>
              <a:spcPct val="90000"/>
            </a:lnSpc>
            <a:spcBef>
              <a:spcPct val="0"/>
            </a:spcBef>
            <a:spcAft>
              <a:spcPct val="15000"/>
            </a:spcAft>
            <a:buChar char="•"/>
          </a:pPr>
          <a:r>
            <a:rPr lang="en-US" sz="1300" kern="1200" dirty="0">
              <a:latin typeface="Montserrat"/>
              <a:ea typeface="Montserrat"/>
              <a:cs typeface="Montserrat"/>
              <a:sym typeface="Montserrat"/>
            </a:rPr>
            <a:t>Infrastructure</a:t>
          </a:r>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Security</a:t>
          </a:r>
          <a:endParaRPr lang="en-US" sz="1300" kern="1200" dirty="0">
            <a:latin typeface="Montserrat"/>
            <a:ea typeface="Montserrat"/>
            <a:cs typeface="Montserrat"/>
            <a:sym typeface="Montserrat"/>
          </a:endParaRPr>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Governance</a:t>
          </a:r>
          <a:endParaRPr lang="en-US" sz="1300" kern="1200" dirty="0">
            <a:latin typeface="Montserrat"/>
            <a:ea typeface="Montserrat"/>
            <a:cs typeface="Montserrat"/>
            <a:sym typeface="Montserrat"/>
          </a:endParaRPr>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Interoperability</a:t>
          </a:r>
          <a:endParaRPr lang="en-US" sz="1300" kern="1200" dirty="0">
            <a:latin typeface="Montserrat"/>
            <a:ea typeface="Montserrat"/>
            <a:cs typeface="Montserrat"/>
            <a:sym typeface="Montserrat"/>
          </a:endParaRPr>
        </a:p>
      </dsp:txBody>
      <dsp:txXfrm>
        <a:off x="4023946" y="2716772"/>
        <a:ext cx="1802835" cy="1652599"/>
      </dsp:txXfrm>
    </dsp:sp>
    <dsp:sp modelId="{0C204FDC-48B5-914C-90C4-86E2DD4DAA51}">
      <dsp:nvSpPr>
        <dsp:cNvPr id="0" name=""/>
        <dsp:cNvSpPr/>
      </dsp:nvSpPr>
      <dsp:spPr>
        <a:xfrm>
          <a:off x="936590" y="1940551"/>
          <a:ext cx="3004725" cy="3004725"/>
        </a:xfrm>
        <a:prstGeom prst="ellipse">
          <a:avLst/>
        </a:prstGeom>
        <a:solidFill>
          <a:schemeClr val="accent2">
            <a:lumMod val="40000"/>
            <a:lumOff val="6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755650">
            <a:lnSpc>
              <a:spcPct val="90000"/>
            </a:lnSpc>
            <a:spcBef>
              <a:spcPct val="0"/>
            </a:spcBef>
            <a:spcAft>
              <a:spcPct val="35000"/>
            </a:spcAft>
            <a:buNone/>
          </a:pPr>
          <a:r>
            <a:rPr lang="en-US" sz="1700" kern="1200">
              <a:latin typeface="Montserrat"/>
              <a:ea typeface="Montserrat"/>
              <a:cs typeface="Montserrat"/>
              <a:sym typeface="Montserrat"/>
            </a:rPr>
            <a:t>PAEs</a:t>
          </a:r>
          <a:endParaRPr lang="en-US" sz="1700" kern="1200" dirty="0">
            <a:latin typeface="Montserrat"/>
            <a:ea typeface="Montserrat"/>
            <a:cs typeface="Montserrat"/>
            <a:sym typeface="Montserrat"/>
          </a:endParaRPr>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Defines use</a:t>
          </a:r>
          <a:endParaRPr lang="en-US" sz="1300" kern="1200" dirty="0">
            <a:latin typeface="Montserrat"/>
            <a:ea typeface="Montserrat"/>
            <a:cs typeface="Montserrat"/>
            <a:sym typeface="Montserrat"/>
          </a:endParaRPr>
        </a:p>
        <a:p>
          <a:pPr marL="114300" lvl="1" indent="-114300" algn="l" defTabSz="577850">
            <a:lnSpc>
              <a:spcPct val="90000"/>
            </a:lnSpc>
            <a:spcBef>
              <a:spcPct val="0"/>
            </a:spcBef>
            <a:spcAft>
              <a:spcPct val="15000"/>
            </a:spcAft>
            <a:buChar char="•"/>
          </a:pPr>
          <a:r>
            <a:rPr lang="en-US" sz="1300" kern="1200" dirty="0">
              <a:latin typeface="Montserrat"/>
              <a:ea typeface="Montserrat"/>
              <a:cs typeface="Montserrat"/>
              <a:sym typeface="Montserrat"/>
            </a:rPr>
            <a:t>Sets acceptance criteria</a:t>
          </a:r>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Integrates</a:t>
          </a:r>
          <a:endParaRPr lang="en-US" sz="1300" kern="1200" dirty="0">
            <a:latin typeface="Montserrat"/>
            <a:ea typeface="Montserrat"/>
            <a:cs typeface="Montserrat"/>
            <a:sym typeface="Montserrat"/>
          </a:endParaRPr>
        </a:p>
        <a:p>
          <a:pPr marL="114300" lvl="1" indent="-114300" algn="l" defTabSz="577850">
            <a:lnSpc>
              <a:spcPct val="90000"/>
            </a:lnSpc>
            <a:spcBef>
              <a:spcPct val="0"/>
            </a:spcBef>
            <a:spcAft>
              <a:spcPct val="15000"/>
            </a:spcAft>
            <a:buChar char="•"/>
          </a:pPr>
          <a:r>
            <a:rPr lang="en-US" sz="1300" kern="1200">
              <a:latin typeface="Montserrat"/>
              <a:ea typeface="Montserrat"/>
              <a:cs typeface="Montserrat"/>
              <a:sym typeface="Montserrat"/>
            </a:rPr>
            <a:t>Sustains</a:t>
          </a:r>
          <a:endParaRPr lang="en-US" sz="1300" kern="1200" dirty="0">
            <a:latin typeface="Montserrat"/>
            <a:ea typeface="Montserrat"/>
            <a:cs typeface="Montserrat"/>
            <a:sym typeface="Montserrat"/>
          </a:endParaRPr>
        </a:p>
      </dsp:txBody>
      <dsp:txXfrm>
        <a:off x="1219535" y="2716772"/>
        <a:ext cx="1802835" cy="16525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B5C6D-7675-9242-BF7D-431AFAF7303E}">
      <dsp:nvSpPr>
        <dsp:cNvPr id="0" name=""/>
        <dsp:cNvSpPr/>
      </dsp:nvSpPr>
      <dsp:spPr>
        <a:xfrm>
          <a:off x="0" y="0"/>
          <a:ext cx="3329728" cy="741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FF"/>
              </a:solidFill>
              <a:latin typeface="Montserrat" panose="02000505000000020004" pitchFamily="2" charset="77"/>
              <a:ea typeface="Chakra Petch"/>
              <a:cs typeface="Chakra Petch"/>
              <a:sym typeface="Chakra Petch"/>
            </a:rPr>
            <a:t>Training platforms</a:t>
          </a:r>
          <a:endParaRPr lang="en-US" sz="2000" kern="1200" dirty="0"/>
        </a:p>
      </dsp:txBody>
      <dsp:txXfrm>
        <a:off x="740126" y="0"/>
        <a:ext cx="2589601" cy="741812"/>
      </dsp:txXfrm>
    </dsp:sp>
    <dsp:sp modelId="{281C6456-FE48-A34A-90D0-078F7824F107}">
      <dsp:nvSpPr>
        <dsp:cNvPr id="0" name=""/>
        <dsp:cNvSpPr/>
      </dsp:nvSpPr>
      <dsp:spPr>
        <a:xfrm>
          <a:off x="74181" y="74181"/>
          <a:ext cx="665945" cy="593449"/>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6000" b="-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653B84-21FD-494E-B760-AF61B5DCC61C}">
      <dsp:nvSpPr>
        <dsp:cNvPr id="0" name=""/>
        <dsp:cNvSpPr/>
      </dsp:nvSpPr>
      <dsp:spPr>
        <a:xfrm>
          <a:off x="0" y="815993"/>
          <a:ext cx="3329728" cy="741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FF"/>
              </a:solidFill>
              <a:latin typeface="Montserrat" panose="02000505000000020004" pitchFamily="2" charset="77"/>
              <a:ea typeface="Chakra Petch"/>
              <a:cs typeface="Chakra Petch"/>
              <a:sym typeface="Chakra Petch"/>
            </a:rPr>
            <a:t>Data sources</a:t>
          </a:r>
          <a:endParaRPr lang="en-US" sz="2000" kern="1200" dirty="0"/>
        </a:p>
      </dsp:txBody>
      <dsp:txXfrm>
        <a:off x="740126" y="815993"/>
        <a:ext cx="2589601" cy="741812"/>
      </dsp:txXfrm>
    </dsp:sp>
    <dsp:sp modelId="{16C8E092-7A9A-F443-A2BE-773AC3EAC25F}">
      <dsp:nvSpPr>
        <dsp:cNvPr id="0" name=""/>
        <dsp:cNvSpPr/>
      </dsp:nvSpPr>
      <dsp:spPr>
        <a:xfrm>
          <a:off x="74181" y="890174"/>
          <a:ext cx="665945" cy="593449"/>
        </a:xfrm>
        <a:prstGeom prst="roundRect">
          <a:avLst>
            <a:gd name="adj" fmla="val 10000"/>
          </a:avLst>
        </a:prstGeom>
        <a:blipFill rotWithShape="1">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83132F-DDC3-1B4F-B598-B090D4439742}">
      <dsp:nvSpPr>
        <dsp:cNvPr id="0" name=""/>
        <dsp:cNvSpPr/>
      </dsp:nvSpPr>
      <dsp:spPr>
        <a:xfrm>
          <a:off x="0" y="1631987"/>
          <a:ext cx="3329728" cy="741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FF"/>
              </a:solidFill>
              <a:latin typeface="Montserrat" panose="02000505000000020004" pitchFamily="2" charset="77"/>
              <a:ea typeface="Chakra Petch"/>
              <a:cs typeface="Chakra Petch"/>
              <a:sym typeface="Chakra Petch"/>
            </a:rPr>
            <a:t>Sensors and partner systems</a:t>
          </a:r>
          <a:endParaRPr lang="en-US" sz="2000" kern="1200" dirty="0"/>
        </a:p>
      </dsp:txBody>
      <dsp:txXfrm>
        <a:off x="740126" y="1631987"/>
        <a:ext cx="2589601" cy="741812"/>
      </dsp:txXfrm>
    </dsp:sp>
    <dsp:sp modelId="{87CDD78C-DDC7-2C45-AFBE-08E41A8AB4CE}">
      <dsp:nvSpPr>
        <dsp:cNvPr id="0" name=""/>
        <dsp:cNvSpPr/>
      </dsp:nvSpPr>
      <dsp:spPr>
        <a:xfrm>
          <a:off x="74181" y="1706168"/>
          <a:ext cx="665945" cy="593449"/>
        </a:xfrm>
        <a:prstGeom prst="roundRect">
          <a:avLst>
            <a:gd name="adj" fmla="val 10000"/>
          </a:avLst>
        </a:prstGeom>
        <a:blipFill rotWithShape="1">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B5C6D-7675-9242-BF7D-431AFAF7303E}">
      <dsp:nvSpPr>
        <dsp:cNvPr id="0" name=""/>
        <dsp:cNvSpPr/>
      </dsp:nvSpPr>
      <dsp:spPr>
        <a:xfrm>
          <a:off x="0" y="0"/>
          <a:ext cx="3329728" cy="741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FF"/>
              </a:solidFill>
              <a:latin typeface="Montserrat" panose="02000505000000020004" pitchFamily="2" charset="77"/>
              <a:ea typeface="Chakra Petch"/>
              <a:cs typeface="Chakra Petch"/>
              <a:sym typeface="Chakra Petch"/>
            </a:rPr>
            <a:t>Instructors</a:t>
          </a:r>
          <a:endParaRPr lang="en-US" sz="2000" kern="1200" dirty="0"/>
        </a:p>
      </dsp:txBody>
      <dsp:txXfrm>
        <a:off x="740126" y="0"/>
        <a:ext cx="2589601" cy="741812"/>
      </dsp:txXfrm>
    </dsp:sp>
    <dsp:sp modelId="{281C6456-FE48-A34A-90D0-078F7824F107}">
      <dsp:nvSpPr>
        <dsp:cNvPr id="0" name=""/>
        <dsp:cNvSpPr/>
      </dsp:nvSpPr>
      <dsp:spPr>
        <a:xfrm>
          <a:off x="73398" y="74181"/>
          <a:ext cx="667510" cy="593449"/>
        </a:xfrm>
        <a:prstGeom prst="roundRect">
          <a:avLst>
            <a:gd name="adj" fmla="val 10000"/>
          </a:avLst>
        </a:prstGeom>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l="-8000" r="-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653B84-21FD-494E-B760-AF61B5DCC61C}">
      <dsp:nvSpPr>
        <dsp:cNvPr id="0" name=""/>
        <dsp:cNvSpPr/>
      </dsp:nvSpPr>
      <dsp:spPr>
        <a:xfrm>
          <a:off x="0" y="815993"/>
          <a:ext cx="3329728" cy="741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FF"/>
              </a:solidFill>
              <a:latin typeface="Montserrat" panose="02000505000000020004" pitchFamily="2" charset="77"/>
              <a:ea typeface="Chakra Petch"/>
              <a:cs typeface="Chakra Petch"/>
              <a:sym typeface="Chakra Petch"/>
            </a:rPr>
            <a:t>Operators and trainees</a:t>
          </a:r>
          <a:endParaRPr lang="en-US" sz="2000" kern="1200" dirty="0"/>
        </a:p>
      </dsp:txBody>
      <dsp:txXfrm>
        <a:off x="740126" y="815993"/>
        <a:ext cx="2589601" cy="741812"/>
      </dsp:txXfrm>
    </dsp:sp>
    <dsp:sp modelId="{16C8E092-7A9A-F443-A2BE-773AC3EAC25F}">
      <dsp:nvSpPr>
        <dsp:cNvPr id="0" name=""/>
        <dsp:cNvSpPr/>
      </dsp:nvSpPr>
      <dsp:spPr>
        <a:xfrm>
          <a:off x="74181" y="890174"/>
          <a:ext cx="665945" cy="593449"/>
        </a:xfrm>
        <a:prstGeom prst="roundRect">
          <a:avLst>
            <a:gd name="adj" fmla="val 10000"/>
          </a:avLst>
        </a:prstGeom>
        <a:blipFill rotWithShape="1">
          <a:blip xmlns:r="http://schemas.openxmlformats.org/officeDocument/2006/relationships" r:embed="rId3">
            <a:extLst>
              <a:ext uri="{96DAC541-7B7A-43D3-8B79-37D633B846F1}">
                <asvg:svgBlip xmlns:asvg="http://schemas.microsoft.com/office/drawing/2016/SVG/main" r:embed="rId4"/>
              </a:ext>
            </a:extLst>
          </a:blip>
          <a:srcRect/>
          <a:stretch>
            <a:fillRect t="-18000" b="-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83132F-DDC3-1B4F-B598-B090D4439742}">
      <dsp:nvSpPr>
        <dsp:cNvPr id="0" name=""/>
        <dsp:cNvSpPr/>
      </dsp:nvSpPr>
      <dsp:spPr>
        <a:xfrm>
          <a:off x="0" y="1631987"/>
          <a:ext cx="3329728" cy="741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FF"/>
              </a:solidFill>
              <a:latin typeface="Montserrat" panose="02000505000000020004" pitchFamily="2" charset="77"/>
              <a:ea typeface="Chakra Petch"/>
              <a:cs typeface="Chakra Petch"/>
              <a:sym typeface="Chakra Petch"/>
            </a:rPr>
            <a:t>OTTI infrastructure</a:t>
          </a:r>
          <a:endParaRPr lang="en-US" sz="2000" kern="1200" dirty="0"/>
        </a:p>
      </dsp:txBody>
      <dsp:txXfrm>
        <a:off x="740126" y="1631987"/>
        <a:ext cx="2589601" cy="741812"/>
      </dsp:txXfrm>
    </dsp:sp>
    <dsp:sp modelId="{87CDD78C-DDC7-2C45-AFBE-08E41A8AB4CE}">
      <dsp:nvSpPr>
        <dsp:cNvPr id="0" name=""/>
        <dsp:cNvSpPr/>
      </dsp:nvSpPr>
      <dsp:spPr>
        <a:xfrm>
          <a:off x="74181" y="1706168"/>
          <a:ext cx="665945" cy="593449"/>
        </a:xfrm>
        <a:prstGeom prst="roundRect">
          <a:avLst>
            <a:gd name="adj" fmla="val 10000"/>
          </a:avLst>
        </a:prstGeom>
        <a:blipFill rotWithShape="1">
          <a:blip xmlns:r="http://schemas.openxmlformats.org/officeDocument/2006/relationships" r:embed="rId5">
            <a:extLst>
              <a:ext uri="{96DAC541-7B7A-43D3-8B79-37D633B846F1}">
                <asvg:svgBlip xmlns:asvg="http://schemas.microsoft.com/office/drawing/2016/SVG/main" r:embed="rId6"/>
              </a:ext>
            </a:extLst>
          </a:blip>
          <a:srcRect/>
          <a:stretch>
            <a:fillRect t="-3000" b="-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629D3E-8F25-6E41-A4D8-1247D5261502}">
      <dsp:nvSpPr>
        <dsp:cNvPr id="0" name=""/>
        <dsp:cNvSpPr/>
      </dsp:nvSpPr>
      <dsp:spPr>
        <a:xfrm>
          <a:off x="2160939" y="2540128"/>
          <a:ext cx="1780525" cy="1528634"/>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kern="1200" dirty="0">
              <a:sym typeface="Raleway"/>
            </a:rPr>
            <a:t>Connects the right systems and data</a:t>
          </a:r>
          <a:endParaRPr lang="en-US" sz="1600" kern="1200" dirty="0"/>
        </a:p>
      </dsp:txBody>
      <dsp:txXfrm>
        <a:off x="2436702" y="2776879"/>
        <a:ext cx="1228999" cy="1055132"/>
      </dsp:txXfrm>
    </dsp:sp>
    <dsp:sp modelId="{AB1BB1A0-6EA0-AD44-8E16-BDFFE30646AF}">
      <dsp:nvSpPr>
        <dsp:cNvPr id="0" name=""/>
        <dsp:cNvSpPr/>
      </dsp:nvSpPr>
      <dsp:spPr>
        <a:xfrm>
          <a:off x="2203422" y="3223680"/>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1A8015-1EAF-9046-9AC7-7E617E3B2459}">
      <dsp:nvSpPr>
        <dsp:cNvPr id="0" name=""/>
        <dsp:cNvSpPr/>
      </dsp:nvSpPr>
      <dsp:spPr>
        <a:xfrm>
          <a:off x="628705" y="1695046"/>
          <a:ext cx="1780525" cy="152863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B3466B-99D7-4045-B3E9-F30AC2D09C9F}">
      <dsp:nvSpPr>
        <dsp:cNvPr id="0" name=""/>
        <dsp:cNvSpPr/>
      </dsp:nvSpPr>
      <dsp:spPr>
        <a:xfrm>
          <a:off x="1848450" y="3020649"/>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2B37C1-DD42-3C41-BEDE-09D42AFD4B56}">
      <dsp:nvSpPr>
        <dsp:cNvPr id="0" name=""/>
        <dsp:cNvSpPr/>
      </dsp:nvSpPr>
      <dsp:spPr>
        <a:xfrm>
          <a:off x="3693173" y="1690164"/>
          <a:ext cx="1780525" cy="1528634"/>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kern="1200" dirty="0">
              <a:sym typeface="Raleway"/>
            </a:rPr>
            <a:t>The right people use the output</a:t>
          </a:r>
          <a:endParaRPr lang="en-US" sz="1600" kern="1200" dirty="0"/>
        </a:p>
      </dsp:txBody>
      <dsp:txXfrm>
        <a:off x="3968936" y="1926915"/>
        <a:ext cx="1228999" cy="1055132"/>
      </dsp:txXfrm>
    </dsp:sp>
    <dsp:sp modelId="{2FF54C8E-D40B-BD4B-A72C-A8CC519D507A}">
      <dsp:nvSpPr>
        <dsp:cNvPr id="0" name=""/>
        <dsp:cNvSpPr/>
      </dsp:nvSpPr>
      <dsp:spPr>
        <a:xfrm>
          <a:off x="4918582" y="3012512"/>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5AE9F4-8C83-2746-ADA8-648F2CEB4157}">
      <dsp:nvSpPr>
        <dsp:cNvPr id="0" name=""/>
        <dsp:cNvSpPr/>
      </dsp:nvSpPr>
      <dsp:spPr>
        <a:xfrm>
          <a:off x="5224463" y="2536873"/>
          <a:ext cx="1780525" cy="152863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EFFF82-E39B-5A4F-8A71-3D8A657ED6CF}">
      <dsp:nvSpPr>
        <dsp:cNvPr id="0" name=""/>
        <dsp:cNvSpPr/>
      </dsp:nvSpPr>
      <dsp:spPr>
        <a:xfrm>
          <a:off x="5267890" y="3217170"/>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19B3C1-178C-A04B-80D2-B798A4E0533A}">
      <dsp:nvSpPr>
        <dsp:cNvPr id="0" name=""/>
        <dsp:cNvSpPr/>
      </dsp:nvSpPr>
      <dsp:spPr>
        <a:xfrm>
          <a:off x="2160939" y="849964"/>
          <a:ext cx="1780525" cy="1528634"/>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kern="1200" dirty="0">
              <a:sym typeface="Raleway"/>
            </a:rPr>
            <a:t>Changes a real workflow or outcome</a:t>
          </a:r>
          <a:endParaRPr lang="en-US" sz="1600" kern="1200" dirty="0"/>
        </a:p>
      </dsp:txBody>
      <dsp:txXfrm>
        <a:off x="2436702" y="1086715"/>
        <a:ext cx="1228999" cy="1055132"/>
      </dsp:txXfrm>
    </dsp:sp>
    <dsp:sp modelId="{5BC96015-8B99-8540-BAAF-651CA30DF0FB}">
      <dsp:nvSpPr>
        <dsp:cNvPr id="0" name=""/>
        <dsp:cNvSpPr/>
      </dsp:nvSpPr>
      <dsp:spPr>
        <a:xfrm>
          <a:off x="3380684" y="878852"/>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6BBF5A-978E-194C-9E54-85059601CF41}">
      <dsp:nvSpPr>
        <dsp:cNvPr id="0" name=""/>
        <dsp:cNvSpPr/>
      </dsp:nvSpPr>
      <dsp:spPr>
        <a:xfrm>
          <a:off x="3693173" y="0"/>
          <a:ext cx="1780525" cy="152863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498ED5-2F7B-B641-83E7-2D923422DAB8}">
      <dsp:nvSpPr>
        <dsp:cNvPr id="0" name=""/>
        <dsp:cNvSpPr/>
      </dsp:nvSpPr>
      <dsp:spPr>
        <a:xfrm>
          <a:off x="3743209" y="677449"/>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C232C1-E273-0546-86E8-0F7BD5F1CA34}">
      <dsp:nvSpPr>
        <dsp:cNvPr id="0" name=""/>
        <dsp:cNvSpPr/>
      </dsp:nvSpPr>
      <dsp:spPr>
        <a:xfrm>
          <a:off x="5224463" y="846709"/>
          <a:ext cx="1780525" cy="1528634"/>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kern="1200" dirty="0">
              <a:sym typeface="Raleway"/>
            </a:rPr>
            <a:t>Behavior can be  tested and governed</a:t>
          </a:r>
          <a:endParaRPr lang="en-US" sz="1600" kern="1200" dirty="0"/>
        </a:p>
      </dsp:txBody>
      <dsp:txXfrm>
        <a:off x="5500226" y="1083460"/>
        <a:ext cx="1228999" cy="1055132"/>
      </dsp:txXfrm>
    </dsp:sp>
    <dsp:sp modelId="{30B7FDFB-F885-CA4E-B05F-EFC2E477B38C}">
      <dsp:nvSpPr>
        <dsp:cNvPr id="0" name=""/>
        <dsp:cNvSpPr/>
      </dsp:nvSpPr>
      <dsp:spPr>
        <a:xfrm>
          <a:off x="6765193" y="1524158"/>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654FC8-9A92-E547-A9BE-E1F268579130}">
      <dsp:nvSpPr>
        <dsp:cNvPr id="0" name=""/>
        <dsp:cNvSpPr/>
      </dsp:nvSpPr>
      <dsp:spPr>
        <a:xfrm>
          <a:off x="6756696" y="1706032"/>
          <a:ext cx="1780525" cy="152863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74B2BD-6482-2941-82EA-D4E7E7A875CD}">
      <dsp:nvSpPr>
        <dsp:cNvPr id="0" name=""/>
        <dsp:cNvSpPr/>
      </dsp:nvSpPr>
      <dsp:spPr>
        <a:xfrm>
          <a:off x="7104116" y="1733699"/>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F61612-BC9C-9949-AFC6-D35E10E12136}">
      <dsp:nvSpPr>
        <dsp:cNvPr id="0" name=""/>
        <dsp:cNvSpPr/>
      </dsp:nvSpPr>
      <dsp:spPr>
        <a:xfrm>
          <a:off x="6756696" y="16275"/>
          <a:ext cx="1780525" cy="1528634"/>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kern="1200" dirty="0">
              <a:sym typeface="Raleway"/>
            </a:rPr>
            <a:t>Someone owns it after the pilot</a:t>
          </a:r>
          <a:endParaRPr lang="en-US" sz="1600" kern="1200" dirty="0"/>
        </a:p>
      </dsp:txBody>
      <dsp:txXfrm>
        <a:off x="7032459" y="253026"/>
        <a:ext cx="1228999" cy="1055132"/>
      </dsp:txXfrm>
    </dsp:sp>
    <dsp:sp modelId="{940710DE-98A3-C44C-A151-F102D5922EFE}">
      <dsp:nvSpPr>
        <dsp:cNvPr id="0" name=""/>
        <dsp:cNvSpPr/>
      </dsp:nvSpPr>
      <dsp:spPr>
        <a:xfrm>
          <a:off x="8297427" y="701454"/>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25900B-4D1E-304B-B08B-6050A1552A02}">
      <dsp:nvSpPr>
        <dsp:cNvPr id="0" name=""/>
        <dsp:cNvSpPr/>
      </dsp:nvSpPr>
      <dsp:spPr>
        <a:xfrm>
          <a:off x="8288930" y="869087"/>
          <a:ext cx="1780525" cy="1528634"/>
        </a:xfrm>
        <a:prstGeom prst="hexagon">
          <a:avLst>
            <a:gd name="adj" fmla="val 25000"/>
            <a:gd name="vf" fmla="val 115470"/>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t="-8000" b="-8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20C215-1FEC-D348-BAD1-11C4DA31C735}">
      <dsp:nvSpPr>
        <dsp:cNvPr id="0" name=""/>
        <dsp:cNvSpPr/>
      </dsp:nvSpPr>
      <dsp:spPr>
        <a:xfrm>
          <a:off x="8643903" y="903265"/>
          <a:ext cx="207696" cy="179025"/>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78BE82-B40F-6142-9DF4-9192C315990F}">
      <dsp:nvSpPr>
        <dsp:cNvPr id="0" name=""/>
        <dsp:cNvSpPr/>
      </dsp:nvSpPr>
      <dsp:spPr>
        <a:xfrm>
          <a:off x="0" y="345303"/>
          <a:ext cx="1671587" cy="668635"/>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Montserrat" panose="02000505000000020004" pitchFamily="2" charset="77"/>
            </a:rPr>
            <a:t>Operational Condition</a:t>
          </a:r>
        </a:p>
      </dsp:txBody>
      <dsp:txXfrm>
        <a:off x="334318" y="345303"/>
        <a:ext cx="1002952" cy="668635"/>
      </dsp:txXfrm>
    </dsp:sp>
    <dsp:sp modelId="{ADC3EE9D-E922-FD41-A009-D75D775ACDCF}">
      <dsp:nvSpPr>
        <dsp:cNvPr id="0" name=""/>
        <dsp:cNvSpPr/>
      </dsp:nvSpPr>
      <dsp:spPr>
        <a:xfrm>
          <a:off x="1504429" y="345303"/>
          <a:ext cx="1671587" cy="668635"/>
        </a:xfrm>
        <a:prstGeom prst="chevron">
          <a:avLst/>
        </a:prstGeom>
        <a:solidFill>
          <a:schemeClr val="accent4">
            <a:hueOff val="-516455"/>
            <a:satOff val="-14094"/>
            <a:lumOff val="-72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Montserrat" panose="02000505000000020004" pitchFamily="2" charset="77"/>
            </a:rPr>
            <a:t>Scenarios</a:t>
          </a:r>
        </a:p>
      </dsp:txBody>
      <dsp:txXfrm>
        <a:off x="1838747" y="345303"/>
        <a:ext cx="1002952" cy="668635"/>
      </dsp:txXfrm>
    </dsp:sp>
    <dsp:sp modelId="{F9B51238-596A-204C-8728-151EE3C036B0}">
      <dsp:nvSpPr>
        <dsp:cNvPr id="0" name=""/>
        <dsp:cNvSpPr/>
      </dsp:nvSpPr>
      <dsp:spPr>
        <a:xfrm>
          <a:off x="3008858" y="345303"/>
          <a:ext cx="1671587" cy="668635"/>
        </a:xfrm>
        <a:prstGeom prst="chevron">
          <a:avLst/>
        </a:prstGeom>
        <a:solidFill>
          <a:schemeClr val="accent4">
            <a:hueOff val="-1032909"/>
            <a:satOff val="-28188"/>
            <a:lumOff val="-144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Montserrat" panose="02000505000000020004" pitchFamily="2" charset="77"/>
            </a:rPr>
            <a:t>Commercial &amp; Research Options</a:t>
          </a:r>
        </a:p>
      </dsp:txBody>
      <dsp:txXfrm>
        <a:off x="3343176" y="345303"/>
        <a:ext cx="1002952" cy="668635"/>
      </dsp:txXfrm>
    </dsp:sp>
    <dsp:sp modelId="{A5311BD5-CF79-C742-98C5-F0968C44790D}">
      <dsp:nvSpPr>
        <dsp:cNvPr id="0" name=""/>
        <dsp:cNvSpPr/>
      </dsp:nvSpPr>
      <dsp:spPr>
        <a:xfrm>
          <a:off x="4513287" y="345303"/>
          <a:ext cx="1671587" cy="668635"/>
        </a:xfrm>
        <a:prstGeom prst="chevron">
          <a:avLst/>
        </a:prstGeom>
        <a:solidFill>
          <a:schemeClr val="accent4">
            <a:hueOff val="-1549364"/>
            <a:satOff val="-42283"/>
            <a:lumOff val="-2166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Montserrat" panose="02000505000000020004" pitchFamily="2" charset="77"/>
            </a:rPr>
            <a:t>Evidence in Relevant Environment</a:t>
          </a:r>
        </a:p>
      </dsp:txBody>
      <dsp:txXfrm>
        <a:off x="4847605" y="345303"/>
        <a:ext cx="1002952" cy="668635"/>
      </dsp:txXfrm>
    </dsp:sp>
    <dsp:sp modelId="{B33EA270-7D18-784F-806C-80B5F73BCC3C}">
      <dsp:nvSpPr>
        <dsp:cNvPr id="0" name=""/>
        <dsp:cNvSpPr/>
      </dsp:nvSpPr>
      <dsp:spPr>
        <a:xfrm>
          <a:off x="6017716" y="345303"/>
          <a:ext cx="1671587" cy="668635"/>
        </a:xfrm>
        <a:prstGeom prst="chevron">
          <a:avLst/>
        </a:prstGeom>
        <a:solidFill>
          <a:schemeClr val="accent4">
            <a:hueOff val="-2065819"/>
            <a:satOff val="-56377"/>
            <a:lumOff val="-2888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Montserrat" panose="02000505000000020004" pitchFamily="2" charset="77"/>
            </a:rPr>
            <a:t>Receiving Owner</a:t>
          </a:r>
        </a:p>
      </dsp:txBody>
      <dsp:txXfrm>
        <a:off x="6352034" y="345303"/>
        <a:ext cx="1002952" cy="668635"/>
      </dsp:txXfrm>
    </dsp:sp>
    <dsp:sp modelId="{866BA1D5-737D-FE44-8902-935738A18231}">
      <dsp:nvSpPr>
        <dsp:cNvPr id="0" name=""/>
        <dsp:cNvSpPr/>
      </dsp:nvSpPr>
      <dsp:spPr>
        <a:xfrm>
          <a:off x="7522145" y="345303"/>
          <a:ext cx="1671587" cy="668635"/>
        </a:xfrm>
        <a:prstGeom prst="chevron">
          <a:avLst/>
        </a:prstGeom>
        <a:solidFill>
          <a:schemeClr val="accent4">
            <a:hueOff val="-2582273"/>
            <a:satOff val="-70471"/>
            <a:lumOff val="-361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Montserrat" panose="02000505000000020004" pitchFamily="2" charset="77"/>
            </a:rPr>
            <a:t>Integration &amp; Use</a:t>
          </a:r>
        </a:p>
      </dsp:txBody>
      <dsp:txXfrm>
        <a:off x="7856463" y="345303"/>
        <a:ext cx="1002952" cy="668635"/>
      </dsp:txXfrm>
    </dsp:sp>
    <dsp:sp modelId="{B9110617-79F1-C14F-811E-7A6EEDF0D129}">
      <dsp:nvSpPr>
        <dsp:cNvPr id="0" name=""/>
        <dsp:cNvSpPr/>
      </dsp:nvSpPr>
      <dsp:spPr>
        <a:xfrm>
          <a:off x="9026574" y="345303"/>
          <a:ext cx="1671587" cy="668635"/>
        </a:xfrm>
        <a:prstGeom prst="chevron">
          <a:avLst/>
        </a:prstGeom>
        <a:solidFill>
          <a:schemeClr val="accent4">
            <a:hueOff val="-3098728"/>
            <a:satOff val="-84565"/>
            <a:lumOff val="-433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Montserrat" panose="02000505000000020004" pitchFamily="2" charset="77"/>
            </a:rPr>
            <a:t>Learn and Scale</a:t>
          </a:r>
        </a:p>
      </dsp:txBody>
      <dsp:txXfrm>
        <a:off x="9360892" y="345303"/>
        <a:ext cx="1002952" cy="668635"/>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lvl1pPr>
          </a:lstStyle>
          <a:p>
            <a:fld id="{BE944194-1A15-BE46-A081-353DD478F711}" type="datetimeFigureOut">
              <a:rPr lang="en-US" smtClean="0"/>
              <a:t>9/21/26</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4D6D6EB8-5EB5-594E-846C-67533C84F576}" type="slidenum">
              <a:rPr lang="en-US" smtClean="0"/>
              <a:t>‹#›</a:t>
            </a:fld>
            <a:endParaRPr lang="en-US"/>
          </a:p>
        </p:txBody>
      </p:sp>
    </p:spTree>
    <p:extLst>
      <p:ext uri="{BB962C8B-B14F-4D97-AF65-F5344CB8AC3E}">
        <p14:creationId xmlns:p14="http://schemas.microsoft.com/office/powerpoint/2010/main" val="2434656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SpaceWERX is the innovation arm of the USSF. </a:t>
            </a:r>
          </a:p>
          <a:p>
            <a:pPr algn="l"/>
            <a:endParaRPr lang="en-US" b="0" i="0" dirty="0">
              <a:effectLst/>
              <a:latin typeface="system-ui"/>
            </a:endParaRPr>
          </a:p>
          <a:p>
            <a:pPr algn="l"/>
            <a:r>
              <a:rPr lang="en-US" b="0" i="0" dirty="0">
                <a:effectLst/>
                <a:latin typeface="system-ui"/>
              </a:rPr>
              <a:t>Not the integration arm.</a:t>
            </a:r>
          </a:p>
          <a:p>
            <a:pPr algn="l"/>
            <a:endParaRPr lang="en-US" b="0" i="0" dirty="0">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effectLst/>
                <a:latin typeface="system-ui"/>
              </a:rPr>
              <a:t>This distinction matters because </a:t>
            </a:r>
            <a:r>
              <a:rPr lang="en-US" dirty="0">
                <a:effectLst/>
              </a:rPr>
              <a:t>it means that we have to consider the mission owners ability to absorb the capability into the systems, workflows, training, acquisition pathways, and decisions that already matter.</a:t>
            </a:r>
          </a:p>
          <a:p>
            <a:pPr algn="l"/>
            <a:endParaRPr lang="en-US" b="0" i="0" dirty="0">
              <a:effectLst/>
              <a:latin typeface="system-ui"/>
            </a:endParaRPr>
          </a:p>
          <a:p>
            <a:endParaRPr lang="en-US" dirty="0"/>
          </a:p>
        </p:txBody>
      </p:sp>
      <p:sp>
        <p:nvSpPr>
          <p:cNvPr id="4" name="Slide Number Placeholder 3"/>
          <p:cNvSpPr>
            <a:spLocks noGrp="1"/>
          </p:cNvSpPr>
          <p:nvPr>
            <p:ph type="sldNum" sz="quarter" idx="5"/>
          </p:nvPr>
        </p:nvSpPr>
        <p:spPr/>
        <p:txBody>
          <a:bodyPr/>
          <a:lstStyle/>
          <a:p>
            <a:fld id="{4D6D6EB8-5EB5-594E-846C-67533C84F576}" type="slidenum">
              <a:rPr lang="en-US" smtClean="0"/>
              <a:t>1</a:t>
            </a:fld>
            <a:endParaRPr lang="en-US"/>
          </a:p>
        </p:txBody>
      </p:sp>
    </p:spTree>
    <p:extLst>
      <p:ext uri="{BB962C8B-B14F-4D97-AF65-F5344CB8AC3E}">
        <p14:creationId xmlns:p14="http://schemas.microsoft.com/office/powerpoint/2010/main" val="393522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The CDAO role was established by the National Defense Authorization Act for Fiscal Year 2023 and stood up in September of that year.</a:t>
            </a:r>
          </a:p>
          <a:p>
            <a:pPr algn="l"/>
            <a:r>
              <a:rPr lang="en-US" b="0" i="0" dirty="0">
                <a:effectLst/>
                <a:latin typeface="system-ui"/>
              </a:rPr>
              <a:t>The charge is straightforward: ensure that digital technologies and artificial intelligence capabilities meet the needs of the combatant commands and the broader defense enterprise.</a:t>
            </a:r>
          </a:p>
          <a:p>
            <a:pPr algn="l"/>
            <a:r>
              <a:rPr lang="en-US" b="0" i="0" dirty="0">
                <a:effectLst/>
                <a:latin typeface="system-ui"/>
              </a:rPr>
              <a:t>That requires coordination across military organizations and partner agencies.</a:t>
            </a:r>
          </a:p>
          <a:p>
            <a:pPr algn="l"/>
            <a:endParaRPr lang="en-US" b="0" i="0" dirty="0">
              <a:effectLst/>
              <a:latin typeface="system-ui"/>
            </a:endParaRPr>
          </a:p>
          <a:p>
            <a:pPr algn="l"/>
            <a:r>
              <a:rPr lang="en-US" b="0" i="0" dirty="0">
                <a:effectLst/>
                <a:latin typeface="system-ui"/>
              </a:rPr>
              <a:t>It also requires a connection between the mission problem, the technology, and the organization that will eventually use and sustain the capability.</a:t>
            </a:r>
          </a:p>
          <a:p>
            <a:pPr algn="l"/>
            <a:endParaRPr lang="en-US" b="0" i="0" dirty="0">
              <a:effectLst/>
              <a:latin typeface="system-ui"/>
            </a:endParaRPr>
          </a:p>
          <a:p>
            <a:pPr algn="l"/>
            <a:r>
              <a:rPr lang="en-US" b="0" i="0" dirty="0">
                <a:effectLst/>
                <a:latin typeface="system-ui"/>
              </a:rPr>
              <a:t>That is where SpaceWERX fits.</a:t>
            </a:r>
          </a:p>
          <a:p>
            <a:pPr algn="l"/>
            <a:endParaRPr lang="en-US" b="0" i="0" dirty="0">
              <a:effectLst/>
              <a:latin typeface="system-ui"/>
            </a:endParaRPr>
          </a:p>
          <a:p>
            <a:pPr algn="l"/>
            <a:r>
              <a:rPr lang="en-US" b="0" i="0" dirty="0">
                <a:effectLst/>
                <a:latin typeface="system-ui"/>
              </a:rPr>
              <a:t>We are the innovation arm—not the integration arm.</a:t>
            </a:r>
          </a:p>
          <a:p>
            <a:pPr algn="l"/>
            <a:r>
              <a:rPr lang="en-US" b="0" i="0" dirty="0">
                <a:effectLst/>
                <a:latin typeface="system-ui"/>
              </a:rPr>
              <a:t>Our role is to help identify important operational problems, bring in the right commercial and research partners, create evidence, and help establish a credible path toward transition.</a:t>
            </a:r>
          </a:p>
          <a:p>
            <a:pPr algn="l"/>
            <a:endParaRPr lang="en-US" b="0" i="0" dirty="0">
              <a:effectLst/>
              <a:latin typeface="system-ui"/>
            </a:endParaRPr>
          </a:p>
          <a:p>
            <a:pPr algn="l"/>
            <a:r>
              <a:rPr lang="en-US" b="0" i="0" dirty="0">
                <a:effectLst/>
                <a:latin typeface="system-ui"/>
              </a:rPr>
              <a:t>The receiving organization still owns integration, adoption, training, and operations.</a:t>
            </a:r>
          </a:p>
          <a:p>
            <a:pPr algn="l"/>
            <a:endParaRPr lang="en-US" b="0" i="0" dirty="0">
              <a:effectLst/>
              <a:latin typeface="system-ui"/>
            </a:endParaRPr>
          </a:p>
          <a:p>
            <a:pPr algn="l"/>
            <a:r>
              <a:rPr lang="en-US" b="0" i="0" dirty="0">
                <a:effectLst/>
                <a:latin typeface="system-ui"/>
              </a:rPr>
              <a:t>But we can make that handoff better.</a:t>
            </a:r>
          </a:p>
          <a:p>
            <a:pPr algn="l"/>
            <a:r>
              <a:rPr lang="en-US" b="0" i="0" dirty="0">
                <a:effectLst/>
                <a:latin typeface="system-ui"/>
              </a:rPr>
              <a:t>We can make it earlier.</a:t>
            </a:r>
          </a:p>
          <a:p>
            <a:pPr algn="l"/>
            <a:r>
              <a:rPr lang="en-US" b="0" i="0" dirty="0">
                <a:effectLst/>
                <a:latin typeface="system-ui"/>
              </a:rPr>
              <a:t>We can make it more informed.</a:t>
            </a:r>
          </a:p>
          <a:p>
            <a:pPr algn="l"/>
            <a:endParaRPr lang="en-US" b="0" i="0" dirty="0">
              <a:effectLst/>
              <a:latin typeface="system-ui"/>
            </a:endParaRPr>
          </a:p>
          <a:p>
            <a:pPr algn="l"/>
            <a:r>
              <a:rPr lang="en-US" b="0" i="0" dirty="0">
                <a:effectLst/>
                <a:latin typeface="system-ui"/>
              </a:rPr>
              <a:t>And we can help ensure that digital and AI capabilities are being developed around mission needs rather than technology for its own sake.</a:t>
            </a:r>
          </a:p>
          <a:p>
            <a:pPr algn="l"/>
            <a:r>
              <a:rPr lang="en-US" b="0" i="0" dirty="0">
                <a:effectLst/>
                <a:latin typeface="system-ui"/>
              </a:rPr>
              <a:t>That is the connection between the CDAO mandate and the work we’ll discuss today.</a:t>
            </a:r>
          </a:p>
        </p:txBody>
      </p:sp>
      <p:sp>
        <p:nvSpPr>
          <p:cNvPr id="4" name="Slide Number Placeholder 3"/>
          <p:cNvSpPr>
            <a:spLocks noGrp="1"/>
          </p:cNvSpPr>
          <p:nvPr>
            <p:ph type="sldNum" sz="quarter" idx="5"/>
          </p:nvPr>
        </p:nvSpPr>
        <p:spPr/>
        <p:txBody>
          <a:bodyPr/>
          <a:lstStyle/>
          <a:p>
            <a:fld id="{4D6D6EB8-5EB5-594E-846C-67533C84F576}" type="slidenum">
              <a:rPr lang="en-US" smtClean="0"/>
              <a:t>2</a:t>
            </a:fld>
            <a:endParaRPr lang="en-US"/>
          </a:p>
        </p:txBody>
      </p:sp>
    </p:spTree>
    <p:extLst>
      <p:ext uri="{BB962C8B-B14F-4D97-AF65-F5344CB8AC3E}">
        <p14:creationId xmlns:p14="http://schemas.microsoft.com/office/powerpoint/2010/main" val="2931468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SpaceWERX is not a collection of disconnected activities. We are running four connected loops: portfolio, customers, capabilities, and metrics.</a:t>
            </a:r>
          </a:p>
          <a:p>
            <a:pPr algn="l"/>
            <a:endParaRPr lang="en-US" b="0" i="0" dirty="0">
              <a:effectLst/>
              <a:latin typeface="system-ui"/>
            </a:endParaRPr>
          </a:p>
          <a:p>
            <a:pPr algn="l"/>
            <a:r>
              <a:rPr lang="en-US" b="0" i="0" dirty="0">
                <a:effectLst/>
                <a:latin typeface="system-ui"/>
              </a:rPr>
              <a:t>The portfolio loop is where we decide and prioritize.</a:t>
            </a:r>
          </a:p>
          <a:p>
            <a:pPr algn="l"/>
            <a:endParaRPr lang="en-US" b="0" i="0" dirty="0">
              <a:effectLst/>
              <a:latin typeface="system-ui"/>
            </a:endParaRPr>
          </a:p>
          <a:p>
            <a:pPr algn="l"/>
            <a:r>
              <a:rPr lang="en-US" b="0" i="0" dirty="0">
                <a:effectLst/>
                <a:latin typeface="system-ui"/>
              </a:rPr>
              <a:t>We build where the work is core to the SpaceWERX mission. We incubate vetted external, dual-use, and emerging capabilities. We invest when follow-on funding or strategic capital can move the work forward. And we transition when there is a clear path to DoD adoption and handoff.</a:t>
            </a:r>
          </a:p>
          <a:p>
            <a:pPr algn="l"/>
            <a:endParaRPr lang="en-US" b="0" i="0" dirty="0">
              <a:effectLst/>
              <a:latin typeface="system-ui"/>
            </a:endParaRPr>
          </a:p>
          <a:p>
            <a:pPr algn="l"/>
            <a:r>
              <a:rPr lang="en-US" b="0" i="0" dirty="0">
                <a:effectLst/>
                <a:latin typeface="system-ui"/>
              </a:rPr>
              <a:t>The customer loop keeps us grounded.</a:t>
            </a:r>
          </a:p>
          <a:p>
            <a:pPr algn="l"/>
            <a:endParaRPr lang="en-US" b="0" i="0" dirty="0">
              <a:effectLst/>
              <a:latin typeface="system-ui"/>
            </a:endParaRPr>
          </a:p>
          <a:p>
            <a:pPr algn="l"/>
            <a:r>
              <a:rPr lang="en-US" b="0" i="0" dirty="0">
                <a:effectLst/>
                <a:latin typeface="system-ui"/>
              </a:rPr>
              <a:t>That includes the program offices and technical adopters who may buy or use a capability, startups and commercial companies bringing in new solutions, international partners, and investors who can provide capital and an outside validation signal.</a:t>
            </a:r>
          </a:p>
          <a:p>
            <a:pPr algn="l"/>
            <a:endParaRPr lang="en-US" b="0" i="0" dirty="0">
              <a:effectLst/>
              <a:latin typeface="system-ui"/>
            </a:endParaRPr>
          </a:p>
          <a:p>
            <a:pPr algn="l"/>
            <a:r>
              <a:rPr lang="en-US" b="0" i="0" dirty="0">
                <a:effectLst/>
                <a:latin typeface="system-ui"/>
              </a:rPr>
              <a:t>The capabilities loop is how we deliver.</a:t>
            </a:r>
          </a:p>
          <a:p>
            <a:pPr algn="l"/>
            <a:endParaRPr lang="en-US" b="0" i="0" dirty="0">
              <a:effectLst/>
              <a:latin typeface="system-ui"/>
            </a:endParaRPr>
          </a:p>
          <a:p>
            <a:pPr algn="l"/>
            <a:r>
              <a:rPr lang="en-US" b="0" i="0" dirty="0">
                <a:effectLst/>
                <a:latin typeface="system-ui"/>
              </a:rPr>
              <a:t>It includes strategy and policy, deal flow and diligence, investment, transition and compliance, adoption, and the alliances that connect us to the broader ecosystem.</a:t>
            </a:r>
          </a:p>
          <a:p>
            <a:pPr algn="l"/>
            <a:endParaRPr lang="en-US" b="0" i="0" dirty="0">
              <a:effectLst/>
              <a:latin typeface="system-ui"/>
            </a:endParaRPr>
          </a:p>
          <a:p>
            <a:pPr algn="l"/>
            <a:r>
              <a:rPr lang="en-US" b="0" i="0" dirty="0">
                <a:effectLst/>
                <a:latin typeface="system-ui"/>
              </a:rPr>
              <a:t>And the metrics loop is how we stay honest.</a:t>
            </a:r>
          </a:p>
          <a:p>
            <a:pPr algn="l"/>
            <a:endParaRPr lang="en-US" b="0" i="0" dirty="0">
              <a:effectLst/>
              <a:latin typeface="system-ui"/>
            </a:endParaRPr>
          </a:p>
          <a:p>
            <a:pPr algn="l"/>
            <a:r>
              <a:rPr lang="en-US" b="0" i="0" dirty="0">
                <a:effectLst/>
                <a:latin typeface="system-ui"/>
              </a:rPr>
              <a:t>We should be measuring mission impact and operational readiness—not activity for its own sake. We should understand whether the pipeline is converting, whether capabilities are actually transitioning, whether capital and partnerships are creating value, and whether the team is learning fast enough.</a:t>
            </a:r>
          </a:p>
          <a:p>
            <a:pPr algn="l"/>
            <a:endParaRPr lang="en-US" b="0" i="0" dirty="0">
              <a:effectLst/>
              <a:latin typeface="system-ui"/>
            </a:endParaRPr>
          </a:p>
          <a:p>
            <a:pPr algn="l"/>
            <a:r>
              <a:rPr lang="en-US" b="0" i="0" dirty="0">
                <a:effectLst/>
                <a:latin typeface="system-ui"/>
              </a:rPr>
              <a:t>The important point is that these loops are connected.</a:t>
            </a:r>
          </a:p>
          <a:p>
            <a:pPr algn="l"/>
            <a:endParaRPr lang="en-US" b="0" i="0" dirty="0">
              <a:effectLst/>
              <a:latin typeface="system-ui"/>
            </a:endParaRPr>
          </a:p>
          <a:p>
            <a:pPr algn="l"/>
            <a:r>
              <a:rPr lang="en-US" b="0" i="0" dirty="0">
                <a:effectLst/>
                <a:latin typeface="system-ui"/>
              </a:rPr>
              <a:t>Customer demand should shape the portfolio.</a:t>
            </a:r>
          </a:p>
          <a:p>
            <a:pPr algn="l"/>
            <a:endParaRPr lang="en-US" b="0" i="0" dirty="0">
              <a:effectLst/>
              <a:latin typeface="system-ui"/>
            </a:endParaRPr>
          </a:p>
          <a:p>
            <a:pPr algn="l"/>
            <a:r>
              <a:rPr lang="en-US" b="0" i="0" dirty="0">
                <a:effectLst/>
                <a:latin typeface="system-ui"/>
              </a:rPr>
              <a:t>The portfolio should drive the capabilities we build.</a:t>
            </a:r>
          </a:p>
          <a:p>
            <a:pPr algn="l"/>
            <a:endParaRPr lang="en-US" b="0" i="0" dirty="0">
              <a:effectLst/>
              <a:latin typeface="system-ui"/>
            </a:endParaRPr>
          </a:p>
          <a:p>
            <a:pPr algn="l"/>
            <a:r>
              <a:rPr lang="en-US" b="0" i="0" dirty="0">
                <a:effectLst/>
                <a:latin typeface="system-ui"/>
              </a:rPr>
              <a:t>And the metrics should tell us whether any of it is producing mission impact.</a:t>
            </a:r>
          </a:p>
          <a:p>
            <a:pPr algn="l"/>
            <a:endParaRPr lang="en-US" b="0" i="0" dirty="0">
              <a:effectLst/>
              <a:latin typeface="system-ui"/>
            </a:endParaRPr>
          </a:p>
          <a:p>
            <a:pPr algn="l"/>
            <a:r>
              <a:rPr lang="en-US" b="0" i="0" dirty="0">
                <a:effectLst/>
                <a:latin typeface="system-ui"/>
              </a:rPr>
              <a:t>We describe SpaceWERX as the innovation arm, not the integration arm. That makes the transition loop especially important. We help create the conditions for adoption and make the handoff stronger, while the receiving organizations own integration and operational use.</a:t>
            </a:r>
          </a:p>
        </p:txBody>
      </p:sp>
      <p:sp>
        <p:nvSpPr>
          <p:cNvPr id="4" name="Slide Number Placeholder 3"/>
          <p:cNvSpPr>
            <a:spLocks noGrp="1"/>
          </p:cNvSpPr>
          <p:nvPr>
            <p:ph type="sldNum" sz="quarter" idx="5"/>
          </p:nvPr>
        </p:nvSpPr>
        <p:spPr/>
        <p:txBody>
          <a:bodyPr/>
          <a:lstStyle/>
          <a:p>
            <a:fld id="{4D6D6EB8-5EB5-594E-846C-67533C84F576}" type="slidenum">
              <a:rPr lang="en-US" smtClean="0"/>
              <a:t>3</a:t>
            </a:fld>
            <a:endParaRPr lang="en-US"/>
          </a:p>
        </p:txBody>
      </p:sp>
    </p:spTree>
    <p:extLst>
      <p:ext uri="{BB962C8B-B14F-4D97-AF65-F5344CB8AC3E}">
        <p14:creationId xmlns:p14="http://schemas.microsoft.com/office/powerpoint/2010/main" val="2571228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Commercial technology is moving quickly. </a:t>
            </a:r>
          </a:p>
          <a:p>
            <a:endParaRPr lang="en-US" dirty="0"/>
          </a:p>
          <a:p>
            <a:r>
              <a:rPr lang="en-US" dirty="0"/>
              <a:t>That is good.</a:t>
            </a:r>
          </a:p>
          <a:p>
            <a:endParaRPr lang="en-US" dirty="0"/>
          </a:p>
          <a:p>
            <a:r>
              <a:rPr lang="en-US" dirty="0"/>
              <a:t> But speed in the technology market does not automatically create speed in the mission. </a:t>
            </a:r>
          </a:p>
          <a:p>
            <a:endParaRPr lang="en-US" dirty="0"/>
          </a:p>
          <a:p>
            <a:pPr algn="l"/>
            <a:r>
              <a:rPr lang="en-US" b="0" i="0" dirty="0">
                <a:effectLst/>
                <a:latin typeface="system-ui"/>
              </a:rPr>
              <a:t>The difficult part is often the space between a promising capability and the environment where somebody needs to use it.</a:t>
            </a:r>
          </a:p>
          <a:p>
            <a:pPr algn="l"/>
            <a:endParaRPr lang="en-US" b="0" i="0" dirty="0">
              <a:effectLst/>
              <a:latin typeface="system-ui"/>
            </a:endParaRPr>
          </a:p>
          <a:p>
            <a:pPr algn="l"/>
            <a:r>
              <a:rPr lang="en-US" b="0" i="0" dirty="0">
                <a:effectLst/>
                <a:latin typeface="system-ui"/>
              </a:rPr>
              <a:t>A prototype can work and still be difficult to integrate.</a:t>
            </a:r>
          </a:p>
          <a:p>
            <a:pPr algn="l"/>
            <a:r>
              <a:rPr lang="en-US" b="0" i="0" dirty="0">
                <a:effectLst/>
                <a:latin typeface="system-ui"/>
              </a:rPr>
              <a:t>A company can be selected and still not have a transition path.</a:t>
            </a:r>
          </a:p>
          <a:p>
            <a:pPr algn="l"/>
            <a:r>
              <a:rPr lang="en-US" b="0" i="0" dirty="0">
                <a:effectLst/>
                <a:latin typeface="system-ui"/>
              </a:rPr>
              <a:t>A demonstration can succeed and still have no owner on the other side.</a:t>
            </a:r>
          </a:p>
          <a:p>
            <a:pPr algn="l"/>
            <a:endParaRPr lang="en-US" b="0" i="0" dirty="0">
              <a:effectLst/>
              <a:latin typeface="system-ui"/>
            </a:endParaRPr>
          </a:p>
          <a:p>
            <a:pPr algn="l"/>
            <a:r>
              <a:rPr lang="en-US" b="0" i="0" dirty="0">
                <a:effectLst/>
                <a:latin typeface="system-ui"/>
              </a:rPr>
              <a:t>So today I want to talk about the handoff.</a:t>
            </a:r>
          </a:p>
          <a:p>
            <a:pPr algn="l"/>
            <a:endParaRPr lang="en-US" b="0" i="0" dirty="0">
              <a:effectLst/>
              <a:latin typeface="system-ui"/>
            </a:endParaRPr>
          </a:p>
          <a:p>
            <a:pPr algn="l"/>
            <a:r>
              <a:rPr lang="en-US" b="0" i="0" dirty="0">
                <a:effectLst/>
                <a:latin typeface="system-ui"/>
              </a:rPr>
              <a:t>I’ll use two examples from SpaceWERX.</a:t>
            </a:r>
          </a:p>
          <a:p>
            <a:pPr algn="l"/>
            <a:r>
              <a:rPr lang="en-US" b="0" i="0" dirty="0">
                <a:effectLst/>
                <a:latin typeface="system-ui"/>
              </a:rPr>
              <a:t>The first starts with a future operational problem: the Adaptive and Intelligent Space Challenge.</a:t>
            </a:r>
          </a:p>
          <a:p>
            <a:pPr algn="l"/>
            <a:r>
              <a:rPr lang="en-US" b="0" i="0" dirty="0">
                <a:effectLst/>
                <a:latin typeface="system-ui"/>
              </a:rPr>
              <a:t>The second looks at a commercial capability moving into an existing operational test and training environment: Slingshot’s TALOS.”</a:t>
            </a:r>
          </a:p>
        </p:txBody>
      </p:sp>
      <p:sp>
        <p:nvSpPr>
          <p:cNvPr id="4" name="Slide Number Placeholder 3"/>
          <p:cNvSpPr>
            <a:spLocks noGrp="1"/>
          </p:cNvSpPr>
          <p:nvPr>
            <p:ph type="sldNum" sz="quarter" idx="5"/>
          </p:nvPr>
        </p:nvSpPr>
        <p:spPr/>
        <p:txBody>
          <a:bodyPr/>
          <a:lstStyle/>
          <a:p>
            <a:fld id="{4D6D6EB8-5EB5-594E-846C-67533C84F576}" type="slidenum">
              <a:rPr lang="en-US" smtClean="0"/>
              <a:t>4</a:t>
            </a:fld>
            <a:endParaRPr lang="en-US"/>
          </a:p>
        </p:txBody>
      </p:sp>
    </p:spTree>
    <p:extLst>
      <p:ext uri="{BB962C8B-B14F-4D97-AF65-F5344CB8AC3E}">
        <p14:creationId xmlns:p14="http://schemas.microsoft.com/office/powerpoint/2010/main" val="1532823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SpaceWERX is the innovation arm of the United States Space Force.</a:t>
            </a:r>
          </a:p>
          <a:p>
            <a:pPr algn="l"/>
            <a:endParaRPr lang="en-US" b="0" i="0" dirty="0">
              <a:effectLst/>
              <a:latin typeface="system-ui"/>
            </a:endParaRPr>
          </a:p>
          <a:p>
            <a:pPr algn="l"/>
            <a:r>
              <a:rPr lang="en-US" b="0" i="0" dirty="0">
                <a:effectLst/>
                <a:latin typeface="system-ui"/>
              </a:rPr>
              <a:t>That means our job is to help bring clarity and momentum to problems that do not fit neatly inside an existing process.</a:t>
            </a:r>
          </a:p>
          <a:p>
            <a:pPr algn="l"/>
            <a:endParaRPr lang="en-US" b="0" i="0" dirty="0">
              <a:effectLst/>
              <a:latin typeface="system-ui"/>
            </a:endParaRPr>
          </a:p>
          <a:p>
            <a:pPr algn="l"/>
            <a:r>
              <a:rPr lang="en-US" b="0" i="0" dirty="0">
                <a:effectLst/>
                <a:latin typeface="system-ui"/>
              </a:rPr>
              <a:t>We help frame operational needs.</a:t>
            </a:r>
          </a:p>
          <a:p>
            <a:pPr algn="l"/>
            <a:r>
              <a:rPr lang="en-US" b="0" i="0" dirty="0">
                <a:effectLst/>
                <a:latin typeface="system-ui"/>
              </a:rPr>
              <a:t>We connect mission owners with commercial companies and research institutions.</a:t>
            </a:r>
          </a:p>
          <a:p>
            <a:pPr algn="l"/>
            <a:r>
              <a:rPr lang="en-US" b="0" i="0" dirty="0">
                <a:effectLst/>
                <a:latin typeface="system-ui"/>
              </a:rPr>
              <a:t>We create mechanisms for exploring and maturing possible solutions.</a:t>
            </a:r>
          </a:p>
          <a:p>
            <a:pPr algn="l"/>
            <a:r>
              <a:rPr lang="en-US" b="0" i="0" dirty="0">
                <a:effectLst/>
                <a:latin typeface="system-ui"/>
              </a:rPr>
              <a:t>We help generate evidence for a decision.</a:t>
            </a:r>
          </a:p>
          <a:p>
            <a:pPr algn="l"/>
            <a:endParaRPr lang="en-US" b="0" i="0" dirty="0">
              <a:effectLst/>
              <a:latin typeface="system-ui"/>
            </a:endParaRPr>
          </a:p>
          <a:p>
            <a:pPr algn="l"/>
            <a:r>
              <a:rPr lang="en-US" b="0" i="0" dirty="0">
                <a:effectLst/>
                <a:latin typeface="system-ui"/>
              </a:rPr>
              <a:t>But we are not the integration arm.</a:t>
            </a:r>
          </a:p>
          <a:p>
            <a:pPr algn="l"/>
            <a:r>
              <a:rPr lang="en-US" b="0" i="0" dirty="0">
                <a:effectLst/>
                <a:latin typeface="system-ui"/>
              </a:rPr>
              <a:t>We do not own every mission system, training environment, accreditation decision, program office, or operational employment decision.</a:t>
            </a:r>
          </a:p>
          <a:p>
            <a:pPr algn="l"/>
            <a:r>
              <a:rPr lang="en-US" b="0" i="0" dirty="0">
                <a:effectLst/>
                <a:latin typeface="system-ui"/>
              </a:rPr>
              <a:t>Those organizations have to be part of the pathway.</a:t>
            </a:r>
          </a:p>
          <a:p>
            <a:pPr algn="l"/>
            <a:endParaRPr lang="en-US" b="0" i="0" dirty="0">
              <a:effectLst/>
              <a:latin typeface="system-ui"/>
            </a:endParaRPr>
          </a:p>
          <a:p>
            <a:pPr algn="l"/>
            <a:r>
              <a:rPr lang="en-US" b="0" i="0" dirty="0">
                <a:effectLst/>
                <a:latin typeface="system-ui"/>
              </a:rPr>
              <a:t>The handoff is not something that happens at the end. It has to be designed from the beginning.</a:t>
            </a:r>
          </a:p>
        </p:txBody>
      </p:sp>
      <p:sp>
        <p:nvSpPr>
          <p:cNvPr id="4" name="Slide Number Placeholder 3"/>
          <p:cNvSpPr>
            <a:spLocks noGrp="1"/>
          </p:cNvSpPr>
          <p:nvPr>
            <p:ph type="sldNum" sz="quarter" idx="5"/>
          </p:nvPr>
        </p:nvSpPr>
        <p:spPr/>
        <p:txBody>
          <a:bodyPr/>
          <a:lstStyle/>
          <a:p>
            <a:fld id="{4D6D6EB8-5EB5-594E-846C-67533C84F576}" type="slidenum">
              <a:rPr lang="en-US" smtClean="0"/>
              <a:t>5</a:t>
            </a:fld>
            <a:endParaRPr lang="en-US"/>
          </a:p>
        </p:txBody>
      </p:sp>
    </p:spTree>
    <p:extLst>
      <p:ext uri="{BB962C8B-B14F-4D97-AF65-F5344CB8AC3E}">
        <p14:creationId xmlns:p14="http://schemas.microsoft.com/office/powerpoint/2010/main" val="1302848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The Adaptive and Intelligent Space Challenge begins with a future operating problem.</a:t>
            </a:r>
          </a:p>
          <a:p>
            <a:pPr algn="l"/>
            <a:endParaRPr lang="en-US" b="0" i="0" dirty="0">
              <a:effectLst/>
              <a:latin typeface="system-ui"/>
            </a:endParaRPr>
          </a:p>
          <a:p>
            <a:pPr algn="l"/>
            <a:r>
              <a:rPr lang="en-US" b="0" i="0" dirty="0">
                <a:effectLst/>
                <a:latin typeface="system-ui"/>
              </a:rPr>
              <a:t>What happens when the scale and speed of space operations exceed what conventional ground systems and human operators can manage?</a:t>
            </a:r>
          </a:p>
          <a:p>
            <a:pPr algn="l"/>
            <a:endParaRPr lang="en-US" b="0" i="0" dirty="0">
              <a:effectLst/>
              <a:latin typeface="system-ui"/>
            </a:endParaRPr>
          </a:p>
          <a:p>
            <a:pPr algn="l"/>
            <a:r>
              <a:rPr lang="en-US" b="0" i="0" dirty="0">
                <a:effectLst/>
                <a:latin typeface="system-ui"/>
              </a:rPr>
              <a:t>The challenge looks at proliferated LEO, rendezvous and proximity operations, collision response, and cislunar operations.</a:t>
            </a:r>
          </a:p>
          <a:p>
            <a:pPr algn="l"/>
            <a:endParaRPr lang="en-US" b="0" i="0" dirty="0">
              <a:effectLst/>
              <a:latin typeface="system-ui"/>
            </a:endParaRPr>
          </a:p>
          <a:p>
            <a:pPr algn="l"/>
            <a:r>
              <a:rPr lang="en-US" b="0" i="0" dirty="0">
                <a:effectLst/>
                <a:latin typeface="system-ui"/>
              </a:rPr>
              <a:t>Those are not technology categories.</a:t>
            </a:r>
          </a:p>
          <a:p>
            <a:pPr algn="l"/>
            <a:r>
              <a:rPr lang="en-US" b="0" i="0" dirty="0">
                <a:effectLst/>
                <a:latin typeface="system-ui"/>
              </a:rPr>
              <a:t>They are operating conditions.</a:t>
            </a:r>
          </a:p>
          <a:p>
            <a:pPr algn="l"/>
            <a:endParaRPr lang="en-US" b="0" i="0" dirty="0">
              <a:effectLst/>
              <a:latin typeface="system-ui"/>
            </a:endParaRPr>
          </a:p>
          <a:p>
            <a:pPr algn="l"/>
            <a:r>
              <a:rPr lang="en-US" b="0" i="0" dirty="0">
                <a:effectLst/>
                <a:latin typeface="system-ui"/>
              </a:rPr>
              <a:t>It describes a space that is: </a:t>
            </a:r>
          </a:p>
          <a:p>
            <a:pPr algn="l">
              <a:buFont typeface="Arial" panose="020B0604020202020204" pitchFamily="34" charset="0"/>
              <a:buChar char="•"/>
            </a:pPr>
            <a:r>
              <a:rPr lang="en-US" b="0" i="0" dirty="0">
                <a:effectLst/>
                <a:latin typeface="system-ui"/>
              </a:rPr>
              <a:t>More populated</a:t>
            </a:r>
          </a:p>
          <a:p>
            <a:pPr algn="l">
              <a:buFont typeface="Arial" panose="020B0604020202020204" pitchFamily="34" charset="0"/>
              <a:buChar char="•"/>
            </a:pPr>
            <a:r>
              <a:rPr lang="en-US" b="0" i="0" dirty="0">
                <a:effectLst/>
                <a:latin typeface="system-ui"/>
              </a:rPr>
              <a:t>More dynamic</a:t>
            </a:r>
          </a:p>
          <a:p>
            <a:pPr algn="l">
              <a:buFont typeface="Arial" panose="020B0604020202020204" pitchFamily="34" charset="0"/>
              <a:buChar char="•"/>
            </a:pPr>
            <a:r>
              <a:rPr lang="en-US" b="0" i="0" dirty="0">
                <a:effectLst/>
                <a:latin typeface="system-ui"/>
              </a:rPr>
              <a:t>More contested</a:t>
            </a:r>
          </a:p>
          <a:p>
            <a:pPr algn="l">
              <a:buFont typeface="Arial" panose="020B0604020202020204" pitchFamily="34" charset="0"/>
              <a:buChar char="•"/>
            </a:pPr>
            <a:r>
              <a:rPr lang="en-US" b="0" i="0" dirty="0">
                <a:effectLst/>
                <a:latin typeface="system-ui"/>
              </a:rPr>
              <a:t>Less tolerant of delay</a:t>
            </a:r>
          </a:p>
          <a:p>
            <a:pPr algn="l"/>
            <a:endParaRPr lang="en-US" b="0" i="0" dirty="0">
              <a:effectLst/>
              <a:latin typeface="system-ui"/>
            </a:endParaRPr>
          </a:p>
          <a:p>
            <a:pPr algn="l"/>
            <a:r>
              <a:rPr lang="en-US" b="0" i="0" dirty="0">
                <a:effectLst/>
                <a:latin typeface="system-ui"/>
              </a:rPr>
              <a:t>They tell us something about the kind of capability that may be needed: more autonomous, resilient, and networked systems; better onboard sensing and computing; and the ability to coordinate across missions while preserving decision advantage.</a:t>
            </a:r>
          </a:p>
          <a:p>
            <a:pPr algn="l"/>
            <a:endParaRPr lang="en-US" b="0" i="0" dirty="0">
              <a:effectLst/>
              <a:latin typeface="system-ui"/>
            </a:endParaRPr>
          </a:p>
          <a:p>
            <a:pPr algn="l"/>
            <a:r>
              <a:rPr lang="en-US" b="0" i="0" dirty="0">
                <a:effectLst/>
                <a:latin typeface="system-ui"/>
              </a:rPr>
              <a:t>That gives industry and research institutions something more useful than a broad request for innovation.</a:t>
            </a:r>
          </a:p>
          <a:p>
            <a:pPr algn="l"/>
            <a:endParaRPr lang="en-US" b="0" i="0" dirty="0">
              <a:effectLst/>
              <a:latin typeface="system-ui"/>
            </a:endParaRPr>
          </a:p>
          <a:p>
            <a:pPr algn="l"/>
            <a:r>
              <a:rPr lang="en-US" b="0" i="0" dirty="0">
                <a:effectLst/>
                <a:latin typeface="system-ui"/>
              </a:rPr>
              <a:t>It gives them a problem to work against.</a:t>
            </a:r>
          </a:p>
        </p:txBody>
      </p:sp>
      <p:sp>
        <p:nvSpPr>
          <p:cNvPr id="4" name="Slide Number Placeholder 3"/>
          <p:cNvSpPr>
            <a:spLocks noGrp="1"/>
          </p:cNvSpPr>
          <p:nvPr>
            <p:ph type="sldNum" sz="quarter" idx="5"/>
          </p:nvPr>
        </p:nvSpPr>
        <p:spPr/>
        <p:txBody>
          <a:bodyPr/>
          <a:lstStyle/>
          <a:p>
            <a:fld id="{4D6D6EB8-5EB5-594E-846C-67533C84F576}" type="slidenum">
              <a:rPr lang="en-US" smtClean="0"/>
              <a:t>6</a:t>
            </a:fld>
            <a:endParaRPr lang="en-US"/>
          </a:p>
        </p:txBody>
      </p:sp>
    </p:spTree>
    <p:extLst>
      <p:ext uri="{BB962C8B-B14F-4D97-AF65-F5344CB8AC3E}">
        <p14:creationId xmlns:p14="http://schemas.microsoft.com/office/powerpoint/2010/main" val="2689150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The value of a challenge is not simply the number of submissions.</a:t>
            </a:r>
          </a:p>
          <a:p>
            <a:pPr algn="l"/>
            <a:endParaRPr lang="en-US" b="0" i="0" dirty="0">
              <a:effectLst/>
              <a:latin typeface="system-ui"/>
            </a:endParaRPr>
          </a:p>
          <a:p>
            <a:pPr algn="l"/>
            <a:r>
              <a:rPr lang="en-US" b="0" i="0" dirty="0">
                <a:effectLst/>
                <a:latin typeface="system-ui"/>
              </a:rPr>
              <a:t>The value is whether we have translated a future concept into a problem that companies and researchers can actually answer.</a:t>
            </a:r>
          </a:p>
          <a:p>
            <a:pPr algn="l"/>
            <a:endParaRPr lang="en-US" b="0" i="0" dirty="0">
              <a:effectLst/>
              <a:latin typeface="system-ui"/>
            </a:endParaRPr>
          </a:p>
          <a:p>
            <a:pPr algn="l"/>
            <a:r>
              <a:rPr lang="en-US" b="0" i="0" dirty="0">
                <a:effectLst/>
                <a:latin typeface="system-ui"/>
              </a:rPr>
              <a:t>AIS was structured as an STTR opportunity, bringing small businesses and research institutions together.</a:t>
            </a:r>
          </a:p>
          <a:p>
            <a:pPr algn="l"/>
            <a:endParaRPr lang="en-US" b="0" i="0" dirty="0">
              <a:effectLst/>
              <a:latin typeface="system-ui"/>
            </a:endParaRPr>
          </a:p>
          <a:p>
            <a:pPr algn="l"/>
            <a:r>
              <a:rPr lang="en-US" b="0" i="0" dirty="0">
                <a:effectLst/>
                <a:latin typeface="system-ui"/>
              </a:rPr>
              <a:t>The response was significant: more than 300 submissions, with approximately 29 teams selected to advance.</a:t>
            </a:r>
          </a:p>
          <a:p>
            <a:pPr algn="l"/>
            <a:endParaRPr lang="en-US" b="0" i="0" dirty="0">
              <a:effectLst/>
              <a:latin typeface="system-ui"/>
            </a:endParaRPr>
          </a:p>
          <a:p>
            <a:pPr algn="l"/>
            <a:r>
              <a:rPr lang="en-US" b="0" i="0" dirty="0">
                <a:effectLst/>
                <a:latin typeface="system-ui"/>
              </a:rPr>
              <a:t>That tells us there is energy and capability in the commercial and academic ecosystem.</a:t>
            </a:r>
          </a:p>
          <a:p>
            <a:pPr algn="l"/>
            <a:endParaRPr lang="en-US" b="0" i="0" dirty="0">
              <a:effectLst/>
              <a:latin typeface="system-ui"/>
            </a:endParaRPr>
          </a:p>
          <a:p>
            <a:pPr algn="l"/>
            <a:r>
              <a:rPr lang="en-US" b="0" i="0" dirty="0">
                <a:effectLst/>
                <a:latin typeface="system-ui"/>
              </a:rPr>
              <a:t>But selection is not transition.</a:t>
            </a:r>
          </a:p>
          <a:p>
            <a:pPr algn="l"/>
            <a:r>
              <a:rPr lang="en-US" b="0" i="0" dirty="0">
                <a:effectLst/>
                <a:latin typeface="system-ui"/>
              </a:rPr>
              <a:t>Selection tells us that a proposed approach is worth examining further.</a:t>
            </a:r>
          </a:p>
          <a:p>
            <a:pPr algn="l"/>
            <a:endParaRPr lang="en-US" b="0" i="0" dirty="0">
              <a:effectLst/>
              <a:latin typeface="system-ui"/>
            </a:endParaRPr>
          </a:p>
          <a:p>
            <a:pPr algn="l"/>
            <a:r>
              <a:rPr lang="en-US" b="0" i="0" dirty="0">
                <a:effectLst/>
                <a:latin typeface="system-ui"/>
              </a:rPr>
              <a:t>It does not yet tell us that the capability works at the relevant scale, under the relevant conditions, or inside the system where it may eventually be used.</a:t>
            </a:r>
          </a:p>
          <a:p>
            <a:pPr algn="l"/>
            <a:endParaRPr lang="en-US" b="0" i="0" dirty="0">
              <a:effectLst/>
              <a:latin typeface="system-ui"/>
            </a:endParaRPr>
          </a:p>
          <a:p>
            <a:pPr algn="l"/>
            <a:r>
              <a:rPr lang="en-US" b="0" i="0" dirty="0">
                <a:effectLst/>
                <a:latin typeface="system-ui"/>
              </a:rPr>
              <a:t>That is the work that comes next.</a:t>
            </a:r>
          </a:p>
        </p:txBody>
      </p:sp>
      <p:sp>
        <p:nvSpPr>
          <p:cNvPr id="4" name="Slide Number Placeholder 3"/>
          <p:cNvSpPr>
            <a:spLocks noGrp="1"/>
          </p:cNvSpPr>
          <p:nvPr>
            <p:ph type="sldNum" sz="quarter" idx="5"/>
          </p:nvPr>
        </p:nvSpPr>
        <p:spPr/>
        <p:txBody>
          <a:bodyPr/>
          <a:lstStyle/>
          <a:p>
            <a:fld id="{4D6D6EB8-5EB5-594E-846C-67533C84F576}" type="slidenum">
              <a:rPr lang="en-US" smtClean="0"/>
              <a:t>7</a:t>
            </a:fld>
            <a:endParaRPr lang="en-US"/>
          </a:p>
        </p:txBody>
      </p:sp>
    </p:spTree>
    <p:extLst>
      <p:ext uri="{BB962C8B-B14F-4D97-AF65-F5344CB8AC3E}">
        <p14:creationId xmlns:p14="http://schemas.microsoft.com/office/powerpoint/2010/main" val="169913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For AIS, a technical demonstration is necessary.</a:t>
            </a:r>
          </a:p>
          <a:p>
            <a:pPr algn="l"/>
            <a:endParaRPr lang="en-US" b="0" i="0" dirty="0">
              <a:effectLst/>
              <a:latin typeface="system-ui"/>
            </a:endParaRPr>
          </a:p>
          <a:p>
            <a:pPr algn="l"/>
            <a:r>
              <a:rPr lang="en-US" b="0" i="0" dirty="0">
                <a:effectLst/>
                <a:latin typeface="system-ui"/>
              </a:rPr>
              <a:t>It is not sufficient.</a:t>
            </a:r>
          </a:p>
          <a:p>
            <a:pPr algn="l"/>
            <a:endParaRPr lang="en-US" b="0" i="0" dirty="0">
              <a:effectLst/>
              <a:latin typeface="system-ui"/>
            </a:endParaRPr>
          </a:p>
          <a:p>
            <a:pPr algn="l"/>
            <a:r>
              <a:rPr lang="en-US" b="0" i="0" dirty="0">
                <a:effectLst/>
                <a:latin typeface="system-ui"/>
              </a:rPr>
              <a:t>We need to understand whether a capability improves a relevant mission function.</a:t>
            </a:r>
          </a:p>
          <a:p>
            <a:pPr algn="l"/>
            <a:r>
              <a:rPr lang="en-US" b="0" i="0" dirty="0">
                <a:effectLst/>
                <a:latin typeface="system-ui"/>
              </a:rPr>
              <a:t>Does it help sense and understand the environment?</a:t>
            </a:r>
          </a:p>
          <a:p>
            <a:pPr algn="l"/>
            <a:r>
              <a:rPr lang="en-US" b="0" i="0" dirty="0">
                <a:effectLst/>
                <a:latin typeface="system-ui"/>
              </a:rPr>
              <a:t>Does it support space control?</a:t>
            </a:r>
          </a:p>
          <a:p>
            <a:pPr algn="l"/>
            <a:r>
              <a:rPr lang="en-US" b="0" i="0" dirty="0">
                <a:effectLst/>
                <a:latin typeface="system-ui"/>
              </a:rPr>
              <a:t>Does it help a commander manage dynamic space operations?</a:t>
            </a:r>
          </a:p>
          <a:p>
            <a:pPr algn="l"/>
            <a:endParaRPr lang="en-US" b="0" i="0" dirty="0">
              <a:effectLst/>
              <a:latin typeface="system-ui"/>
            </a:endParaRPr>
          </a:p>
          <a:p>
            <a:pPr algn="l"/>
            <a:r>
              <a:rPr lang="en-US" b="0" i="0" dirty="0">
                <a:effectLst/>
                <a:latin typeface="system-ui"/>
              </a:rPr>
              <a:t>Then we need to test behavior under the conditions that motivated the challenge in the first place: scale, contested environments, communications delay, and autonomy.</a:t>
            </a:r>
          </a:p>
          <a:p>
            <a:pPr algn="l"/>
            <a:endParaRPr lang="en-US" b="0" i="0" dirty="0">
              <a:effectLst/>
              <a:latin typeface="system-ui"/>
            </a:endParaRPr>
          </a:p>
          <a:p>
            <a:pPr algn="l"/>
            <a:r>
              <a:rPr lang="en-US" b="0" i="0" dirty="0">
                <a:effectLst/>
                <a:latin typeface="system-ui"/>
              </a:rPr>
              <a:t>And we need to understand how the capability interacts with people and systems.</a:t>
            </a:r>
          </a:p>
          <a:p>
            <a:pPr algn="l"/>
            <a:endParaRPr lang="en-US" b="0" i="0" dirty="0">
              <a:effectLst/>
              <a:latin typeface="system-ui"/>
            </a:endParaRPr>
          </a:p>
          <a:p>
            <a:pPr algn="l"/>
            <a:r>
              <a:rPr lang="en-US" b="0" i="0" dirty="0">
                <a:effectLst/>
                <a:latin typeface="system-ui"/>
              </a:rPr>
              <a:t>Finally, there has to be ownership.</a:t>
            </a:r>
          </a:p>
          <a:p>
            <a:pPr algn="l"/>
            <a:r>
              <a:rPr lang="en-US" b="0" i="0" dirty="0">
                <a:effectLst/>
                <a:latin typeface="system-ui"/>
              </a:rPr>
              <a:t>Who needs this capability?</a:t>
            </a:r>
          </a:p>
          <a:p>
            <a:pPr algn="l"/>
            <a:r>
              <a:rPr lang="en-US" b="0" i="0" dirty="0">
                <a:effectLst/>
                <a:latin typeface="system-ui"/>
              </a:rPr>
              <a:t>Who will define the next experiment?</a:t>
            </a:r>
          </a:p>
          <a:p>
            <a:pPr algn="l"/>
            <a:r>
              <a:rPr lang="en-US" b="0" i="0" dirty="0">
                <a:effectLst/>
                <a:latin typeface="system-ui"/>
              </a:rPr>
              <a:t>Who will integrate it?</a:t>
            </a:r>
          </a:p>
          <a:p>
            <a:pPr algn="l"/>
            <a:r>
              <a:rPr lang="en-US" b="0" i="0" dirty="0">
                <a:effectLst/>
                <a:latin typeface="system-ui"/>
              </a:rPr>
              <a:t>Who will operate and sustain it?</a:t>
            </a:r>
          </a:p>
          <a:p>
            <a:pPr algn="l"/>
            <a:endParaRPr lang="en-US" b="0" i="0" dirty="0">
              <a:effectLst/>
              <a:latin typeface="system-ui"/>
            </a:endParaRPr>
          </a:p>
          <a:p>
            <a:pPr algn="l"/>
            <a:r>
              <a:rPr lang="en-US" b="0" i="0" dirty="0">
                <a:effectLst/>
                <a:latin typeface="system-ui"/>
              </a:rPr>
              <a:t>Without those answers, a challenge can produce a very interesting collection of technologies without producing a path to mission use.</a:t>
            </a:r>
          </a:p>
          <a:p>
            <a:endParaRPr lang="en-US" dirty="0"/>
          </a:p>
        </p:txBody>
      </p:sp>
      <p:sp>
        <p:nvSpPr>
          <p:cNvPr id="4" name="Slide Number Placeholder 3"/>
          <p:cNvSpPr>
            <a:spLocks noGrp="1"/>
          </p:cNvSpPr>
          <p:nvPr>
            <p:ph type="sldNum" sz="quarter" idx="5"/>
          </p:nvPr>
        </p:nvSpPr>
        <p:spPr/>
        <p:txBody>
          <a:bodyPr/>
          <a:lstStyle/>
          <a:p>
            <a:fld id="{4D6D6EB8-5EB5-594E-846C-67533C84F576}" type="slidenum">
              <a:rPr lang="en-US" smtClean="0"/>
              <a:t>8</a:t>
            </a:fld>
            <a:endParaRPr lang="en-US"/>
          </a:p>
        </p:txBody>
      </p:sp>
    </p:spTree>
    <p:extLst>
      <p:ext uri="{BB962C8B-B14F-4D97-AF65-F5344CB8AC3E}">
        <p14:creationId xmlns:p14="http://schemas.microsoft.com/office/powerpoint/2010/main" val="1975397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This is the boundary I want to make clear.</a:t>
            </a:r>
          </a:p>
          <a:p>
            <a:pPr algn="l"/>
            <a:endParaRPr lang="en-US" b="0" i="0" dirty="0">
              <a:effectLst/>
              <a:latin typeface="system-ui"/>
            </a:endParaRPr>
          </a:p>
          <a:p>
            <a:pPr algn="l"/>
            <a:r>
              <a:rPr lang="en-US" b="0" i="0" dirty="0">
                <a:effectLst/>
                <a:latin typeface="system-ui"/>
              </a:rPr>
              <a:t>SpaceWERX can help find and mature a capability.</a:t>
            </a:r>
          </a:p>
          <a:p>
            <a:pPr algn="l"/>
            <a:r>
              <a:rPr lang="en-US" b="0" i="0" dirty="0">
                <a:effectLst/>
                <a:latin typeface="system-ui"/>
              </a:rPr>
              <a:t>We can help connect that capability to the people who may eventually use it.</a:t>
            </a:r>
          </a:p>
          <a:p>
            <a:pPr algn="l"/>
            <a:endParaRPr lang="en-US" b="0" i="0" dirty="0">
              <a:effectLst/>
              <a:latin typeface="system-ui"/>
            </a:endParaRPr>
          </a:p>
          <a:p>
            <a:pPr algn="l"/>
            <a:r>
              <a:rPr lang="en-US" b="0" i="0" dirty="0">
                <a:effectLst/>
                <a:latin typeface="system-ui"/>
              </a:rPr>
              <a:t>But the receiving organization has to be involved early.</a:t>
            </a:r>
          </a:p>
          <a:p>
            <a:pPr algn="l"/>
            <a:r>
              <a:rPr lang="en-US" b="0" i="0" dirty="0">
                <a:effectLst/>
                <a:latin typeface="system-ui"/>
              </a:rPr>
              <a:t>Otherwise, the innovation process may optimize for a successful demonstration that nobody is prepared to absorb.</a:t>
            </a:r>
          </a:p>
          <a:p>
            <a:pPr algn="l"/>
            <a:r>
              <a:rPr lang="en-US" b="0" i="0" dirty="0">
                <a:effectLst/>
                <a:latin typeface="system-ui"/>
              </a:rPr>
              <a:t>The mission owner knows what environment matters.</a:t>
            </a:r>
          </a:p>
          <a:p>
            <a:pPr algn="l"/>
            <a:r>
              <a:rPr lang="en-US" b="0" i="0" dirty="0">
                <a:effectLst/>
                <a:latin typeface="system-ui"/>
              </a:rPr>
              <a:t>The program or operational owner knows what constraints matter.</a:t>
            </a:r>
          </a:p>
          <a:p>
            <a:pPr algn="l"/>
            <a:r>
              <a:rPr lang="en-US" b="0" i="0" dirty="0">
                <a:effectLst/>
                <a:latin typeface="system-ui"/>
              </a:rPr>
              <a:t>The user knows what useful looks like.</a:t>
            </a:r>
          </a:p>
          <a:p>
            <a:pPr algn="l"/>
            <a:endParaRPr lang="en-US" b="0" i="0" dirty="0">
              <a:effectLst/>
              <a:latin typeface="system-ui"/>
            </a:endParaRPr>
          </a:p>
          <a:p>
            <a:pPr algn="l"/>
            <a:r>
              <a:rPr lang="en-US" b="0" i="0" dirty="0">
                <a:effectLst/>
                <a:latin typeface="system-ui"/>
              </a:rPr>
              <a:t>The acquisition and security communities know what has to be true for the capability to continue.</a:t>
            </a:r>
          </a:p>
          <a:p>
            <a:pPr algn="l"/>
            <a:endParaRPr lang="en-US" b="0" i="0" dirty="0">
              <a:effectLst/>
              <a:latin typeface="system-ui"/>
            </a:endParaRPr>
          </a:p>
          <a:p>
            <a:pPr algn="l"/>
            <a:r>
              <a:rPr lang="en-US" b="0" i="0" dirty="0">
                <a:effectLst/>
                <a:latin typeface="system-ui"/>
              </a:rPr>
              <a:t>The innovation arm can help bring those voices together.</a:t>
            </a:r>
          </a:p>
          <a:p>
            <a:pPr algn="l"/>
            <a:r>
              <a:rPr lang="en-US" b="0" i="0" dirty="0">
                <a:effectLst/>
                <a:latin typeface="system-ui"/>
              </a:rPr>
              <a:t>It cannot replace them</a:t>
            </a:r>
          </a:p>
          <a:p>
            <a:endParaRPr lang="en-US" dirty="0"/>
          </a:p>
        </p:txBody>
      </p:sp>
      <p:sp>
        <p:nvSpPr>
          <p:cNvPr id="4" name="Slide Number Placeholder 3"/>
          <p:cNvSpPr>
            <a:spLocks noGrp="1"/>
          </p:cNvSpPr>
          <p:nvPr>
            <p:ph type="sldNum" sz="quarter" idx="5"/>
          </p:nvPr>
        </p:nvSpPr>
        <p:spPr/>
        <p:txBody>
          <a:bodyPr/>
          <a:lstStyle/>
          <a:p>
            <a:fld id="{4D6D6EB8-5EB5-594E-846C-67533C84F576}" type="slidenum">
              <a:rPr lang="en-US" smtClean="0"/>
              <a:t>9</a:t>
            </a:fld>
            <a:endParaRPr lang="en-US"/>
          </a:p>
        </p:txBody>
      </p:sp>
    </p:spTree>
    <p:extLst>
      <p:ext uri="{BB962C8B-B14F-4D97-AF65-F5344CB8AC3E}">
        <p14:creationId xmlns:p14="http://schemas.microsoft.com/office/powerpoint/2010/main" val="4127100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AIS starts with the future.</a:t>
            </a:r>
          </a:p>
          <a:p>
            <a:pPr algn="l"/>
            <a:endParaRPr lang="en-US" b="0" i="0" dirty="0">
              <a:effectLst/>
              <a:latin typeface="system-ui"/>
            </a:endParaRPr>
          </a:p>
          <a:p>
            <a:pPr algn="l"/>
            <a:r>
              <a:rPr lang="en-US" b="0" i="0" dirty="0">
                <a:effectLst/>
                <a:latin typeface="system-ui"/>
              </a:rPr>
              <a:t>Slingshot’s TALOS gives us a different view.</a:t>
            </a:r>
          </a:p>
          <a:p>
            <a:pPr algn="l"/>
            <a:endParaRPr lang="en-US" b="0" i="0" dirty="0">
              <a:effectLst/>
              <a:latin typeface="system-ui"/>
            </a:endParaRPr>
          </a:p>
          <a:p>
            <a:pPr algn="l"/>
            <a:r>
              <a:rPr lang="en-US" b="0" i="0" dirty="0">
                <a:effectLst/>
                <a:latin typeface="system-ui"/>
              </a:rPr>
              <a:t>Here the question is not only what a future capability might do. </a:t>
            </a:r>
          </a:p>
          <a:p>
            <a:pPr algn="l"/>
            <a:endParaRPr lang="en-US" b="0" i="0" dirty="0">
              <a:effectLst/>
              <a:latin typeface="system-ui"/>
            </a:endParaRPr>
          </a:p>
          <a:p>
            <a:pPr algn="l"/>
            <a:r>
              <a:rPr lang="en-US" b="0" i="0" dirty="0">
                <a:effectLst/>
                <a:latin typeface="system-ui"/>
              </a:rPr>
              <a:t>The question is how a commercial AI capability enters an existing ecosystem.</a:t>
            </a:r>
          </a:p>
          <a:p>
            <a:pPr algn="l"/>
            <a:endParaRPr lang="en-US" b="0" i="0" dirty="0">
              <a:effectLst/>
              <a:latin typeface="system-ui"/>
            </a:endParaRPr>
          </a:p>
          <a:p>
            <a:pPr algn="l"/>
            <a:r>
              <a:rPr lang="en-US" b="0" i="0" dirty="0">
                <a:effectLst/>
                <a:latin typeface="system-ui"/>
              </a:rPr>
              <a:t>TALOS is designed to model adaptive and autonomous adversary behavior in dynamic orbital environments.</a:t>
            </a:r>
          </a:p>
          <a:p>
            <a:pPr algn="l"/>
            <a:endParaRPr lang="en-US" b="0" i="0" dirty="0">
              <a:effectLst/>
              <a:latin typeface="system-ui"/>
            </a:endParaRPr>
          </a:p>
          <a:p>
            <a:pPr algn="l"/>
            <a:r>
              <a:rPr lang="en-US" b="0" i="0" dirty="0">
                <a:effectLst/>
                <a:latin typeface="system-ui"/>
              </a:rPr>
              <a:t>That matters because a scripted opponent can only do what it was scripted to do.</a:t>
            </a:r>
          </a:p>
          <a:p>
            <a:pPr algn="l"/>
            <a:endParaRPr lang="en-US" b="0" i="0" dirty="0">
              <a:effectLst/>
              <a:latin typeface="system-ui"/>
            </a:endParaRPr>
          </a:p>
          <a:p>
            <a:pPr algn="l"/>
            <a:r>
              <a:rPr lang="en-US" b="0" i="0" dirty="0">
                <a:effectLst/>
                <a:latin typeface="system-ui"/>
              </a:rPr>
              <a:t>A more adaptive opponent can create a training environment that responds to what the trainee does.</a:t>
            </a:r>
          </a:p>
          <a:p>
            <a:pPr algn="l"/>
            <a:r>
              <a:rPr lang="en-US" b="0" i="0" dirty="0">
                <a:effectLst/>
                <a:latin typeface="system-ui"/>
              </a:rPr>
              <a:t>But the important part of this example is not simply that TALOS uses AI.</a:t>
            </a:r>
          </a:p>
          <a:p>
            <a:pPr algn="l"/>
            <a:endParaRPr lang="en-US" b="0" i="0" dirty="0">
              <a:effectLst/>
              <a:latin typeface="system-ui"/>
            </a:endParaRPr>
          </a:p>
          <a:p>
            <a:pPr algn="l"/>
            <a:r>
              <a:rPr lang="en-US" b="0" i="0" dirty="0">
                <a:effectLst/>
                <a:latin typeface="system-ui"/>
              </a:rPr>
              <a:t>The important part is where it is going.</a:t>
            </a:r>
          </a:p>
          <a:p>
            <a:pPr algn="l"/>
            <a:endParaRPr lang="en-US" b="0" i="0" dirty="0">
              <a:effectLst/>
              <a:latin typeface="system-ui"/>
            </a:endParaRPr>
          </a:p>
          <a:p>
            <a:pPr algn="l"/>
            <a:r>
              <a:rPr lang="en-US" b="0" i="0" dirty="0">
                <a:effectLst/>
                <a:latin typeface="system-ui"/>
              </a:rPr>
              <a:t>It is being integrated into the Space Force’s Operational Test and Training Infrastructure.</a:t>
            </a:r>
          </a:p>
          <a:p>
            <a:pPr algn="l"/>
            <a:r>
              <a:rPr lang="en-US" b="0" i="0" dirty="0">
                <a:effectLst/>
                <a:latin typeface="system-ui"/>
              </a:rPr>
              <a:t>T</a:t>
            </a:r>
          </a:p>
          <a:p>
            <a:pPr algn="l"/>
            <a:r>
              <a:rPr lang="en-US" b="0" i="0" dirty="0">
                <a:effectLst/>
                <a:latin typeface="system-ui"/>
              </a:rPr>
              <a:t>hat means the capability has to interact with existing platforms, data, sensors, partner systems, instructors, trainees, and training objectives.</a:t>
            </a:r>
          </a:p>
          <a:p>
            <a:pPr algn="l"/>
            <a:r>
              <a:rPr lang="en-US" b="0" i="0" dirty="0">
                <a:effectLst/>
                <a:latin typeface="system-ui"/>
              </a:rPr>
              <a:t>This is what operational relevance begins to look like.</a:t>
            </a:r>
          </a:p>
        </p:txBody>
      </p:sp>
      <p:sp>
        <p:nvSpPr>
          <p:cNvPr id="4" name="Slide Number Placeholder 3"/>
          <p:cNvSpPr>
            <a:spLocks noGrp="1"/>
          </p:cNvSpPr>
          <p:nvPr>
            <p:ph type="sldNum" sz="quarter" idx="5"/>
          </p:nvPr>
        </p:nvSpPr>
        <p:spPr/>
        <p:txBody>
          <a:bodyPr/>
          <a:lstStyle/>
          <a:p>
            <a:fld id="{4D6D6EB8-5EB5-594E-846C-67533C84F576}" type="slidenum">
              <a:rPr lang="en-US" smtClean="0"/>
              <a:t>10</a:t>
            </a:fld>
            <a:endParaRPr lang="en-US"/>
          </a:p>
        </p:txBody>
      </p:sp>
    </p:spTree>
    <p:extLst>
      <p:ext uri="{BB962C8B-B14F-4D97-AF65-F5344CB8AC3E}">
        <p14:creationId xmlns:p14="http://schemas.microsoft.com/office/powerpoint/2010/main" val="2267832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Integration is often treated like an interface problem.</a:t>
            </a:r>
          </a:p>
          <a:p>
            <a:pPr algn="l"/>
            <a:endParaRPr lang="en-US" b="0" i="0" dirty="0">
              <a:effectLst/>
              <a:latin typeface="system-ui"/>
            </a:endParaRPr>
          </a:p>
          <a:p>
            <a:pPr algn="l"/>
            <a:r>
              <a:rPr lang="en-US" b="0" i="0" dirty="0">
                <a:effectLst/>
                <a:latin typeface="system-ui"/>
              </a:rPr>
              <a:t>Can the system connect?</a:t>
            </a:r>
          </a:p>
          <a:p>
            <a:pPr algn="l"/>
            <a:r>
              <a:rPr lang="en-US" b="0" i="0" dirty="0">
                <a:effectLst/>
                <a:latin typeface="system-ui"/>
              </a:rPr>
              <a:t>Can the data move?</a:t>
            </a:r>
          </a:p>
          <a:p>
            <a:pPr algn="l"/>
            <a:r>
              <a:rPr lang="en-US" b="0" i="0" dirty="0">
                <a:effectLst/>
                <a:latin typeface="system-ui"/>
              </a:rPr>
              <a:t>Can the software run?</a:t>
            </a:r>
          </a:p>
          <a:p>
            <a:pPr algn="l"/>
            <a:r>
              <a:rPr lang="en-US" b="0" i="0" dirty="0">
                <a:effectLst/>
                <a:latin typeface="system-ui"/>
              </a:rPr>
              <a:t>Those questions matter.</a:t>
            </a:r>
          </a:p>
          <a:p>
            <a:pPr algn="l"/>
            <a:endParaRPr lang="en-US" b="0" i="0" dirty="0">
              <a:effectLst/>
              <a:latin typeface="system-ui"/>
            </a:endParaRPr>
          </a:p>
          <a:p>
            <a:pPr algn="l"/>
            <a:r>
              <a:rPr lang="en-US" b="0" i="0" dirty="0">
                <a:effectLst/>
                <a:latin typeface="system-ui"/>
              </a:rPr>
              <a:t>But they are not the whole problem.</a:t>
            </a:r>
          </a:p>
          <a:p>
            <a:pPr algn="l"/>
            <a:endParaRPr lang="en-US" b="0" i="0" dirty="0">
              <a:effectLst/>
              <a:latin typeface="system-ui"/>
            </a:endParaRPr>
          </a:p>
          <a:p>
            <a:pPr algn="l"/>
            <a:r>
              <a:rPr lang="en-US" b="0" i="0" dirty="0">
                <a:effectLst/>
                <a:latin typeface="system-ui"/>
              </a:rPr>
              <a:t>Who uses the output?</a:t>
            </a:r>
          </a:p>
          <a:p>
            <a:pPr algn="l"/>
            <a:r>
              <a:rPr lang="en-US" b="0" i="0" dirty="0">
                <a:effectLst/>
                <a:latin typeface="system-ui"/>
              </a:rPr>
              <a:t>What changes in the training or operational process?</a:t>
            </a:r>
          </a:p>
          <a:p>
            <a:pPr algn="l"/>
            <a:r>
              <a:rPr lang="en-US" b="0" i="0" dirty="0">
                <a:effectLst/>
                <a:latin typeface="system-ui"/>
              </a:rPr>
              <a:t>How is model behavior evaluated?</a:t>
            </a:r>
          </a:p>
          <a:p>
            <a:pPr algn="l"/>
            <a:r>
              <a:rPr lang="en-US" b="0" i="0" dirty="0">
                <a:effectLst/>
                <a:latin typeface="system-ui"/>
              </a:rPr>
              <a:t>How are updates controlled?</a:t>
            </a:r>
          </a:p>
          <a:p>
            <a:pPr algn="l"/>
            <a:r>
              <a:rPr lang="en-US" b="0" i="0" dirty="0">
                <a:effectLst/>
                <a:latin typeface="system-ui"/>
              </a:rPr>
              <a:t>What happens when the model is wrong?</a:t>
            </a:r>
          </a:p>
          <a:p>
            <a:pPr algn="l"/>
            <a:r>
              <a:rPr lang="en-US" b="0" i="0" dirty="0">
                <a:effectLst/>
                <a:latin typeface="system-ui"/>
              </a:rPr>
              <a:t>Who owns the capability after the original effort ends?</a:t>
            </a:r>
          </a:p>
          <a:p>
            <a:pPr algn="l"/>
            <a:r>
              <a:rPr lang="en-US" b="0" i="0" dirty="0">
                <a:effectLst/>
                <a:latin typeface="system-ui"/>
              </a:rPr>
              <a:t>A capability is absorbable when the organization can continue using it responsibly.</a:t>
            </a:r>
          </a:p>
          <a:p>
            <a:pPr algn="l"/>
            <a:endParaRPr lang="en-US" b="0" i="0" dirty="0">
              <a:effectLst/>
              <a:latin typeface="system-ui"/>
            </a:endParaRPr>
          </a:p>
          <a:p>
            <a:pPr algn="l"/>
            <a:r>
              <a:rPr lang="en-US" b="0" i="0" dirty="0">
                <a:effectLst/>
                <a:latin typeface="system-ui"/>
              </a:rPr>
              <a:t>That requires technical integration.</a:t>
            </a:r>
          </a:p>
          <a:p>
            <a:pPr algn="l"/>
            <a:endParaRPr lang="en-US" b="0" i="0" dirty="0">
              <a:effectLst/>
              <a:latin typeface="system-ui"/>
            </a:endParaRPr>
          </a:p>
          <a:p>
            <a:pPr algn="l"/>
            <a:r>
              <a:rPr lang="en-US" b="0" i="0" dirty="0">
                <a:effectLst/>
                <a:latin typeface="system-ui"/>
              </a:rPr>
              <a:t>It also requires user ownership, governance, training, sustainment, and a decision about what happens next.</a:t>
            </a:r>
          </a:p>
          <a:p>
            <a:endParaRPr lang="en-US" dirty="0"/>
          </a:p>
        </p:txBody>
      </p:sp>
      <p:sp>
        <p:nvSpPr>
          <p:cNvPr id="4" name="Slide Number Placeholder 3"/>
          <p:cNvSpPr>
            <a:spLocks noGrp="1"/>
          </p:cNvSpPr>
          <p:nvPr>
            <p:ph type="sldNum" sz="quarter" idx="5"/>
          </p:nvPr>
        </p:nvSpPr>
        <p:spPr/>
        <p:txBody>
          <a:bodyPr/>
          <a:lstStyle/>
          <a:p>
            <a:fld id="{4D6D6EB8-5EB5-594E-846C-67533C84F576}" type="slidenum">
              <a:rPr lang="en-US" smtClean="0"/>
              <a:t>11</a:t>
            </a:fld>
            <a:endParaRPr lang="en-US"/>
          </a:p>
        </p:txBody>
      </p:sp>
    </p:spTree>
    <p:extLst>
      <p:ext uri="{BB962C8B-B14F-4D97-AF65-F5344CB8AC3E}">
        <p14:creationId xmlns:p14="http://schemas.microsoft.com/office/powerpoint/2010/main" val="1095194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1901D-B8B4-13B2-7B99-B1DC36860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5FF12-2255-5248-CAC3-CB73F2484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5FA586-58E6-4DA9-0F3C-70F0A7C25DDA}"/>
              </a:ext>
            </a:extLst>
          </p:cNvPr>
          <p:cNvSpPr>
            <a:spLocks noGrp="1"/>
          </p:cNvSpPr>
          <p:nvPr>
            <p:ph type="body" idx="1"/>
          </p:nvPr>
        </p:nvSpPr>
        <p:spPr/>
        <p:txBody>
          <a:bodyPr/>
          <a:lstStyle/>
          <a:p>
            <a:pPr algn="l"/>
            <a:r>
              <a:rPr lang="en-US" b="0" i="0" dirty="0">
                <a:effectLst/>
                <a:latin typeface="system-ui"/>
              </a:rPr>
              <a:t>These two examples sit at different points on the same path.</a:t>
            </a:r>
          </a:p>
          <a:p>
            <a:pPr algn="l"/>
            <a:endParaRPr lang="en-US" b="0" i="0" dirty="0">
              <a:effectLst/>
              <a:latin typeface="system-ui"/>
            </a:endParaRPr>
          </a:p>
          <a:p>
            <a:pPr algn="l"/>
            <a:r>
              <a:rPr lang="en-US" b="0" i="0" dirty="0">
                <a:effectLst/>
                <a:latin typeface="system-ui"/>
              </a:rPr>
              <a:t>AIS helps us look forward.</a:t>
            </a:r>
          </a:p>
          <a:p>
            <a:pPr algn="l"/>
            <a:endParaRPr lang="en-US" b="0" i="0" dirty="0">
              <a:effectLst/>
              <a:latin typeface="system-ui"/>
            </a:endParaRPr>
          </a:p>
          <a:p>
            <a:pPr algn="l"/>
            <a:r>
              <a:rPr lang="en-US" b="0" i="0" dirty="0">
                <a:effectLst/>
                <a:latin typeface="system-ui"/>
              </a:rPr>
              <a:t>It starts with the conditions future space operations may create and uses those conditions to shape technical and research activity.</a:t>
            </a:r>
          </a:p>
          <a:p>
            <a:pPr algn="l"/>
            <a:endParaRPr lang="en-US" b="0" i="0" dirty="0">
              <a:effectLst/>
              <a:latin typeface="system-ui"/>
            </a:endParaRPr>
          </a:p>
          <a:p>
            <a:pPr algn="l"/>
            <a:r>
              <a:rPr lang="en-US" b="0" i="0" dirty="0">
                <a:effectLst/>
                <a:latin typeface="system-ui"/>
              </a:rPr>
              <a:t>TALOS helps us examine the receiving environment.</a:t>
            </a:r>
          </a:p>
          <a:p>
            <a:pPr algn="l"/>
            <a:endParaRPr lang="en-US" b="0" i="0" dirty="0">
              <a:effectLst/>
              <a:latin typeface="system-ui"/>
            </a:endParaRPr>
          </a:p>
          <a:p>
            <a:pPr algn="l"/>
            <a:r>
              <a:rPr lang="en-US" b="0" i="0" dirty="0">
                <a:effectLst/>
                <a:latin typeface="system-ui"/>
              </a:rPr>
              <a:t>It shows that the capability has to function within systems, data, users, training objectives, and governance structures that already exist.</a:t>
            </a:r>
          </a:p>
          <a:p>
            <a:pPr algn="l"/>
            <a:endParaRPr lang="en-US" b="0" i="0" dirty="0">
              <a:effectLst/>
              <a:latin typeface="system-ui"/>
            </a:endParaRPr>
          </a:p>
          <a:p>
            <a:pPr algn="l"/>
            <a:r>
              <a:rPr lang="en-US" b="0" i="0" dirty="0">
                <a:effectLst/>
                <a:latin typeface="system-ui"/>
              </a:rPr>
              <a:t>The innovation arm connects those points.</a:t>
            </a:r>
          </a:p>
          <a:p>
            <a:pPr algn="l"/>
            <a:endParaRPr lang="en-US" b="0" i="0" dirty="0">
              <a:effectLst/>
              <a:latin typeface="system-ui"/>
            </a:endParaRPr>
          </a:p>
          <a:p>
            <a:pPr algn="l"/>
            <a:r>
              <a:rPr lang="en-US" b="0" i="0" dirty="0">
                <a:effectLst/>
                <a:latin typeface="system-ui"/>
              </a:rPr>
              <a:t>It helps the enterprise move from a problem that needs attention to evidence that supports a decision.</a:t>
            </a:r>
          </a:p>
          <a:p>
            <a:pPr algn="l"/>
            <a:endParaRPr lang="en-US" b="0" i="0" dirty="0">
              <a:effectLst/>
              <a:latin typeface="system-ui"/>
            </a:endParaRPr>
          </a:p>
          <a:p>
            <a:pPr algn="l"/>
            <a:r>
              <a:rPr lang="en-US" b="0" i="0" dirty="0">
                <a:effectLst/>
                <a:latin typeface="system-ui"/>
              </a:rPr>
              <a:t>Then the receiving organization has to take responsibility for what comes next.</a:t>
            </a:r>
          </a:p>
          <a:p>
            <a:endParaRPr lang="en-US" dirty="0"/>
          </a:p>
        </p:txBody>
      </p:sp>
      <p:sp>
        <p:nvSpPr>
          <p:cNvPr id="4" name="Slide Number Placeholder 3">
            <a:extLst>
              <a:ext uri="{FF2B5EF4-FFF2-40B4-BE49-F238E27FC236}">
                <a16:creationId xmlns:a16="http://schemas.microsoft.com/office/drawing/2014/main" id="{BFB29C95-4463-1C2F-C356-E89292D2DA8A}"/>
              </a:ext>
            </a:extLst>
          </p:cNvPr>
          <p:cNvSpPr>
            <a:spLocks noGrp="1"/>
          </p:cNvSpPr>
          <p:nvPr>
            <p:ph type="sldNum" sz="quarter" idx="5"/>
          </p:nvPr>
        </p:nvSpPr>
        <p:spPr/>
        <p:txBody>
          <a:bodyPr/>
          <a:lstStyle/>
          <a:p>
            <a:fld id="{4D6D6EB8-5EB5-594E-846C-67533C84F576}" type="slidenum">
              <a:rPr lang="en-US" smtClean="0"/>
              <a:t>12</a:t>
            </a:fld>
            <a:endParaRPr lang="en-US"/>
          </a:p>
        </p:txBody>
      </p:sp>
    </p:spTree>
    <p:extLst>
      <p:ext uri="{BB962C8B-B14F-4D97-AF65-F5344CB8AC3E}">
        <p14:creationId xmlns:p14="http://schemas.microsoft.com/office/powerpoint/2010/main" val="3712876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system-ui"/>
              </a:rPr>
              <a:t>If I could leave you with three ideas, they would be these.</a:t>
            </a:r>
          </a:p>
          <a:p>
            <a:pPr algn="l"/>
            <a:endParaRPr lang="en-US" b="0" i="0" dirty="0">
              <a:effectLst/>
              <a:latin typeface="system-ui"/>
            </a:endParaRPr>
          </a:p>
          <a:p>
            <a:pPr algn="l"/>
            <a:r>
              <a:rPr lang="en-US" b="0" i="0" dirty="0">
                <a:effectLst/>
                <a:latin typeface="system-ui"/>
              </a:rPr>
              <a:t>Start with the operating condition.</a:t>
            </a:r>
          </a:p>
          <a:p>
            <a:pPr algn="l"/>
            <a:endParaRPr lang="en-US" b="0" i="0" dirty="0">
              <a:effectLst/>
              <a:latin typeface="system-ui"/>
            </a:endParaRPr>
          </a:p>
          <a:p>
            <a:pPr algn="l"/>
            <a:r>
              <a:rPr lang="en-US" b="0" i="0" dirty="0">
                <a:effectLst/>
                <a:latin typeface="system-ui"/>
              </a:rPr>
              <a:t>Measure transition by evidence and ownership, not activity.</a:t>
            </a:r>
          </a:p>
          <a:p>
            <a:pPr algn="l"/>
            <a:endParaRPr lang="en-US" b="0" i="0" dirty="0">
              <a:effectLst/>
              <a:latin typeface="system-ui"/>
            </a:endParaRPr>
          </a:p>
          <a:p>
            <a:pPr algn="l"/>
            <a:r>
              <a:rPr lang="en-US" b="0" i="0" dirty="0">
                <a:effectLst/>
                <a:latin typeface="system-ui"/>
              </a:rPr>
              <a:t>And design the handoff early.</a:t>
            </a:r>
          </a:p>
          <a:p>
            <a:pPr algn="l"/>
            <a:endParaRPr lang="en-US" b="0" i="0" dirty="0">
              <a:effectLst/>
              <a:latin typeface="system-ui"/>
            </a:endParaRPr>
          </a:p>
          <a:p>
            <a:pPr algn="l"/>
            <a:r>
              <a:rPr lang="en-US" b="0" i="0" dirty="0">
                <a:effectLst/>
                <a:latin typeface="system-ui"/>
              </a:rPr>
              <a:t>SpaceWERX is not the integration arm.</a:t>
            </a:r>
          </a:p>
          <a:p>
            <a:pPr algn="l"/>
            <a:r>
              <a:rPr lang="en-US" b="0" i="0" dirty="0">
                <a:effectLst/>
                <a:latin typeface="system-ui"/>
              </a:rPr>
              <a:t>Our value is helping reduce uncertainty, connect the right people, and create momentum around capabilities that may matter to the mission.</a:t>
            </a:r>
          </a:p>
          <a:p>
            <a:pPr algn="l"/>
            <a:r>
              <a:rPr lang="en-US" b="0" i="0" dirty="0">
                <a:effectLst/>
                <a:latin typeface="system-ui"/>
              </a:rPr>
              <a:t>The measure of success is what happens after that.</a:t>
            </a:r>
          </a:p>
          <a:p>
            <a:pPr algn="l"/>
            <a:r>
              <a:rPr lang="en-US" b="0" i="0" dirty="0">
                <a:effectLst/>
                <a:latin typeface="system-ui"/>
              </a:rPr>
              <a:t>Can the mission owner make a decision?</a:t>
            </a:r>
          </a:p>
          <a:p>
            <a:pPr algn="l"/>
            <a:r>
              <a:rPr lang="en-US" b="0" i="0" dirty="0">
                <a:effectLst/>
                <a:latin typeface="system-ui"/>
              </a:rPr>
              <a:t>Can the organization absorb the capability?</a:t>
            </a:r>
          </a:p>
          <a:p>
            <a:pPr algn="l"/>
            <a:r>
              <a:rPr lang="en-US" b="0" i="0" dirty="0">
                <a:effectLst/>
                <a:latin typeface="system-ui"/>
              </a:rPr>
              <a:t>Can it be trained, governed, sustained, and used?</a:t>
            </a:r>
          </a:p>
          <a:p>
            <a:pPr algn="l"/>
            <a:r>
              <a:rPr lang="en-US" b="0" i="0" dirty="0">
                <a:effectLst/>
                <a:latin typeface="system-ui"/>
              </a:rPr>
              <a:t>That is where innovation becomes operational advantage.”</a:t>
            </a:r>
          </a:p>
          <a:p>
            <a:endParaRPr lang="en-US" dirty="0"/>
          </a:p>
        </p:txBody>
      </p:sp>
      <p:sp>
        <p:nvSpPr>
          <p:cNvPr id="4" name="Slide Number Placeholder 3"/>
          <p:cNvSpPr>
            <a:spLocks noGrp="1"/>
          </p:cNvSpPr>
          <p:nvPr>
            <p:ph type="sldNum" sz="quarter" idx="5"/>
          </p:nvPr>
        </p:nvSpPr>
        <p:spPr/>
        <p:txBody>
          <a:bodyPr/>
          <a:lstStyle/>
          <a:p>
            <a:fld id="{4D6D6EB8-5EB5-594E-846C-67533C84F576}" type="slidenum">
              <a:rPr lang="en-US" smtClean="0"/>
              <a:t>13</a:t>
            </a:fld>
            <a:endParaRPr lang="en-US"/>
          </a:p>
        </p:txBody>
      </p:sp>
    </p:spTree>
    <p:extLst>
      <p:ext uri="{BB962C8B-B14F-4D97-AF65-F5344CB8AC3E}">
        <p14:creationId xmlns:p14="http://schemas.microsoft.com/office/powerpoint/2010/main" val="3273546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D6EB8-5EB5-594E-846C-67533C84F576}" type="slidenum">
              <a:rPr lang="en-US" smtClean="0"/>
              <a:t>14</a:t>
            </a:fld>
            <a:endParaRPr lang="en-US"/>
          </a:p>
        </p:txBody>
      </p:sp>
    </p:spTree>
    <p:extLst>
      <p:ext uri="{BB962C8B-B14F-4D97-AF65-F5344CB8AC3E}">
        <p14:creationId xmlns:p14="http://schemas.microsoft.com/office/powerpoint/2010/main" val="179917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Footer SpaceWERX">
            <a:extLst>
              <a:ext uri="{FF2B5EF4-FFF2-40B4-BE49-F238E27FC236}">
                <a16:creationId xmlns:a16="http://schemas.microsoft.com/office/drawing/2014/main" id="{3FBE7463-E059-57A7-ECD5-01A109FDE9D7}"/>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8" name="Footer External">
            <a:extLst>
              <a:ext uri="{FF2B5EF4-FFF2-40B4-BE49-F238E27FC236}">
                <a16:creationId xmlns:a16="http://schemas.microsoft.com/office/drawing/2014/main" id="{E6270F9C-B139-F0ED-CD68-9E51F666FD93}"/>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9" name="Slide Number">
            <a:extLst>
              <a:ext uri="{FF2B5EF4-FFF2-40B4-BE49-F238E27FC236}">
                <a16:creationId xmlns:a16="http://schemas.microsoft.com/office/drawing/2014/main" id="{71D7529B-48E1-9005-384F-74EC0B51D8E5}"/>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SpaceWERX">
            <a:extLst>
              <a:ext uri="{FF2B5EF4-FFF2-40B4-BE49-F238E27FC236}">
                <a16:creationId xmlns:a16="http://schemas.microsoft.com/office/drawing/2014/main" id="{978F8CBC-7FFD-87C1-7A45-1E2BECB68864}"/>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8" name="Footer External">
            <a:extLst>
              <a:ext uri="{FF2B5EF4-FFF2-40B4-BE49-F238E27FC236}">
                <a16:creationId xmlns:a16="http://schemas.microsoft.com/office/drawing/2014/main" id="{734B47B3-4DD3-3F34-1EE5-026DE1999E53}"/>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9" name="Slide Number">
            <a:extLst>
              <a:ext uri="{FF2B5EF4-FFF2-40B4-BE49-F238E27FC236}">
                <a16:creationId xmlns:a16="http://schemas.microsoft.com/office/drawing/2014/main" id="{1E014F9C-6C6D-B9A6-844F-1A0CFB3A7B89}"/>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Footer SpaceWERX">
            <a:extLst>
              <a:ext uri="{FF2B5EF4-FFF2-40B4-BE49-F238E27FC236}">
                <a16:creationId xmlns:a16="http://schemas.microsoft.com/office/drawing/2014/main" id="{280114AF-70F6-49FB-3C92-BD2B4135E5ED}"/>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8" name="Footer External">
            <a:extLst>
              <a:ext uri="{FF2B5EF4-FFF2-40B4-BE49-F238E27FC236}">
                <a16:creationId xmlns:a16="http://schemas.microsoft.com/office/drawing/2014/main" id="{B9716EB1-58F0-5599-2083-8894626AB5D4}"/>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9" name="Slide Number">
            <a:extLst>
              <a:ext uri="{FF2B5EF4-FFF2-40B4-BE49-F238E27FC236}">
                <a16:creationId xmlns:a16="http://schemas.microsoft.com/office/drawing/2014/main" id="{C80E4A27-80B2-4253-A2B5-02102A89AA32}"/>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SpaceWERX">
            <a:extLst>
              <a:ext uri="{FF2B5EF4-FFF2-40B4-BE49-F238E27FC236}">
                <a16:creationId xmlns:a16="http://schemas.microsoft.com/office/drawing/2014/main" id="{5ED80148-915E-C2BA-B0A3-B8A0DB13C9EA}"/>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9" name="Footer External">
            <a:extLst>
              <a:ext uri="{FF2B5EF4-FFF2-40B4-BE49-F238E27FC236}">
                <a16:creationId xmlns:a16="http://schemas.microsoft.com/office/drawing/2014/main" id="{E1728B23-E8A3-E7B7-3E02-24B3EF3AE5F6}"/>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10" name="Slide Number">
            <a:extLst>
              <a:ext uri="{FF2B5EF4-FFF2-40B4-BE49-F238E27FC236}">
                <a16:creationId xmlns:a16="http://schemas.microsoft.com/office/drawing/2014/main" id="{3322D008-1372-367F-3C9B-DF38E18125FB}"/>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SpaceWERX">
            <a:extLst>
              <a:ext uri="{FF2B5EF4-FFF2-40B4-BE49-F238E27FC236}">
                <a16:creationId xmlns:a16="http://schemas.microsoft.com/office/drawing/2014/main" id="{050E76C8-E6B6-2C55-CDFC-FC897D1E5088}"/>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11" name="Footer External">
            <a:extLst>
              <a:ext uri="{FF2B5EF4-FFF2-40B4-BE49-F238E27FC236}">
                <a16:creationId xmlns:a16="http://schemas.microsoft.com/office/drawing/2014/main" id="{896E4005-0526-A458-9D62-75ACC84F0E91}"/>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12" name="Slide Number">
            <a:extLst>
              <a:ext uri="{FF2B5EF4-FFF2-40B4-BE49-F238E27FC236}">
                <a16:creationId xmlns:a16="http://schemas.microsoft.com/office/drawing/2014/main" id="{4615770C-2EF0-D61F-6251-63013CB9ADB0}"/>
              </a:ext>
            </a:extLst>
          </p:cNvPr>
          <p:cNvSpPr txBox="1">
            <a:spLocks noGrp="1"/>
          </p:cNvSpPr>
          <p:nvPr>
            <p:ph type="sldNum" idx="10"/>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SpaceWERX">
            <a:extLst>
              <a:ext uri="{FF2B5EF4-FFF2-40B4-BE49-F238E27FC236}">
                <a16:creationId xmlns:a16="http://schemas.microsoft.com/office/drawing/2014/main" id="{F70A5260-7317-81CC-5EC4-DE855910A4FE}"/>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a:extLst>
              <a:ext uri="{FF2B5EF4-FFF2-40B4-BE49-F238E27FC236}">
                <a16:creationId xmlns:a16="http://schemas.microsoft.com/office/drawing/2014/main" id="{5B599C3F-0271-8B4B-6D7A-75895F842AD8}"/>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8" name="Slide Number">
            <a:extLst>
              <a:ext uri="{FF2B5EF4-FFF2-40B4-BE49-F238E27FC236}">
                <a16:creationId xmlns:a16="http://schemas.microsoft.com/office/drawing/2014/main" id="{E4D452C5-0BCD-B83B-5FA4-47BE810DB9E4}"/>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SpaceWERX">
            <a:extLst>
              <a:ext uri="{FF2B5EF4-FFF2-40B4-BE49-F238E27FC236}">
                <a16:creationId xmlns:a16="http://schemas.microsoft.com/office/drawing/2014/main" id="{07AC418A-4E32-236A-FC62-A285D81B1C83}"/>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6" name="Footer External">
            <a:extLst>
              <a:ext uri="{FF2B5EF4-FFF2-40B4-BE49-F238E27FC236}">
                <a16:creationId xmlns:a16="http://schemas.microsoft.com/office/drawing/2014/main" id="{021F7DBB-64BD-F848-D039-BAC89F76FE24}"/>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7" name="Slide Number">
            <a:extLst>
              <a:ext uri="{FF2B5EF4-FFF2-40B4-BE49-F238E27FC236}">
                <a16:creationId xmlns:a16="http://schemas.microsoft.com/office/drawing/2014/main" id="{0E1752A6-3940-FF6F-CD53-60B86CE746A0}"/>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SpaceWERX">
            <a:extLst>
              <a:ext uri="{FF2B5EF4-FFF2-40B4-BE49-F238E27FC236}">
                <a16:creationId xmlns:a16="http://schemas.microsoft.com/office/drawing/2014/main" id="{5C9E63A8-2942-1A28-2F0F-233312F10F67}"/>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9" name="Footer External">
            <a:extLst>
              <a:ext uri="{FF2B5EF4-FFF2-40B4-BE49-F238E27FC236}">
                <a16:creationId xmlns:a16="http://schemas.microsoft.com/office/drawing/2014/main" id="{7EA561FB-E5B2-DD43-7C8D-7D4758AA564D}"/>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10" name="Slide Number">
            <a:extLst>
              <a:ext uri="{FF2B5EF4-FFF2-40B4-BE49-F238E27FC236}">
                <a16:creationId xmlns:a16="http://schemas.microsoft.com/office/drawing/2014/main" id="{C539FB23-0854-9BC8-A1D1-055FD9D90770}"/>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SpaceWERX">
            <a:extLst>
              <a:ext uri="{FF2B5EF4-FFF2-40B4-BE49-F238E27FC236}">
                <a16:creationId xmlns:a16="http://schemas.microsoft.com/office/drawing/2014/main" id="{0D443DA7-2898-DEBA-FA62-CE7A6141D85A}"/>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9" name="Footer External">
            <a:extLst>
              <a:ext uri="{FF2B5EF4-FFF2-40B4-BE49-F238E27FC236}">
                <a16:creationId xmlns:a16="http://schemas.microsoft.com/office/drawing/2014/main" id="{8D3679CC-6803-6E46-D2E3-6A0FE2C9245A}"/>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10" name="Slide Number">
            <a:extLst>
              <a:ext uri="{FF2B5EF4-FFF2-40B4-BE49-F238E27FC236}">
                <a16:creationId xmlns:a16="http://schemas.microsoft.com/office/drawing/2014/main" id="{BA778D0F-0B75-CFAF-4FD1-760CB5F7BA73}"/>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PEN — Hero">
    <p:spTree>
      <p:nvGrpSpPr>
        <p:cNvPr id="1" name=""/>
        <p:cNvGrpSpPr/>
        <p:nvPr/>
      </p:nvGrpSpPr>
      <p:grpSpPr>
        <a:xfrm>
          <a:off x="0" y="0"/>
          <a:ext cx="0" cy="0"/>
          <a:chOff x="0" y="0"/>
          <a:chExt cx="0" cy="0"/>
        </a:xfrm>
      </p:grpSpPr>
      <p:sp>
        <p:nvSpPr>
          <p:cNvPr id="2" name="Brand Element 2"/>
          <p:cNvSpPr/>
          <p:nvPr/>
        </p:nvSpPr>
        <p:spPr>
          <a:xfrm>
            <a:off x="0" y="0"/>
            <a:ext cx="82296" cy="6858000"/>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713232" y="1051560"/>
            <a:ext cx="6766560" cy="1920240"/>
          </a:xfrm>
        </p:spPr>
        <p:txBody>
          <a:bodyPr/>
          <a:lstStyle/>
          <a:p>
            <a:endParaRPr lang="en-US"/>
          </a:p>
        </p:txBody>
      </p:sp>
      <p:sp>
        <p:nvSpPr>
          <p:cNvPr id="4" name="Content 1"/>
          <p:cNvSpPr txBox="1">
            <a:spLocks noGrp="1"/>
          </p:cNvSpPr>
          <p:nvPr>
            <p:ph type="subTitle" idx="2"/>
          </p:nvPr>
        </p:nvSpPr>
        <p:spPr>
          <a:xfrm>
            <a:off x="749808" y="3886200"/>
            <a:ext cx="5760720" cy="640080"/>
          </a:xfrm>
        </p:spPr>
        <p:txBody>
          <a:bodyPr/>
          <a:lstStyle/>
          <a:p>
            <a:endParaRPr lang="en-US"/>
          </a:p>
        </p:txBody>
      </p:sp>
      <p:sp>
        <p:nvSpPr>
          <p:cNvPr id="5" name="Eyebrow"/>
          <p:cNvSpPr txBox="1">
            <a:spLocks noGrp="1"/>
          </p:cNvSpPr>
          <p:nvPr>
            <p:ph idx="90"/>
          </p:nvPr>
        </p:nvSpPr>
        <p:spPr>
          <a:xfrm>
            <a:off x="713232" y="658368"/>
            <a:ext cx="5303520" cy="256032"/>
          </a:xfrm>
        </p:spPr>
        <p:txBody>
          <a:bodyPr/>
          <a:lstStyle/>
          <a:p>
            <a:r>
              <a:rPr lang="en-US"/>
              <a:t>SPACEWERX / EYEBROW</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PEN — Executive">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713232" y="1325880"/>
            <a:ext cx="8046720" cy="1143000"/>
          </a:xfrm>
        </p:spPr>
        <p:txBody>
          <a:bodyPr/>
          <a:lstStyle/>
          <a:p>
            <a:endParaRPr lang="en-US"/>
          </a:p>
        </p:txBody>
      </p:sp>
      <p:sp>
        <p:nvSpPr>
          <p:cNvPr id="4" name="Content 1"/>
          <p:cNvSpPr txBox="1">
            <a:spLocks noGrp="1"/>
          </p:cNvSpPr>
          <p:nvPr>
            <p:ph type="subTitle" idx="2"/>
          </p:nvPr>
        </p:nvSpPr>
        <p:spPr>
          <a:xfrm>
            <a:off x="731520" y="2743200"/>
            <a:ext cx="6583680" cy="731520"/>
          </a:xfrm>
        </p:spPr>
        <p:txBody>
          <a:bodyPr/>
          <a:lstStyle/>
          <a:p>
            <a:endParaRPr lang="en-US"/>
          </a:p>
        </p:txBody>
      </p:sp>
      <p:sp>
        <p:nvSpPr>
          <p:cNvPr id="5" name="Eyebrow"/>
          <p:cNvSpPr txBox="1">
            <a:spLocks noGrp="1"/>
          </p:cNvSpPr>
          <p:nvPr>
            <p:ph idx="90"/>
          </p:nvPr>
        </p:nvSpPr>
        <p:spPr>
          <a:xfrm>
            <a:off x="640080" y="438912"/>
            <a:ext cx="5303520" cy="256032"/>
          </a:xfrm>
        </p:spPr>
        <p:txBody>
          <a:bodyPr/>
          <a:lstStyle/>
          <a:p>
            <a:r>
              <a:rPr lang="en-US"/>
              <a:t>SECTION / EYEBROW</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V — Section">
    <p:spTree>
      <p:nvGrpSpPr>
        <p:cNvPr id="1" name=""/>
        <p:cNvGrpSpPr/>
        <p:nvPr/>
      </p:nvGrpSpPr>
      <p:grpSpPr>
        <a:xfrm>
          <a:off x="0" y="0"/>
          <a:ext cx="0" cy="0"/>
          <a:chOff x="0" y="0"/>
          <a:chExt cx="0" cy="0"/>
        </a:xfrm>
      </p:grpSpPr>
      <p:sp>
        <p:nvSpPr>
          <p:cNvPr id="2" name="Brand Element 2"/>
          <p:cNvSpPr/>
          <p:nvPr/>
        </p:nvSpPr>
        <p:spPr>
          <a:xfrm>
            <a:off x="640080" y="914400"/>
            <a:ext cx="73152" cy="4480560"/>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1051560" y="1737360"/>
            <a:ext cx="8961120" cy="1234440"/>
          </a:xfrm>
        </p:spPr>
        <p:txBody>
          <a:bodyPr/>
          <a:lstStyle/>
          <a:p>
            <a:endParaRPr lang="en-US"/>
          </a:p>
        </p:txBody>
      </p:sp>
      <p:sp>
        <p:nvSpPr>
          <p:cNvPr id="4" name="Content 1"/>
          <p:cNvSpPr txBox="1">
            <a:spLocks noGrp="1"/>
          </p:cNvSpPr>
          <p:nvPr>
            <p:ph idx="2"/>
          </p:nvPr>
        </p:nvSpPr>
        <p:spPr>
          <a:xfrm>
            <a:off x="1051560" y="3246120"/>
            <a:ext cx="6949440" cy="640080"/>
          </a:xfrm>
        </p:spPr>
        <p:txBody>
          <a:bodyPr/>
          <a:lstStyle/>
          <a:p>
            <a:endParaRPr lang="en-US"/>
          </a:p>
        </p:txBody>
      </p:sp>
      <p:sp>
        <p:nvSpPr>
          <p:cNvPr id="5" name="Eyebrow"/>
          <p:cNvSpPr txBox="1">
            <a:spLocks noGrp="1"/>
          </p:cNvSpPr>
          <p:nvPr>
            <p:ph idx="90"/>
          </p:nvPr>
        </p:nvSpPr>
        <p:spPr>
          <a:xfrm>
            <a:off x="1051560" y="1207008"/>
            <a:ext cx="5303520" cy="256032"/>
          </a:xfrm>
        </p:spPr>
        <p:txBody>
          <a:bodyPr/>
          <a:lstStyle/>
          <a:p>
            <a:r>
              <a:rPr lang="en-US"/>
              <a:t>SECTION</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NAV — Agenda">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1051560" y="1828800"/>
            <a:ext cx="8046720" cy="3840480"/>
          </a:xfrm>
        </p:spPr>
        <p:txBody>
          <a:bodyPr/>
          <a:lstStyle/>
          <a:p>
            <a:endParaRPr lang="en-US"/>
          </a:p>
        </p:txBody>
      </p:sp>
      <p:sp>
        <p:nvSpPr>
          <p:cNvPr id="5" name="Eyebrow"/>
          <p:cNvSpPr txBox="1">
            <a:spLocks noGrp="1"/>
          </p:cNvSpPr>
          <p:nvPr>
            <p:ph idx="90"/>
          </p:nvPr>
        </p:nvSpPr>
        <p:spPr>
          <a:xfrm>
            <a:off x="640080" y="438912"/>
            <a:ext cx="5303520" cy="256032"/>
          </a:xfrm>
        </p:spPr>
        <p:txBody>
          <a:bodyPr/>
          <a:lstStyle/>
          <a:p>
            <a:r>
              <a:rPr lang="en-US"/>
              <a:t>SECTION / EYEBROW</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AY — Key Message">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1051560"/>
            <a:ext cx="5577840" cy="1234440"/>
          </a:xfrm>
        </p:spPr>
        <p:txBody>
          <a:bodyPr/>
          <a:lstStyle/>
          <a:p>
            <a:endParaRPr lang="en-US"/>
          </a:p>
        </p:txBody>
      </p:sp>
      <p:sp>
        <p:nvSpPr>
          <p:cNvPr id="4" name="Content 1"/>
          <p:cNvSpPr txBox="1">
            <a:spLocks noGrp="1"/>
          </p:cNvSpPr>
          <p:nvPr>
            <p:ph idx="2"/>
          </p:nvPr>
        </p:nvSpPr>
        <p:spPr>
          <a:xfrm>
            <a:off x="640080" y="2514600"/>
            <a:ext cx="5029200" cy="914400"/>
          </a:xfrm>
        </p:spPr>
        <p:txBody>
          <a:bodyPr/>
          <a:lstStyle/>
          <a:p>
            <a:endParaRPr lang="en-US"/>
          </a:p>
        </p:txBody>
      </p:sp>
      <p:sp>
        <p:nvSpPr>
          <p:cNvPr id="5" name="Content 2"/>
          <p:cNvSpPr txBox="1">
            <a:spLocks noGrp="1"/>
          </p:cNvSpPr>
          <p:nvPr>
            <p:ph idx="3"/>
          </p:nvPr>
        </p:nvSpPr>
        <p:spPr>
          <a:xfrm>
            <a:off x="6400800" y="2377440"/>
            <a:ext cx="4846320" cy="2286000"/>
          </a:xfrm>
        </p:spPr>
        <p:txBody>
          <a:bodyPr/>
          <a:lstStyle/>
          <a:p>
            <a:endParaRPr lang="en-US"/>
          </a:p>
        </p:txBody>
      </p:sp>
      <p:sp>
        <p:nvSpPr>
          <p:cNvPr id="6" name="Eyebrow"/>
          <p:cNvSpPr txBox="1">
            <a:spLocks noGrp="1"/>
          </p:cNvSpPr>
          <p:nvPr>
            <p:ph idx="90"/>
          </p:nvPr>
        </p:nvSpPr>
        <p:spPr>
          <a:xfrm>
            <a:off x="640080" y="438912"/>
            <a:ext cx="5303520" cy="256032"/>
          </a:xfrm>
        </p:spPr>
        <p:txBody>
          <a:bodyPr/>
          <a:lstStyle/>
          <a:p>
            <a:r>
              <a:rPr lang="en-US"/>
              <a:t>SECTION / EYEBROW</a:t>
            </a:r>
          </a:p>
        </p:txBody>
      </p:sp>
      <p:sp>
        <p:nvSpPr>
          <p:cNvPr id="7"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8"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9"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 Standard">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640080" y="1828800"/>
            <a:ext cx="10698480" cy="4069080"/>
          </a:xfrm>
        </p:spPr>
        <p:txBody>
          <a:bodyPr/>
          <a:lstStyle/>
          <a:p>
            <a:endParaRPr lang="en-US"/>
          </a:p>
        </p:txBody>
      </p:sp>
      <p:sp>
        <p:nvSpPr>
          <p:cNvPr id="5" name="Eyebrow"/>
          <p:cNvSpPr txBox="1">
            <a:spLocks noGrp="1"/>
          </p:cNvSpPr>
          <p:nvPr>
            <p:ph idx="90"/>
          </p:nvPr>
        </p:nvSpPr>
        <p:spPr>
          <a:xfrm>
            <a:off x="640080" y="438912"/>
            <a:ext cx="5303520" cy="256032"/>
          </a:xfrm>
        </p:spPr>
        <p:txBody>
          <a:bodyPr/>
          <a:lstStyle/>
          <a:p>
            <a:r>
              <a:rPr lang="en-US"/>
              <a:t>SECTION / EYEBROW</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 2 Column">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640080" y="1828800"/>
            <a:ext cx="5074920" cy="4114800"/>
          </a:xfrm>
        </p:spPr>
        <p:txBody>
          <a:bodyPr/>
          <a:lstStyle/>
          <a:p>
            <a:endParaRPr lang="en-US"/>
          </a:p>
        </p:txBody>
      </p:sp>
      <p:sp>
        <p:nvSpPr>
          <p:cNvPr id="5" name="Content 2"/>
          <p:cNvSpPr txBox="1">
            <a:spLocks noGrp="1"/>
          </p:cNvSpPr>
          <p:nvPr>
            <p:ph idx="3"/>
          </p:nvPr>
        </p:nvSpPr>
        <p:spPr>
          <a:xfrm>
            <a:off x="6172200" y="1828800"/>
            <a:ext cx="5074920" cy="4114800"/>
          </a:xfrm>
        </p:spPr>
        <p:txBody>
          <a:bodyPr/>
          <a:lstStyle/>
          <a:p>
            <a:endParaRPr lang="en-US"/>
          </a:p>
        </p:txBody>
      </p:sp>
      <p:sp>
        <p:nvSpPr>
          <p:cNvPr id="6" name="Eyebrow"/>
          <p:cNvSpPr txBox="1">
            <a:spLocks noGrp="1"/>
          </p:cNvSpPr>
          <p:nvPr>
            <p:ph idx="90"/>
          </p:nvPr>
        </p:nvSpPr>
        <p:spPr>
          <a:xfrm>
            <a:off x="640080" y="438912"/>
            <a:ext cx="5303520" cy="256032"/>
          </a:xfrm>
        </p:spPr>
        <p:txBody>
          <a:bodyPr/>
          <a:lstStyle/>
          <a:p>
            <a:r>
              <a:rPr lang="en-US"/>
              <a:t>SECTION / EYEBROW</a:t>
            </a:r>
          </a:p>
        </p:txBody>
      </p:sp>
      <p:sp>
        <p:nvSpPr>
          <p:cNvPr id="7"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8"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9"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 3 Column">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640080" y="1828800"/>
            <a:ext cx="3337560" cy="4114800"/>
          </a:xfrm>
        </p:spPr>
        <p:txBody>
          <a:bodyPr/>
          <a:lstStyle/>
          <a:p>
            <a:endParaRPr lang="en-US"/>
          </a:p>
        </p:txBody>
      </p:sp>
      <p:sp>
        <p:nvSpPr>
          <p:cNvPr id="5" name="Content 2"/>
          <p:cNvSpPr txBox="1">
            <a:spLocks noGrp="1"/>
          </p:cNvSpPr>
          <p:nvPr>
            <p:ph idx="3"/>
          </p:nvPr>
        </p:nvSpPr>
        <p:spPr>
          <a:xfrm>
            <a:off x="4251960" y="1828800"/>
            <a:ext cx="3337560" cy="4114800"/>
          </a:xfrm>
        </p:spPr>
        <p:txBody>
          <a:bodyPr/>
          <a:lstStyle/>
          <a:p>
            <a:endParaRPr lang="en-US"/>
          </a:p>
        </p:txBody>
      </p:sp>
      <p:sp>
        <p:nvSpPr>
          <p:cNvPr id="6" name="Content 3"/>
          <p:cNvSpPr txBox="1">
            <a:spLocks noGrp="1"/>
          </p:cNvSpPr>
          <p:nvPr>
            <p:ph idx="4"/>
          </p:nvPr>
        </p:nvSpPr>
        <p:spPr>
          <a:xfrm>
            <a:off x="7863840" y="1828800"/>
            <a:ext cx="3337560" cy="4114800"/>
          </a:xfrm>
        </p:spPr>
        <p:txBody>
          <a:bodyPr/>
          <a:lstStyle/>
          <a:p>
            <a:endParaRPr lang="en-US"/>
          </a:p>
        </p:txBody>
      </p:sp>
      <p:sp>
        <p:nvSpPr>
          <p:cNvPr id="7" name="Eyebrow"/>
          <p:cNvSpPr txBox="1">
            <a:spLocks noGrp="1"/>
          </p:cNvSpPr>
          <p:nvPr>
            <p:ph idx="90"/>
          </p:nvPr>
        </p:nvSpPr>
        <p:spPr>
          <a:xfrm>
            <a:off x="640080" y="438912"/>
            <a:ext cx="5303520" cy="256032"/>
          </a:xfrm>
        </p:spPr>
        <p:txBody>
          <a:bodyPr/>
          <a:lstStyle/>
          <a:p>
            <a:r>
              <a:rPr lang="en-US"/>
              <a:t>SECTION / EYEBROW</a:t>
            </a:r>
          </a:p>
        </p:txBody>
      </p:sp>
      <p:sp>
        <p:nvSpPr>
          <p:cNvPr id="8"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9"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10"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 4 Cards">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640080" y="1920240"/>
            <a:ext cx="2514600" cy="3474720"/>
          </a:xfrm>
        </p:spPr>
        <p:txBody>
          <a:bodyPr/>
          <a:lstStyle/>
          <a:p>
            <a:endParaRPr lang="en-US"/>
          </a:p>
        </p:txBody>
      </p:sp>
      <p:sp>
        <p:nvSpPr>
          <p:cNvPr id="5" name="Content 2"/>
          <p:cNvSpPr txBox="1">
            <a:spLocks noGrp="1"/>
          </p:cNvSpPr>
          <p:nvPr>
            <p:ph idx="3"/>
          </p:nvPr>
        </p:nvSpPr>
        <p:spPr>
          <a:xfrm>
            <a:off x="3410712" y="1920240"/>
            <a:ext cx="2514600" cy="3474720"/>
          </a:xfrm>
        </p:spPr>
        <p:txBody>
          <a:bodyPr/>
          <a:lstStyle/>
          <a:p>
            <a:endParaRPr lang="en-US"/>
          </a:p>
        </p:txBody>
      </p:sp>
      <p:sp>
        <p:nvSpPr>
          <p:cNvPr id="6" name="Content 3"/>
          <p:cNvSpPr txBox="1">
            <a:spLocks noGrp="1"/>
          </p:cNvSpPr>
          <p:nvPr>
            <p:ph idx="4"/>
          </p:nvPr>
        </p:nvSpPr>
        <p:spPr>
          <a:xfrm>
            <a:off x="6181344" y="1920240"/>
            <a:ext cx="2514600" cy="3474720"/>
          </a:xfrm>
        </p:spPr>
        <p:txBody>
          <a:bodyPr/>
          <a:lstStyle/>
          <a:p>
            <a:endParaRPr lang="en-US"/>
          </a:p>
        </p:txBody>
      </p:sp>
      <p:sp>
        <p:nvSpPr>
          <p:cNvPr id="7" name="Content 4"/>
          <p:cNvSpPr txBox="1">
            <a:spLocks noGrp="1"/>
          </p:cNvSpPr>
          <p:nvPr>
            <p:ph idx="5"/>
          </p:nvPr>
        </p:nvSpPr>
        <p:spPr>
          <a:xfrm>
            <a:off x="8951976" y="1920240"/>
            <a:ext cx="2514600" cy="3474720"/>
          </a:xfrm>
        </p:spPr>
        <p:txBody>
          <a:bodyPr/>
          <a:lstStyle/>
          <a:p>
            <a:endParaRPr lang="en-US"/>
          </a:p>
        </p:txBody>
      </p:sp>
      <p:sp>
        <p:nvSpPr>
          <p:cNvPr id="8" name="Eyebrow"/>
          <p:cNvSpPr txBox="1">
            <a:spLocks noGrp="1"/>
          </p:cNvSpPr>
          <p:nvPr>
            <p:ph idx="90"/>
          </p:nvPr>
        </p:nvSpPr>
        <p:spPr>
          <a:xfrm>
            <a:off x="640080" y="438912"/>
            <a:ext cx="5303520" cy="256032"/>
          </a:xfrm>
        </p:spPr>
        <p:txBody>
          <a:bodyPr/>
          <a:lstStyle/>
          <a:p>
            <a:r>
              <a:rPr lang="en-US"/>
              <a:t>SECTION / EYEBROW</a:t>
            </a:r>
          </a:p>
        </p:txBody>
      </p:sp>
      <p:sp>
        <p:nvSpPr>
          <p:cNvPr id="9"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10"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11"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ATA — KPI Dashboard">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640080" y="1874519"/>
            <a:ext cx="4206240" cy="3611880"/>
          </a:xfrm>
        </p:spPr>
        <p:txBody>
          <a:bodyPr/>
          <a:lstStyle/>
          <a:p>
            <a:endParaRPr lang="en-US"/>
          </a:p>
        </p:txBody>
      </p:sp>
      <p:sp>
        <p:nvSpPr>
          <p:cNvPr id="5" name="Content 2"/>
          <p:cNvSpPr txBox="1">
            <a:spLocks noGrp="1"/>
          </p:cNvSpPr>
          <p:nvPr>
            <p:ph idx="3"/>
          </p:nvPr>
        </p:nvSpPr>
        <p:spPr>
          <a:xfrm>
            <a:off x="5138928" y="1874519"/>
            <a:ext cx="2834640" cy="1536192"/>
          </a:xfrm>
        </p:spPr>
        <p:txBody>
          <a:bodyPr/>
          <a:lstStyle/>
          <a:p>
            <a:endParaRPr lang="en-US"/>
          </a:p>
        </p:txBody>
      </p:sp>
      <p:sp>
        <p:nvSpPr>
          <p:cNvPr id="6" name="Content 3"/>
          <p:cNvSpPr txBox="1">
            <a:spLocks noGrp="1"/>
          </p:cNvSpPr>
          <p:nvPr>
            <p:ph idx="4"/>
          </p:nvPr>
        </p:nvSpPr>
        <p:spPr>
          <a:xfrm>
            <a:off x="8247888" y="1874519"/>
            <a:ext cx="2834640" cy="1536192"/>
          </a:xfrm>
        </p:spPr>
        <p:txBody>
          <a:bodyPr/>
          <a:lstStyle/>
          <a:p>
            <a:endParaRPr lang="en-US"/>
          </a:p>
        </p:txBody>
      </p:sp>
      <p:sp>
        <p:nvSpPr>
          <p:cNvPr id="7" name="Content 4"/>
          <p:cNvSpPr txBox="1">
            <a:spLocks noGrp="1"/>
          </p:cNvSpPr>
          <p:nvPr>
            <p:ph idx="5"/>
          </p:nvPr>
        </p:nvSpPr>
        <p:spPr>
          <a:xfrm>
            <a:off x="5138928" y="3657600"/>
            <a:ext cx="2834640" cy="1536192"/>
          </a:xfrm>
        </p:spPr>
        <p:txBody>
          <a:bodyPr/>
          <a:lstStyle/>
          <a:p>
            <a:endParaRPr lang="en-US"/>
          </a:p>
        </p:txBody>
      </p:sp>
      <p:sp>
        <p:nvSpPr>
          <p:cNvPr id="8" name="Content 5"/>
          <p:cNvSpPr txBox="1">
            <a:spLocks noGrp="1"/>
          </p:cNvSpPr>
          <p:nvPr>
            <p:ph idx="6"/>
          </p:nvPr>
        </p:nvSpPr>
        <p:spPr>
          <a:xfrm>
            <a:off x="8247888" y="3657600"/>
            <a:ext cx="2834640" cy="1536192"/>
          </a:xfrm>
        </p:spPr>
        <p:txBody>
          <a:bodyPr/>
          <a:lstStyle/>
          <a:p>
            <a:endParaRPr lang="en-US"/>
          </a:p>
        </p:txBody>
      </p:sp>
      <p:sp>
        <p:nvSpPr>
          <p:cNvPr id="9" name="Eyebrow"/>
          <p:cNvSpPr txBox="1">
            <a:spLocks noGrp="1"/>
          </p:cNvSpPr>
          <p:nvPr>
            <p:ph idx="90"/>
          </p:nvPr>
        </p:nvSpPr>
        <p:spPr>
          <a:xfrm>
            <a:off x="640080" y="438912"/>
            <a:ext cx="5303520" cy="256032"/>
          </a:xfrm>
        </p:spPr>
        <p:txBody>
          <a:bodyPr/>
          <a:lstStyle/>
          <a:p>
            <a:r>
              <a:rPr lang="en-US"/>
              <a:t>SECTION / EYEBROW</a:t>
            </a:r>
          </a:p>
        </p:txBody>
      </p:sp>
      <p:sp>
        <p:nvSpPr>
          <p:cNvPr id="10"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11"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12"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ATA — Chart + Insight">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640080" y="1828800"/>
            <a:ext cx="7772400" cy="4160520"/>
          </a:xfrm>
        </p:spPr>
        <p:txBody>
          <a:bodyPr/>
          <a:lstStyle/>
          <a:p>
            <a:endParaRPr lang="en-US"/>
          </a:p>
        </p:txBody>
      </p:sp>
      <p:sp>
        <p:nvSpPr>
          <p:cNvPr id="5" name="Content 2"/>
          <p:cNvSpPr txBox="1">
            <a:spLocks noGrp="1"/>
          </p:cNvSpPr>
          <p:nvPr>
            <p:ph idx="3"/>
          </p:nvPr>
        </p:nvSpPr>
        <p:spPr>
          <a:xfrm>
            <a:off x="8823960" y="1828800"/>
            <a:ext cx="2651760" cy="4160520"/>
          </a:xfrm>
        </p:spPr>
        <p:txBody>
          <a:bodyPr/>
          <a:lstStyle/>
          <a:p>
            <a:endParaRPr lang="en-US"/>
          </a:p>
        </p:txBody>
      </p:sp>
      <p:sp>
        <p:nvSpPr>
          <p:cNvPr id="6" name="Eyebrow"/>
          <p:cNvSpPr txBox="1">
            <a:spLocks noGrp="1"/>
          </p:cNvSpPr>
          <p:nvPr>
            <p:ph idx="90"/>
          </p:nvPr>
        </p:nvSpPr>
        <p:spPr>
          <a:xfrm>
            <a:off x="640080" y="438912"/>
            <a:ext cx="5303520" cy="256032"/>
          </a:xfrm>
        </p:spPr>
        <p:txBody>
          <a:bodyPr/>
          <a:lstStyle/>
          <a:p>
            <a:r>
              <a:rPr lang="en-US"/>
              <a:t>SECTION / EYEBROW</a:t>
            </a:r>
          </a:p>
        </p:txBody>
      </p:sp>
      <p:sp>
        <p:nvSpPr>
          <p:cNvPr id="7"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8"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9"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E — Before / After">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Brand Element 3"/>
          <p:cNvSpPr/>
          <p:nvPr/>
        </p:nvSpPr>
        <p:spPr>
          <a:xfrm>
            <a:off x="5833872" y="2011680"/>
            <a:ext cx="45720" cy="3383280"/>
          </a:xfrm>
          <a:prstGeom prst="rect">
            <a:avLst/>
          </a:prstGeom>
          <a:solidFill>
            <a:srgbClr val="5119F6"/>
          </a:solidFill>
          <a:ln>
            <a:noFill/>
          </a:ln>
        </p:spPr>
        <p:txBody>
          <a:bodyPr/>
          <a:lstStyle/>
          <a:p>
            <a:endParaRPr/>
          </a:p>
        </p:txBody>
      </p:sp>
      <p:sp>
        <p:nvSpPr>
          <p:cNvPr id="4" name="Title 1"/>
          <p:cNvSpPr txBox="1">
            <a:spLocks noGrp="1"/>
          </p:cNvSpPr>
          <p:nvPr>
            <p:ph type="title" idx="1"/>
          </p:nvPr>
        </p:nvSpPr>
        <p:spPr>
          <a:xfrm>
            <a:off x="640080" y="804672"/>
            <a:ext cx="10241280" cy="640080"/>
          </a:xfrm>
        </p:spPr>
        <p:txBody>
          <a:bodyPr/>
          <a:lstStyle/>
          <a:p>
            <a:endParaRPr lang="en-US"/>
          </a:p>
        </p:txBody>
      </p:sp>
      <p:sp>
        <p:nvSpPr>
          <p:cNvPr id="5" name="Content 1"/>
          <p:cNvSpPr txBox="1">
            <a:spLocks noGrp="1"/>
          </p:cNvSpPr>
          <p:nvPr>
            <p:ph idx="2"/>
          </p:nvPr>
        </p:nvSpPr>
        <p:spPr>
          <a:xfrm>
            <a:off x="685800" y="1920240"/>
            <a:ext cx="4892040" cy="3840480"/>
          </a:xfrm>
        </p:spPr>
        <p:txBody>
          <a:bodyPr/>
          <a:lstStyle/>
          <a:p>
            <a:endParaRPr lang="en-US"/>
          </a:p>
        </p:txBody>
      </p:sp>
      <p:sp>
        <p:nvSpPr>
          <p:cNvPr id="6" name="Content 2"/>
          <p:cNvSpPr txBox="1">
            <a:spLocks noGrp="1"/>
          </p:cNvSpPr>
          <p:nvPr>
            <p:ph idx="3"/>
          </p:nvPr>
        </p:nvSpPr>
        <p:spPr>
          <a:xfrm>
            <a:off x="6583680" y="1920240"/>
            <a:ext cx="4892040" cy="3840480"/>
          </a:xfrm>
        </p:spPr>
        <p:txBody>
          <a:bodyPr/>
          <a:lstStyle/>
          <a:p>
            <a:endParaRPr lang="en-US"/>
          </a:p>
        </p:txBody>
      </p:sp>
      <p:sp>
        <p:nvSpPr>
          <p:cNvPr id="7" name="Eyebrow"/>
          <p:cNvSpPr txBox="1">
            <a:spLocks noGrp="1"/>
          </p:cNvSpPr>
          <p:nvPr>
            <p:ph idx="90"/>
          </p:nvPr>
        </p:nvSpPr>
        <p:spPr>
          <a:xfrm>
            <a:off x="640080" y="438912"/>
            <a:ext cx="5303520" cy="256032"/>
          </a:xfrm>
        </p:spPr>
        <p:txBody>
          <a:bodyPr/>
          <a:lstStyle/>
          <a:p>
            <a:r>
              <a:rPr lang="en-US"/>
              <a:t>SECTION / EYEBROW</a:t>
            </a:r>
          </a:p>
        </p:txBody>
      </p:sp>
      <p:sp>
        <p:nvSpPr>
          <p:cNvPr id="8"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9"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10"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CESS — Timeline">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777240" y="1920240"/>
            <a:ext cx="10515600" cy="3840480"/>
          </a:xfrm>
        </p:spPr>
        <p:txBody>
          <a:bodyPr/>
          <a:lstStyle/>
          <a:p>
            <a:endParaRPr lang="en-US"/>
          </a:p>
        </p:txBody>
      </p:sp>
      <p:sp>
        <p:nvSpPr>
          <p:cNvPr id="5" name="Eyebrow"/>
          <p:cNvSpPr txBox="1">
            <a:spLocks noGrp="1"/>
          </p:cNvSpPr>
          <p:nvPr>
            <p:ph idx="90"/>
          </p:nvPr>
        </p:nvSpPr>
        <p:spPr>
          <a:xfrm>
            <a:off x="640080" y="438912"/>
            <a:ext cx="5303520" cy="256032"/>
          </a:xfrm>
        </p:spPr>
        <p:txBody>
          <a:bodyPr/>
          <a:lstStyle/>
          <a:p>
            <a:r>
              <a:rPr lang="en-US"/>
              <a:t>SECTION / EYEBROW</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ECIDE — 2×2">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1097280" y="1828800"/>
            <a:ext cx="6675120" cy="3931920"/>
          </a:xfrm>
        </p:spPr>
        <p:txBody>
          <a:bodyPr/>
          <a:lstStyle/>
          <a:p>
            <a:endParaRPr lang="en-US"/>
          </a:p>
        </p:txBody>
      </p:sp>
      <p:sp>
        <p:nvSpPr>
          <p:cNvPr id="5" name="Content 2"/>
          <p:cNvSpPr txBox="1">
            <a:spLocks noGrp="1"/>
          </p:cNvSpPr>
          <p:nvPr>
            <p:ph idx="3"/>
          </p:nvPr>
        </p:nvSpPr>
        <p:spPr>
          <a:xfrm>
            <a:off x="8366760" y="1828800"/>
            <a:ext cx="3108960" cy="3931920"/>
          </a:xfrm>
        </p:spPr>
        <p:txBody>
          <a:bodyPr/>
          <a:lstStyle/>
          <a:p>
            <a:endParaRPr lang="en-US"/>
          </a:p>
        </p:txBody>
      </p:sp>
      <p:sp>
        <p:nvSpPr>
          <p:cNvPr id="6" name="Eyebrow"/>
          <p:cNvSpPr txBox="1">
            <a:spLocks noGrp="1"/>
          </p:cNvSpPr>
          <p:nvPr>
            <p:ph idx="90"/>
          </p:nvPr>
        </p:nvSpPr>
        <p:spPr>
          <a:xfrm>
            <a:off x="640080" y="438912"/>
            <a:ext cx="5303520" cy="256032"/>
          </a:xfrm>
        </p:spPr>
        <p:txBody>
          <a:bodyPr/>
          <a:lstStyle/>
          <a:p>
            <a:r>
              <a:rPr lang="en-US"/>
              <a:t>SECTION / EYEBROW</a:t>
            </a:r>
          </a:p>
        </p:txBody>
      </p:sp>
      <p:sp>
        <p:nvSpPr>
          <p:cNvPr id="7"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8"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9"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ECIDE — Risks">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Brand Element 3"/>
          <p:cNvSpPr/>
          <p:nvPr/>
        </p:nvSpPr>
        <p:spPr>
          <a:xfrm>
            <a:off x="5806440" y="2011680"/>
            <a:ext cx="45720" cy="3383280"/>
          </a:xfrm>
          <a:prstGeom prst="rect">
            <a:avLst/>
          </a:prstGeom>
          <a:solidFill>
            <a:srgbClr val="9397A0"/>
          </a:solidFill>
          <a:ln>
            <a:noFill/>
          </a:ln>
        </p:spPr>
        <p:txBody>
          <a:bodyPr/>
          <a:lstStyle/>
          <a:p>
            <a:endParaRPr/>
          </a:p>
        </p:txBody>
      </p:sp>
      <p:sp>
        <p:nvSpPr>
          <p:cNvPr id="4" name="Title 1"/>
          <p:cNvSpPr txBox="1">
            <a:spLocks noGrp="1"/>
          </p:cNvSpPr>
          <p:nvPr>
            <p:ph type="title" idx="1"/>
          </p:nvPr>
        </p:nvSpPr>
        <p:spPr>
          <a:xfrm>
            <a:off x="640080" y="804672"/>
            <a:ext cx="10241280" cy="640080"/>
          </a:xfrm>
        </p:spPr>
        <p:txBody>
          <a:bodyPr/>
          <a:lstStyle/>
          <a:p>
            <a:endParaRPr lang="en-US"/>
          </a:p>
        </p:txBody>
      </p:sp>
      <p:sp>
        <p:nvSpPr>
          <p:cNvPr id="5" name="Content 1"/>
          <p:cNvSpPr txBox="1">
            <a:spLocks noGrp="1"/>
          </p:cNvSpPr>
          <p:nvPr>
            <p:ph idx="2"/>
          </p:nvPr>
        </p:nvSpPr>
        <p:spPr>
          <a:xfrm>
            <a:off x="685800" y="1965960"/>
            <a:ext cx="4754880" cy="3840480"/>
          </a:xfrm>
        </p:spPr>
        <p:txBody>
          <a:bodyPr/>
          <a:lstStyle/>
          <a:p>
            <a:endParaRPr lang="en-US"/>
          </a:p>
        </p:txBody>
      </p:sp>
      <p:sp>
        <p:nvSpPr>
          <p:cNvPr id="6" name="Content 2"/>
          <p:cNvSpPr txBox="1">
            <a:spLocks noGrp="1"/>
          </p:cNvSpPr>
          <p:nvPr>
            <p:ph idx="3"/>
          </p:nvPr>
        </p:nvSpPr>
        <p:spPr>
          <a:xfrm>
            <a:off x="6172200" y="1965960"/>
            <a:ext cx="5303520" cy="3840480"/>
          </a:xfrm>
        </p:spPr>
        <p:txBody>
          <a:bodyPr/>
          <a:lstStyle/>
          <a:p>
            <a:endParaRPr lang="en-US"/>
          </a:p>
        </p:txBody>
      </p:sp>
      <p:sp>
        <p:nvSpPr>
          <p:cNvPr id="7" name="Eyebrow"/>
          <p:cNvSpPr txBox="1">
            <a:spLocks noGrp="1"/>
          </p:cNvSpPr>
          <p:nvPr>
            <p:ph idx="90"/>
          </p:nvPr>
        </p:nvSpPr>
        <p:spPr>
          <a:xfrm>
            <a:off x="640080" y="438912"/>
            <a:ext cx="5303520" cy="256032"/>
          </a:xfrm>
        </p:spPr>
        <p:txBody>
          <a:bodyPr/>
          <a:lstStyle/>
          <a:p>
            <a:r>
              <a:rPr lang="en-US"/>
              <a:t>SECTION / EYEBROW</a:t>
            </a:r>
          </a:p>
        </p:txBody>
      </p:sp>
      <p:sp>
        <p:nvSpPr>
          <p:cNvPr id="8"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9"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10"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CH — Architecture">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804672"/>
            <a:ext cx="10241280" cy="640080"/>
          </a:xfrm>
        </p:spPr>
        <p:txBody>
          <a:bodyPr/>
          <a:lstStyle/>
          <a:p>
            <a:endParaRPr lang="en-US"/>
          </a:p>
        </p:txBody>
      </p:sp>
      <p:sp>
        <p:nvSpPr>
          <p:cNvPr id="4" name="Content 1"/>
          <p:cNvSpPr txBox="1">
            <a:spLocks noGrp="1"/>
          </p:cNvSpPr>
          <p:nvPr>
            <p:ph idx="2"/>
          </p:nvPr>
        </p:nvSpPr>
        <p:spPr>
          <a:xfrm>
            <a:off x="640080" y="1828800"/>
            <a:ext cx="10835640" cy="4160520"/>
          </a:xfrm>
        </p:spPr>
        <p:txBody>
          <a:bodyPr/>
          <a:lstStyle/>
          <a:p>
            <a:endParaRPr lang="en-US"/>
          </a:p>
        </p:txBody>
      </p:sp>
      <p:sp>
        <p:nvSpPr>
          <p:cNvPr id="5" name="Eyebrow"/>
          <p:cNvSpPr txBox="1">
            <a:spLocks noGrp="1"/>
          </p:cNvSpPr>
          <p:nvPr>
            <p:ph idx="90"/>
          </p:nvPr>
        </p:nvSpPr>
        <p:spPr>
          <a:xfrm>
            <a:off x="640080" y="438912"/>
            <a:ext cx="5303520" cy="256032"/>
          </a:xfrm>
        </p:spPr>
        <p:txBody>
          <a:bodyPr/>
          <a:lstStyle/>
          <a:p>
            <a:r>
              <a:rPr lang="en-US"/>
              <a:t>SECTION / EYEBROW</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TORY — Image + Narrative">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Brand Element 3"/>
          <p:cNvSpPr/>
          <p:nvPr/>
        </p:nvSpPr>
        <p:spPr>
          <a:xfrm>
            <a:off x="640080" y="1828800"/>
            <a:ext cx="73152" cy="4160520"/>
          </a:xfrm>
          <a:prstGeom prst="rect">
            <a:avLst/>
          </a:prstGeom>
          <a:solidFill>
            <a:srgbClr val="5119F6"/>
          </a:solidFill>
          <a:ln>
            <a:noFill/>
          </a:ln>
        </p:spPr>
        <p:txBody>
          <a:bodyPr/>
          <a:lstStyle/>
          <a:p>
            <a:endParaRPr/>
          </a:p>
        </p:txBody>
      </p:sp>
      <p:sp>
        <p:nvSpPr>
          <p:cNvPr id="4" name="Title 1"/>
          <p:cNvSpPr txBox="1">
            <a:spLocks noGrp="1"/>
          </p:cNvSpPr>
          <p:nvPr>
            <p:ph type="title" idx="1"/>
          </p:nvPr>
        </p:nvSpPr>
        <p:spPr>
          <a:xfrm>
            <a:off x="640080" y="804672"/>
            <a:ext cx="10241280" cy="640080"/>
          </a:xfrm>
        </p:spPr>
        <p:txBody>
          <a:bodyPr/>
          <a:lstStyle/>
          <a:p>
            <a:endParaRPr lang="en-US"/>
          </a:p>
        </p:txBody>
      </p:sp>
      <p:sp>
        <p:nvSpPr>
          <p:cNvPr id="5" name="Content 1"/>
          <p:cNvSpPr txBox="1">
            <a:spLocks noGrp="1"/>
          </p:cNvSpPr>
          <p:nvPr>
            <p:ph type="pic" idx="2"/>
          </p:nvPr>
        </p:nvSpPr>
        <p:spPr>
          <a:xfrm>
            <a:off x="640080" y="1828800"/>
            <a:ext cx="6537960" cy="4160520"/>
          </a:xfrm>
        </p:spPr>
        <p:txBody>
          <a:bodyPr/>
          <a:lstStyle/>
          <a:p>
            <a:endParaRPr lang="en-US"/>
          </a:p>
        </p:txBody>
      </p:sp>
      <p:sp>
        <p:nvSpPr>
          <p:cNvPr id="6" name="Content 2"/>
          <p:cNvSpPr txBox="1">
            <a:spLocks noGrp="1"/>
          </p:cNvSpPr>
          <p:nvPr>
            <p:ph idx="3"/>
          </p:nvPr>
        </p:nvSpPr>
        <p:spPr>
          <a:xfrm>
            <a:off x="7818120" y="1828800"/>
            <a:ext cx="3474720" cy="4160520"/>
          </a:xfrm>
        </p:spPr>
        <p:txBody>
          <a:bodyPr/>
          <a:lstStyle/>
          <a:p>
            <a:endParaRPr lang="en-US"/>
          </a:p>
        </p:txBody>
      </p:sp>
      <p:sp>
        <p:nvSpPr>
          <p:cNvPr id="7" name="Eyebrow"/>
          <p:cNvSpPr txBox="1">
            <a:spLocks noGrp="1"/>
          </p:cNvSpPr>
          <p:nvPr>
            <p:ph idx="90"/>
          </p:nvPr>
        </p:nvSpPr>
        <p:spPr>
          <a:xfrm>
            <a:off x="640080" y="438912"/>
            <a:ext cx="5303520" cy="256032"/>
          </a:xfrm>
        </p:spPr>
        <p:txBody>
          <a:bodyPr/>
          <a:lstStyle/>
          <a:p>
            <a:r>
              <a:rPr lang="en-US"/>
              <a:t>SECTION / EYEBROW</a:t>
            </a:r>
          </a:p>
        </p:txBody>
      </p:sp>
      <p:sp>
        <p:nvSpPr>
          <p:cNvPr id="8"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9"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10"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LOSE — Q&amp;A">
    <p:spTree>
      <p:nvGrpSpPr>
        <p:cNvPr id="1" name=""/>
        <p:cNvGrpSpPr/>
        <p:nvPr/>
      </p:nvGrpSpPr>
      <p:grpSpPr>
        <a:xfrm>
          <a:off x="0" y="0"/>
          <a:ext cx="0" cy="0"/>
          <a:chOff x="0" y="0"/>
          <a:chExt cx="0" cy="0"/>
        </a:xfrm>
      </p:grpSpPr>
      <p:sp>
        <p:nvSpPr>
          <p:cNvPr id="2" name="Brand Element 2"/>
          <p:cNvSpPr/>
          <p:nvPr/>
        </p:nvSpPr>
        <p:spPr>
          <a:xfrm>
            <a:off x="0" y="0"/>
            <a:ext cx="82296" cy="6858000"/>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58368" y="1097280"/>
            <a:ext cx="5029200" cy="1325880"/>
          </a:xfrm>
        </p:spPr>
        <p:txBody>
          <a:bodyPr/>
          <a:lstStyle/>
          <a:p>
            <a:endParaRPr lang="en-US"/>
          </a:p>
        </p:txBody>
      </p:sp>
      <p:sp>
        <p:nvSpPr>
          <p:cNvPr id="4" name="Content 1"/>
          <p:cNvSpPr txBox="1">
            <a:spLocks noGrp="1"/>
          </p:cNvSpPr>
          <p:nvPr>
            <p:ph type="subTitle" idx="2"/>
          </p:nvPr>
        </p:nvSpPr>
        <p:spPr>
          <a:xfrm>
            <a:off x="713232" y="2834640"/>
            <a:ext cx="4114800" cy="548640"/>
          </a:xfrm>
        </p:spPr>
        <p:txBody>
          <a:bodyPr/>
          <a:lstStyle/>
          <a:p>
            <a:endParaRPr lang="en-US"/>
          </a:p>
        </p:txBody>
      </p:sp>
      <p:sp>
        <p:nvSpPr>
          <p:cNvPr id="5" name="Eyebrow"/>
          <p:cNvSpPr txBox="1">
            <a:spLocks noGrp="1"/>
          </p:cNvSpPr>
          <p:nvPr>
            <p:ph idx="90"/>
          </p:nvPr>
        </p:nvSpPr>
        <p:spPr>
          <a:xfrm>
            <a:off x="713232" y="713232"/>
            <a:ext cx="5303520" cy="256032"/>
          </a:xfrm>
        </p:spPr>
        <p:txBody>
          <a:bodyPr/>
          <a:lstStyle/>
          <a:p>
            <a:r>
              <a:rPr lang="en-US"/>
              <a:t>SPACEWERX</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PPENDIX — Dense">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Title 1"/>
          <p:cNvSpPr txBox="1">
            <a:spLocks noGrp="1"/>
          </p:cNvSpPr>
          <p:nvPr>
            <p:ph type="title" idx="1"/>
          </p:nvPr>
        </p:nvSpPr>
        <p:spPr>
          <a:xfrm>
            <a:off x="640080" y="621792"/>
            <a:ext cx="10241280" cy="502920"/>
          </a:xfrm>
        </p:spPr>
        <p:txBody>
          <a:bodyPr/>
          <a:lstStyle/>
          <a:p>
            <a:endParaRPr lang="en-US"/>
          </a:p>
        </p:txBody>
      </p:sp>
      <p:sp>
        <p:nvSpPr>
          <p:cNvPr id="4" name="Content 1"/>
          <p:cNvSpPr txBox="1">
            <a:spLocks noGrp="1"/>
          </p:cNvSpPr>
          <p:nvPr>
            <p:ph idx="2"/>
          </p:nvPr>
        </p:nvSpPr>
        <p:spPr>
          <a:xfrm>
            <a:off x="640080" y="1417320"/>
            <a:ext cx="10835640" cy="5166360"/>
          </a:xfrm>
        </p:spPr>
        <p:txBody>
          <a:bodyPr/>
          <a:lstStyle/>
          <a:p>
            <a:endParaRPr lang="en-US"/>
          </a:p>
        </p:txBody>
      </p:sp>
      <p:sp>
        <p:nvSpPr>
          <p:cNvPr id="5" name="Eyebrow"/>
          <p:cNvSpPr txBox="1">
            <a:spLocks noGrp="1"/>
          </p:cNvSpPr>
          <p:nvPr>
            <p:ph idx="90"/>
          </p:nvPr>
        </p:nvSpPr>
        <p:spPr>
          <a:xfrm>
            <a:off x="640080" y="438912"/>
            <a:ext cx="5303520" cy="256032"/>
          </a:xfrm>
        </p:spPr>
        <p:txBody>
          <a:bodyPr/>
          <a:lstStyle/>
          <a:p>
            <a:r>
              <a:rPr lang="en-US"/>
              <a:t>SECTION / EYEBROW</a:t>
            </a:r>
          </a:p>
        </p:txBody>
      </p:sp>
      <p:sp>
        <p:nvSpPr>
          <p:cNvPr id="6"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7"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8"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PPENDIX — Dense 3×7">
    <p:spTree>
      <p:nvGrpSpPr>
        <p:cNvPr id="1" name=""/>
        <p:cNvGrpSpPr/>
        <p:nvPr/>
      </p:nvGrpSpPr>
      <p:grpSpPr>
        <a:xfrm>
          <a:off x="0" y="0"/>
          <a:ext cx="0" cy="0"/>
          <a:chOff x="0" y="0"/>
          <a:chExt cx="0" cy="0"/>
        </a:xfrm>
      </p:grpSpPr>
      <p:sp>
        <p:nvSpPr>
          <p:cNvPr id="2" name="Brand Element 2"/>
          <p:cNvSpPr/>
          <p:nvPr/>
        </p:nvSpPr>
        <p:spPr>
          <a:xfrm>
            <a:off x="0" y="0"/>
            <a:ext cx="3931920" cy="50292"/>
          </a:xfrm>
          <a:prstGeom prst="rect">
            <a:avLst/>
          </a:prstGeom>
          <a:solidFill>
            <a:srgbClr val="5119F6"/>
          </a:solidFill>
          <a:ln>
            <a:noFill/>
          </a:ln>
        </p:spPr>
        <p:txBody>
          <a:bodyPr/>
          <a:lstStyle/>
          <a:p>
            <a:endParaRPr/>
          </a:p>
        </p:txBody>
      </p:sp>
      <p:sp>
        <p:nvSpPr>
          <p:cNvPr id="3" name="Eyebrow"/>
          <p:cNvSpPr txBox="1">
            <a:spLocks noGrp="1"/>
          </p:cNvSpPr>
          <p:nvPr>
            <p:ph idx="90"/>
          </p:nvPr>
        </p:nvSpPr>
        <p:spPr>
          <a:xfrm>
            <a:off x="640080" y="365760"/>
            <a:ext cx="5303520" cy="228600"/>
          </a:xfrm>
        </p:spPr>
        <p:txBody>
          <a:bodyPr/>
          <a:lstStyle/>
          <a:p>
            <a:r>
              <a:rPr lang="en-US"/>
              <a:t>APPENDIX / EYEBROW</a:t>
            </a:r>
          </a:p>
        </p:txBody>
      </p:sp>
      <p:sp>
        <p:nvSpPr>
          <p:cNvPr id="4" name="Title"/>
          <p:cNvSpPr txBox="1">
            <a:spLocks noGrp="1"/>
          </p:cNvSpPr>
          <p:nvPr>
            <p:ph type="title" idx="1"/>
          </p:nvPr>
        </p:nvSpPr>
        <p:spPr>
          <a:xfrm>
            <a:off x="640080" y="694944"/>
            <a:ext cx="10241280" cy="502920"/>
          </a:xfrm>
        </p:spPr>
        <p:txBody>
          <a:bodyPr/>
          <a:lstStyle/>
          <a:p>
            <a:r>
              <a:rPr lang="en-US"/>
              <a:t>Dense reference layout</a:t>
            </a:r>
          </a:p>
        </p:txBody>
      </p:sp>
      <p:sp>
        <p:nvSpPr>
          <p:cNvPr id="5" name="Column 1 Header"/>
          <p:cNvSpPr txBox="1">
            <a:spLocks noGrp="1"/>
          </p:cNvSpPr>
          <p:nvPr>
            <p:ph idx="10"/>
          </p:nvPr>
        </p:nvSpPr>
        <p:spPr>
          <a:xfrm>
            <a:off x="640080" y="1417320"/>
            <a:ext cx="3355848" cy="320040"/>
          </a:xfrm>
        </p:spPr>
        <p:txBody>
          <a:bodyPr/>
          <a:lstStyle/>
          <a:p>
            <a:r>
              <a:rPr lang="en-US"/>
              <a:t>COLUMN 1</a:t>
            </a:r>
          </a:p>
        </p:txBody>
      </p:sp>
      <p:sp>
        <p:nvSpPr>
          <p:cNvPr id="6" name="Column 2 Header"/>
          <p:cNvSpPr txBox="1">
            <a:spLocks noGrp="1"/>
          </p:cNvSpPr>
          <p:nvPr>
            <p:ph idx="11"/>
          </p:nvPr>
        </p:nvSpPr>
        <p:spPr>
          <a:xfrm>
            <a:off x="4279392" y="1417320"/>
            <a:ext cx="3355848" cy="320040"/>
          </a:xfrm>
        </p:spPr>
        <p:txBody>
          <a:bodyPr/>
          <a:lstStyle/>
          <a:p>
            <a:r>
              <a:rPr lang="en-US"/>
              <a:t>COLUMN 2</a:t>
            </a:r>
          </a:p>
        </p:txBody>
      </p:sp>
      <p:sp>
        <p:nvSpPr>
          <p:cNvPr id="7" name="Column 3 Header"/>
          <p:cNvSpPr txBox="1">
            <a:spLocks noGrp="1"/>
          </p:cNvSpPr>
          <p:nvPr>
            <p:ph idx="12"/>
          </p:nvPr>
        </p:nvSpPr>
        <p:spPr>
          <a:xfrm>
            <a:off x="7918704" y="1417320"/>
            <a:ext cx="3355848" cy="320040"/>
          </a:xfrm>
        </p:spPr>
        <p:txBody>
          <a:bodyPr/>
          <a:lstStyle/>
          <a:p>
            <a:r>
              <a:rPr lang="en-US"/>
              <a:t>COLUMN 3</a:t>
            </a:r>
          </a:p>
        </p:txBody>
      </p:sp>
      <p:sp>
        <p:nvSpPr>
          <p:cNvPr id="8" name="Brand Element 8"/>
          <p:cNvSpPr/>
          <p:nvPr/>
        </p:nvSpPr>
        <p:spPr>
          <a:xfrm>
            <a:off x="640080" y="1874519"/>
            <a:ext cx="45720" cy="512064"/>
          </a:xfrm>
          <a:prstGeom prst="rect">
            <a:avLst/>
          </a:prstGeom>
          <a:solidFill>
            <a:srgbClr val="5119F6"/>
          </a:solidFill>
          <a:ln>
            <a:noFill/>
          </a:ln>
        </p:spPr>
        <p:txBody>
          <a:bodyPr/>
          <a:lstStyle/>
          <a:p>
            <a:endParaRPr/>
          </a:p>
        </p:txBody>
      </p:sp>
      <p:sp>
        <p:nvSpPr>
          <p:cNvPr id="9" name="C1 Row 1"/>
          <p:cNvSpPr txBox="1">
            <a:spLocks noGrp="1"/>
          </p:cNvSpPr>
          <p:nvPr>
            <p:ph idx="20"/>
          </p:nvPr>
        </p:nvSpPr>
        <p:spPr>
          <a:xfrm>
            <a:off x="786384" y="1874519"/>
            <a:ext cx="3209544" cy="512064"/>
          </a:xfrm>
        </p:spPr>
        <p:txBody>
          <a:bodyPr/>
          <a:lstStyle/>
          <a:p>
            <a:r>
              <a:rPr lang="en-US"/>
              <a:t>01  Reference item</a:t>
            </a:r>
          </a:p>
        </p:txBody>
      </p:sp>
      <p:sp>
        <p:nvSpPr>
          <p:cNvPr id="10" name="Brand Element 10"/>
          <p:cNvSpPr/>
          <p:nvPr/>
        </p:nvSpPr>
        <p:spPr>
          <a:xfrm>
            <a:off x="640080" y="2459736"/>
            <a:ext cx="45720" cy="512064"/>
          </a:xfrm>
          <a:prstGeom prst="rect">
            <a:avLst/>
          </a:prstGeom>
          <a:solidFill>
            <a:srgbClr val="394258"/>
          </a:solidFill>
          <a:ln>
            <a:noFill/>
          </a:ln>
        </p:spPr>
        <p:txBody>
          <a:bodyPr/>
          <a:lstStyle/>
          <a:p>
            <a:endParaRPr/>
          </a:p>
        </p:txBody>
      </p:sp>
      <p:sp>
        <p:nvSpPr>
          <p:cNvPr id="11" name="C1 Row 2"/>
          <p:cNvSpPr txBox="1">
            <a:spLocks noGrp="1"/>
          </p:cNvSpPr>
          <p:nvPr>
            <p:ph idx="21"/>
          </p:nvPr>
        </p:nvSpPr>
        <p:spPr>
          <a:xfrm>
            <a:off x="786384" y="2459736"/>
            <a:ext cx="3209544" cy="512064"/>
          </a:xfrm>
        </p:spPr>
        <p:txBody>
          <a:bodyPr/>
          <a:lstStyle/>
          <a:p>
            <a:r>
              <a:rPr lang="en-US"/>
              <a:t>02  Reference item</a:t>
            </a:r>
          </a:p>
        </p:txBody>
      </p:sp>
      <p:sp>
        <p:nvSpPr>
          <p:cNvPr id="12" name="Brand Element 12"/>
          <p:cNvSpPr/>
          <p:nvPr/>
        </p:nvSpPr>
        <p:spPr>
          <a:xfrm>
            <a:off x="640080" y="3044952"/>
            <a:ext cx="45720" cy="512064"/>
          </a:xfrm>
          <a:prstGeom prst="rect">
            <a:avLst/>
          </a:prstGeom>
          <a:solidFill>
            <a:srgbClr val="394258"/>
          </a:solidFill>
          <a:ln>
            <a:noFill/>
          </a:ln>
        </p:spPr>
        <p:txBody>
          <a:bodyPr/>
          <a:lstStyle/>
          <a:p>
            <a:endParaRPr/>
          </a:p>
        </p:txBody>
      </p:sp>
      <p:sp>
        <p:nvSpPr>
          <p:cNvPr id="13" name="C1 Row 3"/>
          <p:cNvSpPr txBox="1">
            <a:spLocks noGrp="1"/>
          </p:cNvSpPr>
          <p:nvPr>
            <p:ph idx="22"/>
          </p:nvPr>
        </p:nvSpPr>
        <p:spPr>
          <a:xfrm>
            <a:off x="786384" y="3044952"/>
            <a:ext cx="3209544" cy="512064"/>
          </a:xfrm>
        </p:spPr>
        <p:txBody>
          <a:bodyPr/>
          <a:lstStyle/>
          <a:p>
            <a:r>
              <a:rPr lang="en-US"/>
              <a:t>03  Reference item</a:t>
            </a:r>
          </a:p>
        </p:txBody>
      </p:sp>
      <p:sp>
        <p:nvSpPr>
          <p:cNvPr id="14" name="Brand Element 14"/>
          <p:cNvSpPr/>
          <p:nvPr/>
        </p:nvSpPr>
        <p:spPr>
          <a:xfrm>
            <a:off x="640080" y="3630168"/>
            <a:ext cx="45720" cy="512064"/>
          </a:xfrm>
          <a:prstGeom prst="rect">
            <a:avLst/>
          </a:prstGeom>
          <a:solidFill>
            <a:srgbClr val="394258"/>
          </a:solidFill>
          <a:ln>
            <a:noFill/>
          </a:ln>
        </p:spPr>
        <p:txBody>
          <a:bodyPr/>
          <a:lstStyle/>
          <a:p>
            <a:endParaRPr/>
          </a:p>
        </p:txBody>
      </p:sp>
      <p:sp>
        <p:nvSpPr>
          <p:cNvPr id="15" name="C1 Row 4"/>
          <p:cNvSpPr txBox="1">
            <a:spLocks noGrp="1"/>
          </p:cNvSpPr>
          <p:nvPr>
            <p:ph idx="23"/>
          </p:nvPr>
        </p:nvSpPr>
        <p:spPr>
          <a:xfrm>
            <a:off x="786384" y="3630168"/>
            <a:ext cx="3209544" cy="512064"/>
          </a:xfrm>
        </p:spPr>
        <p:txBody>
          <a:bodyPr/>
          <a:lstStyle/>
          <a:p>
            <a:r>
              <a:rPr lang="en-US"/>
              <a:t>04  Reference item</a:t>
            </a:r>
          </a:p>
        </p:txBody>
      </p:sp>
      <p:sp>
        <p:nvSpPr>
          <p:cNvPr id="16" name="Brand Element 16"/>
          <p:cNvSpPr/>
          <p:nvPr/>
        </p:nvSpPr>
        <p:spPr>
          <a:xfrm>
            <a:off x="640080" y="4215383"/>
            <a:ext cx="45720" cy="512064"/>
          </a:xfrm>
          <a:prstGeom prst="rect">
            <a:avLst/>
          </a:prstGeom>
          <a:solidFill>
            <a:srgbClr val="394258"/>
          </a:solidFill>
          <a:ln>
            <a:noFill/>
          </a:ln>
        </p:spPr>
        <p:txBody>
          <a:bodyPr/>
          <a:lstStyle/>
          <a:p>
            <a:endParaRPr/>
          </a:p>
        </p:txBody>
      </p:sp>
      <p:sp>
        <p:nvSpPr>
          <p:cNvPr id="17" name="C1 Row 5"/>
          <p:cNvSpPr txBox="1">
            <a:spLocks noGrp="1"/>
          </p:cNvSpPr>
          <p:nvPr>
            <p:ph idx="24"/>
          </p:nvPr>
        </p:nvSpPr>
        <p:spPr>
          <a:xfrm>
            <a:off x="786384" y="4215383"/>
            <a:ext cx="3209544" cy="512064"/>
          </a:xfrm>
        </p:spPr>
        <p:txBody>
          <a:bodyPr/>
          <a:lstStyle/>
          <a:p>
            <a:r>
              <a:rPr lang="en-US"/>
              <a:t>05  Reference item</a:t>
            </a:r>
          </a:p>
        </p:txBody>
      </p:sp>
      <p:sp>
        <p:nvSpPr>
          <p:cNvPr id="18" name="Brand Element 18"/>
          <p:cNvSpPr/>
          <p:nvPr/>
        </p:nvSpPr>
        <p:spPr>
          <a:xfrm>
            <a:off x="640080" y="4800600"/>
            <a:ext cx="45720" cy="512064"/>
          </a:xfrm>
          <a:prstGeom prst="rect">
            <a:avLst/>
          </a:prstGeom>
          <a:solidFill>
            <a:srgbClr val="394258"/>
          </a:solidFill>
          <a:ln>
            <a:noFill/>
          </a:ln>
        </p:spPr>
        <p:txBody>
          <a:bodyPr/>
          <a:lstStyle/>
          <a:p>
            <a:endParaRPr/>
          </a:p>
        </p:txBody>
      </p:sp>
      <p:sp>
        <p:nvSpPr>
          <p:cNvPr id="19" name="C1 Row 6"/>
          <p:cNvSpPr txBox="1">
            <a:spLocks noGrp="1"/>
          </p:cNvSpPr>
          <p:nvPr>
            <p:ph idx="25"/>
          </p:nvPr>
        </p:nvSpPr>
        <p:spPr>
          <a:xfrm>
            <a:off x="786384" y="4800600"/>
            <a:ext cx="3209544" cy="512064"/>
          </a:xfrm>
        </p:spPr>
        <p:txBody>
          <a:bodyPr/>
          <a:lstStyle/>
          <a:p>
            <a:r>
              <a:rPr lang="en-US"/>
              <a:t>06  Reference item</a:t>
            </a:r>
          </a:p>
        </p:txBody>
      </p:sp>
      <p:sp>
        <p:nvSpPr>
          <p:cNvPr id="20" name="Brand Element 20"/>
          <p:cNvSpPr/>
          <p:nvPr/>
        </p:nvSpPr>
        <p:spPr>
          <a:xfrm>
            <a:off x="640080" y="5385816"/>
            <a:ext cx="45720" cy="512064"/>
          </a:xfrm>
          <a:prstGeom prst="rect">
            <a:avLst/>
          </a:prstGeom>
          <a:solidFill>
            <a:srgbClr val="394258"/>
          </a:solidFill>
          <a:ln>
            <a:noFill/>
          </a:ln>
        </p:spPr>
        <p:txBody>
          <a:bodyPr/>
          <a:lstStyle/>
          <a:p>
            <a:endParaRPr/>
          </a:p>
        </p:txBody>
      </p:sp>
      <p:sp>
        <p:nvSpPr>
          <p:cNvPr id="21" name="C1 Row 7"/>
          <p:cNvSpPr txBox="1">
            <a:spLocks noGrp="1"/>
          </p:cNvSpPr>
          <p:nvPr>
            <p:ph idx="26"/>
          </p:nvPr>
        </p:nvSpPr>
        <p:spPr>
          <a:xfrm>
            <a:off x="786384" y="5385816"/>
            <a:ext cx="3209544" cy="512064"/>
          </a:xfrm>
        </p:spPr>
        <p:txBody>
          <a:bodyPr/>
          <a:lstStyle/>
          <a:p>
            <a:r>
              <a:rPr lang="en-US"/>
              <a:t>07  Reference item</a:t>
            </a:r>
          </a:p>
        </p:txBody>
      </p:sp>
      <p:sp>
        <p:nvSpPr>
          <p:cNvPr id="22" name="Brand Element 22"/>
          <p:cNvSpPr/>
          <p:nvPr/>
        </p:nvSpPr>
        <p:spPr>
          <a:xfrm>
            <a:off x="4279392" y="1874519"/>
            <a:ext cx="45720" cy="512064"/>
          </a:xfrm>
          <a:prstGeom prst="rect">
            <a:avLst/>
          </a:prstGeom>
          <a:solidFill>
            <a:srgbClr val="5119F6"/>
          </a:solidFill>
          <a:ln>
            <a:noFill/>
          </a:ln>
        </p:spPr>
        <p:txBody>
          <a:bodyPr/>
          <a:lstStyle/>
          <a:p>
            <a:endParaRPr/>
          </a:p>
        </p:txBody>
      </p:sp>
      <p:sp>
        <p:nvSpPr>
          <p:cNvPr id="23" name="C2 Row 1"/>
          <p:cNvSpPr txBox="1">
            <a:spLocks noGrp="1"/>
          </p:cNvSpPr>
          <p:nvPr>
            <p:ph idx="27"/>
          </p:nvPr>
        </p:nvSpPr>
        <p:spPr>
          <a:xfrm>
            <a:off x="4425696" y="1874519"/>
            <a:ext cx="3209544" cy="512064"/>
          </a:xfrm>
        </p:spPr>
        <p:txBody>
          <a:bodyPr/>
          <a:lstStyle/>
          <a:p>
            <a:r>
              <a:rPr lang="en-US"/>
              <a:t>01  Reference item</a:t>
            </a:r>
          </a:p>
        </p:txBody>
      </p:sp>
      <p:sp>
        <p:nvSpPr>
          <p:cNvPr id="24" name="Brand Element 24"/>
          <p:cNvSpPr/>
          <p:nvPr/>
        </p:nvSpPr>
        <p:spPr>
          <a:xfrm>
            <a:off x="4279392" y="2459736"/>
            <a:ext cx="45720" cy="512064"/>
          </a:xfrm>
          <a:prstGeom prst="rect">
            <a:avLst/>
          </a:prstGeom>
          <a:solidFill>
            <a:srgbClr val="394258"/>
          </a:solidFill>
          <a:ln>
            <a:noFill/>
          </a:ln>
        </p:spPr>
        <p:txBody>
          <a:bodyPr/>
          <a:lstStyle/>
          <a:p>
            <a:endParaRPr/>
          </a:p>
        </p:txBody>
      </p:sp>
      <p:sp>
        <p:nvSpPr>
          <p:cNvPr id="25" name="C2 Row 2"/>
          <p:cNvSpPr txBox="1">
            <a:spLocks noGrp="1"/>
          </p:cNvSpPr>
          <p:nvPr>
            <p:ph idx="28"/>
          </p:nvPr>
        </p:nvSpPr>
        <p:spPr>
          <a:xfrm>
            <a:off x="4425696" y="2459736"/>
            <a:ext cx="3209544" cy="512064"/>
          </a:xfrm>
        </p:spPr>
        <p:txBody>
          <a:bodyPr/>
          <a:lstStyle/>
          <a:p>
            <a:r>
              <a:rPr lang="en-US"/>
              <a:t>02  Reference item</a:t>
            </a:r>
          </a:p>
        </p:txBody>
      </p:sp>
      <p:sp>
        <p:nvSpPr>
          <p:cNvPr id="26" name="Brand Element 26"/>
          <p:cNvSpPr/>
          <p:nvPr/>
        </p:nvSpPr>
        <p:spPr>
          <a:xfrm>
            <a:off x="4279392" y="3044952"/>
            <a:ext cx="45720" cy="512064"/>
          </a:xfrm>
          <a:prstGeom prst="rect">
            <a:avLst/>
          </a:prstGeom>
          <a:solidFill>
            <a:srgbClr val="394258"/>
          </a:solidFill>
          <a:ln>
            <a:noFill/>
          </a:ln>
        </p:spPr>
        <p:txBody>
          <a:bodyPr/>
          <a:lstStyle/>
          <a:p>
            <a:endParaRPr/>
          </a:p>
        </p:txBody>
      </p:sp>
      <p:sp>
        <p:nvSpPr>
          <p:cNvPr id="27" name="C2 Row 3"/>
          <p:cNvSpPr txBox="1">
            <a:spLocks noGrp="1"/>
          </p:cNvSpPr>
          <p:nvPr>
            <p:ph idx="29"/>
          </p:nvPr>
        </p:nvSpPr>
        <p:spPr>
          <a:xfrm>
            <a:off x="4425696" y="3044952"/>
            <a:ext cx="3209544" cy="512064"/>
          </a:xfrm>
        </p:spPr>
        <p:txBody>
          <a:bodyPr/>
          <a:lstStyle/>
          <a:p>
            <a:r>
              <a:rPr lang="en-US"/>
              <a:t>03  Reference item</a:t>
            </a:r>
          </a:p>
        </p:txBody>
      </p:sp>
      <p:sp>
        <p:nvSpPr>
          <p:cNvPr id="28" name="Brand Element 28"/>
          <p:cNvSpPr/>
          <p:nvPr/>
        </p:nvSpPr>
        <p:spPr>
          <a:xfrm>
            <a:off x="4279392" y="3630168"/>
            <a:ext cx="45720" cy="512064"/>
          </a:xfrm>
          <a:prstGeom prst="rect">
            <a:avLst/>
          </a:prstGeom>
          <a:solidFill>
            <a:srgbClr val="394258"/>
          </a:solidFill>
          <a:ln>
            <a:noFill/>
          </a:ln>
        </p:spPr>
        <p:txBody>
          <a:bodyPr/>
          <a:lstStyle/>
          <a:p>
            <a:endParaRPr/>
          </a:p>
        </p:txBody>
      </p:sp>
      <p:sp>
        <p:nvSpPr>
          <p:cNvPr id="29" name="C2 Row 4"/>
          <p:cNvSpPr txBox="1">
            <a:spLocks noGrp="1"/>
          </p:cNvSpPr>
          <p:nvPr>
            <p:ph idx="30"/>
          </p:nvPr>
        </p:nvSpPr>
        <p:spPr>
          <a:xfrm>
            <a:off x="4425696" y="3630168"/>
            <a:ext cx="3209544" cy="512064"/>
          </a:xfrm>
        </p:spPr>
        <p:txBody>
          <a:bodyPr/>
          <a:lstStyle/>
          <a:p>
            <a:r>
              <a:rPr lang="en-US"/>
              <a:t>04  Reference item</a:t>
            </a:r>
          </a:p>
        </p:txBody>
      </p:sp>
      <p:sp>
        <p:nvSpPr>
          <p:cNvPr id="30" name="Brand Element 30"/>
          <p:cNvSpPr/>
          <p:nvPr/>
        </p:nvSpPr>
        <p:spPr>
          <a:xfrm>
            <a:off x="4279392" y="4215383"/>
            <a:ext cx="45720" cy="512064"/>
          </a:xfrm>
          <a:prstGeom prst="rect">
            <a:avLst/>
          </a:prstGeom>
          <a:solidFill>
            <a:srgbClr val="394258"/>
          </a:solidFill>
          <a:ln>
            <a:noFill/>
          </a:ln>
        </p:spPr>
        <p:txBody>
          <a:bodyPr/>
          <a:lstStyle/>
          <a:p>
            <a:endParaRPr/>
          </a:p>
        </p:txBody>
      </p:sp>
      <p:sp>
        <p:nvSpPr>
          <p:cNvPr id="31" name="C2 Row 5"/>
          <p:cNvSpPr txBox="1">
            <a:spLocks noGrp="1"/>
          </p:cNvSpPr>
          <p:nvPr>
            <p:ph idx="31"/>
          </p:nvPr>
        </p:nvSpPr>
        <p:spPr>
          <a:xfrm>
            <a:off x="4425696" y="4215383"/>
            <a:ext cx="3209544" cy="512064"/>
          </a:xfrm>
        </p:spPr>
        <p:txBody>
          <a:bodyPr/>
          <a:lstStyle/>
          <a:p>
            <a:r>
              <a:rPr lang="en-US"/>
              <a:t>05  Reference item</a:t>
            </a:r>
          </a:p>
        </p:txBody>
      </p:sp>
      <p:sp>
        <p:nvSpPr>
          <p:cNvPr id="32" name="Brand Element 32"/>
          <p:cNvSpPr/>
          <p:nvPr/>
        </p:nvSpPr>
        <p:spPr>
          <a:xfrm>
            <a:off x="4279392" y="4800600"/>
            <a:ext cx="45720" cy="512064"/>
          </a:xfrm>
          <a:prstGeom prst="rect">
            <a:avLst/>
          </a:prstGeom>
          <a:solidFill>
            <a:srgbClr val="394258"/>
          </a:solidFill>
          <a:ln>
            <a:noFill/>
          </a:ln>
        </p:spPr>
        <p:txBody>
          <a:bodyPr/>
          <a:lstStyle/>
          <a:p>
            <a:endParaRPr/>
          </a:p>
        </p:txBody>
      </p:sp>
      <p:sp>
        <p:nvSpPr>
          <p:cNvPr id="33" name="C2 Row 6"/>
          <p:cNvSpPr txBox="1">
            <a:spLocks noGrp="1"/>
          </p:cNvSpPr>
          <p:nvPr>
            <p:ph idx="32"/>
          </p:nvPr>
        </p:nvSpPr>
        <p:spPr>
          <a:xfrm>
            <a:off x="4425696" y="4800600"/>
            <a:ext cx="3209544" cy="512064"/>
          </a:xfrm>
        </p:spPr>
        <p:txBody>
          <a:bodyPr/>
          <a:lstStyle/>
          <a:p>
            <a:r>
              <a:rPr lang="en-US"/>
              <a:t>06  Reference item</a:t>
            </a:r>
          </a:p>
        </p:txBody>
      </p:sp>
      <p:sp>
        <p:nvSpPr>
          <p:cNvPr id="34" name="Brand Element 34"/>
          <p:cNvSpPr/>
          <p:nvPr/>
        </p:nvSpPr>
        <p:spPr>
          <a:xfrm>
            <a:off x="4279392" y="5385816"/>
            <a:ext cx="45720" cy="512064"/>
          </a:xfrm>
          <a:prstGeom prst="rect">
            <a:avLst/>
          </a:prstGeom>
          <a:solidFill>
            <a:srgbClr val="394258"/>
          </a:solidFill>
          <a:ln>
            <a:noFill/>
          </a:ln>
        </p:spPr>
        <p:txBody>
          <a:bodyPr/>
          <a:lstStyle/>
          <a:p>
            <a:endParaRPr/>
          </a:p>
        </p:txBody>
      </p:sp>
      <p:sp>
        <p:nvSpPr>
          <p:cNvPr id="35" name="C2 Row 7"/>
          <p:cNvSpPr txBox="1">
            <a:spLocks noGrp="1"/>
          </p:cNvSpPr>
          <p:nvPr>
            <p:ph idx="33"/>
          </p:nvPr>
        </p:nvSpPr>
        <p:spPr>
          <a:xfrm>
            <a:off x="4425696" y="5385816"/>
            <a:ext cx="3209544" cy="512064"/>
          </a:xfrm>
        </p:spPr>
        <p:txBody>
          <a:bodyPr/>
          <a:lstStyle/>
          <a:p>
            <a:r>
              <a:rPr lang="en-US"/>
              <a:t>07  Reference item</a:t>
            </a:r>
          </a:p>
        </p:txBody>
      </p:sp>
      <p:sp>
        <p:nvSpPr>
          <p:cNvPr id="36" name="Brand Element 36"/>
          <p:cNvSpPr/>
          <p:nvPr/>
        </p:nvSpPr>
        <p:spPr>
          <a:xfrm>
            <a:off x="7918704" y="1874519"/>
            <a:ext cx="45720" cy="512064"/>
          </a:xfrm>
          <a:prstGeom prst="rect">
            <a:avLst/>
          </a:prstGeom>
          <a:solidFill>
            <a:srgbClr val="5119F6"/>
          </a:solidFill>
          <a:ln>
            <a:noFill/>
          </a:ln>
        </p:spPr>
        <p:txBody>
          <a:bodyPr/>
          <a:lstStyle/>
          <a:p>
            <a:endParaRPr/>
          </a:p>
        </p:txBody>
      </p:sp>
      <p:sp>
        <p:nvSpPr>
          <p:cNvPr id="37" name="C3 Row 1"/>
          <p:cNvSpPr txBox="1">
            <a:spLocks noGrp="1"/>
          </p:cNvSpPr>
          <p:nvPr>
            <p:ph idx="34"/>
          </p:nvPr>
        </p:nvSpPr>
        <p:spPr>
          <a:xfrm>
            <a:off x="8065008" y="1874519"/>
            <a:ext cx="3209544" cy="512064"/>
          </a:xfrm>
        </p:spPr>
        <p:txBody>
          <a:bodyPr/>
          <a:lstStyle/>
          <a:p>
            <a:r>
              <a:rPr lang="en-US"/>
              <a:t>01  Reference item</a:t>
            </a:r>
          </a:p>
        </p:txBody>
      </p:sp>
      <p:sp>
        <p:nvSpPr>
          <p:cNvPr id="38" name="Brand Element 38"/>
          <p:cNvSpPr/>
          <p:nvPr/>
        </p:nvSpPr>
        <p:spPr>
          <a:xfrm>
            <a:off x="7918704" y="2459736"/>
            <a:ext cx="45720" cy="512064"/>
          </a:xfrm>
          <a:prstGeom prst="rect">
            <a:avLst/>
          </a:prstGeom>
          <a:solidFill>
            <a:srgbClr val="394258"/>
          </a:solidFill>
          <a:ln>
            <a:noFill/>
          </a:ln>
        </p:spPr>
        <p:txBody>
          <a:bodyPr/>
          <a:lstStyle/>
          <a:p>
            <a:endParaRPr/>
          </a:p>
        </p:txBody>
      </p:sp>
      <p:sp>
        <p:nvSpPr>
          <p:cNvPr id="39" name="C3 Row 2"/>
          <p:cNvSpPr txBox="1">
            <a:spLocks noGrp="1"/>
          </p:cNvSpPr>
          <p:nvPr>
            <p:ph idx="35"/>
          </p:nvPr>
        </p:nvSpPr>
        <p:spPr>
          <a:xfrm>
            <a:off x="8065008" y="2459736"/>
            <a:ext cx="3209544" cy="512064"/>
          </a:xfrm>
        </p:spPr>
        <p:txBody>
          <a:bodyPr/>
          <a:lstStyle/>
          <a:p>
            <a:r>
              <a:rPr lang="en-US"/>
              <a:t>02  Reference item</a:t>
            </a:r>
          </a:p>
        </p:txBody>
      </p:sp>
      <p:sp>
        <p:nvSpPr>
          <p:cNvPr id="40" name="Brand Element 40"/>
          <p:cNvSpPr/>
          <p:nvPr/>
        </p:nvSpPr>
        <p:spPr>
          <a:xfrm>
            <a:off x="7918704" y="3044952"/>
            <a:ext cx="45720" cy="512064"/>
          </a:xfrm>
          <a:prstGeom prst="rect">
            <a:avLst/>
          </a:prstGeom>
          <a:solidFill>
            <a:srgbClr val="394258"/>
          </a:solidFill>
          <a:ln>
            <a:noFill/>
          </a:ln>
        </p:spPr>
        <p:txBody>
          <a:bodyPr/>
          <a:lstStyle/>
          <a:p>
            <a:endParaRPr/>
          </a:p>
        </p:txBody>
      </p:sp>
      <p:sp>
        <p:nvSpPr>
          <p:cNvPr id="41" name="C3 Row 3"/>
          <p:cNvSpPr txBox="1">
            <a:spLocks noGrp="1"/>
          </p:cNvSpPr>
          <p:nvPr>
            <p:ph idx="36"/>
          </p:nvPr>
        </p:nvSpPr>
        <p:spPr>
          <a:xfrm>
            <a:off x="8065008" y="3044952"/>
            <a:ext cx="3209544" cy="512064"/>
          </a:xfrm>
        </p:spPr>
        <p:txBody>
          <a:bodyPr/>
          <a:lstStyle/>
          <a:p>
            <a:r>
              <a:rPr lang="en-US"/>
              <a:t>03  Reference item</a:t>
            </a:r>
          </a:p>
        </p:txBody>
      </p:sp>
      <p:sp>
        <p:nvSpPr>
          <p:cNvPr id="42" name="Brand Element 42"/>
          <p:cNvSpPr/>
          <p:nvPr/>
        </p:nvSpPr>
        <p:spPr>
          <a:xfrm>
            <a:off x="7918704" y="3630168"/>
            <a:ext cx="45720" cy="512064"/>
          </a:xfrm>
          <a:prstGeom prst="rect">
            <a:avLst/>
          </a:prstGeom>
          <a:solidFill>
            <a:srgbClr val="394258"/>
          </a:solidFill>
          <a:ln>
            <a:noFill/>
          </a:ln>
        </p:spPr>
        <p:txBody>
          <a:bodyPr/>
          <a:lstStyle/>
          <a:p>
            <a:endParaRPr/>
          </a:p>
        </p:txBody>
      </p:sp>
      <p:sp>
        <p:nvSpPr>
          <p:cNvPr id="43" name="C3 Row 4"/>
          <p:cNvSpPr txBox="1">
            <a:spLocks noGrp="1"/>
          </p:cNvSpPr>
          <p:nvPr>
            <p:ph idx="37"/>
          </p:nvPr>
        </p:nvSpPr>
        <p:spPr>
          <a:xfrm>
            <a:off x="8065008" y="3630168"/>
            <a:ext cx="3209544" cy="512064"/>
          </a:xfrm>
        </p:spPr>
        <p:txBody>
          <a:bodyPr/>
          <a:lstStyle/>
          <a:p>
            <a:r>
              <a:rPr lang="en-US"/>
              <a:t>04  Reference item</a:t>
            </a:r>
          </a:p>
        </p:txBody>
      </p:sp>
      <p:sp>
        <p:nvSpPr>
          <p:cNvPr id="44" name="Brand Element 44"/>
          <p:cNvSpPr/>
          <p:nvPr/>
        </p:nvSpPr>
        <p:spPr>
          <a:xfrm>
            <a:off x="7918704" y="4215383"/>
            <a:ext cx="45720" cy="512064"/>
          </a:xfrm>
          <a:prstGeom prst="rect">
            <a:avLst/>
          </a:prstGeom>
          <a:solidFill>
            <a:srgbClr val="394258"/>
          </a:solidFill>
          <a:ln>
            <a:noFill/>
          </a:ln>
        </p:spPr>
        <p:txBody>
          <a:bodyPr/>
          <a:lstStyle/>
          <a:p>
            <a:endParaRPr/>
          </a:p>
        </p:txBody>
      </p:sp>
      <p:sp>
        <p:nvSpPr>
          <p:cNvPr id="45" name="C3 Row 5"/>
          <p:cNvSpPr txBox="1">
            <a:spLocks noGrp="1"/>
          </p:cNvSpPr>
          <p:nvPr>
            <p:ph idx="38"/>
          </p:nvPr>
        </p:nvSpPr>
        <p:spPr>
          <a:xfrm>
            <a:off x="8065008" y="4215383"/>
            <a:ext cx="3209544" cy="512064"/>
          </a:xfrm>
        </p:spPr>
        <p:txBody>
          <a:bodyPr/>
          <a:lstStyle/>
          <a:p>
            <a:r>
              <a:rPr lang="en-US"/>
              <a:t>05  Reference item</a:t>
            </a:r>
          </a:p>
        </p:txBody>
      </p:sp>
      <p:sp>
        <p:nvSpPr>
          <p:cNvPr id="46" name="Brand Element 46"/>
          <p:cNvSpPr/>
          <p:nvPr/>
        </p:nvSpPr>
        <p:spPr>
          <a:xfrm>
            <a:off x="7918704" y="4800600"/>
            <a:ext cx="45720" cy="512064"/>
          </a:xfrm>
          <a:prstGeom prst="rect">
            <a:avLst/>
          </a:prstGeom>
          <a:solidFill>
            <a:srgbClr val="394258"/>
          </a:solidFill>
          <a:ln>
            <a:noFill/>
          </a:ln>
        </p:spPr>
        <p:txBody>
          <a:bodyPr/>
          <a:lstStyle/>
          <a:p>
            <a:endParaRPr/>
          </a:p>
        </p:txBody>
      </p:sp>
      <p:sp>
        <p:nvSpPr>
          <p:cNvPr id="47" name="C3 Row 6"/>
          <p:cNvSpPr txBox="1">
            <a:spLocks noGrp="1"/>
          </p:cNvSpPr>
          <p:nvPr>
            <p:ph idx="39"/>
          </p:nvPr>
        </p:nvSpPr>
        <p:spPr>
          <a:xfrm>
            <a:off x="8065008" y="4800600"/>
            <a:ext cx="3209544" cy="512064"/>
          </a:xfrm>
        </p:spPr>
        <p:txBody>
          <a:bodyPr/>
          <a:lstStyle/>
          <a:p>
            <a:r>
              <a:rPr lang="en-US"/>
              <a:t>06  Reference item</a:t>
            </a:r>
          </a:p>
        </p:txBody>
      </p:sp>
      <p:sp>
        <p:nvSpPr>
          <p:cNvPr id="48" name="Brand Element 48"/>
          <p:cNvSpPr/>
          <p:nvPr/>
        </p:nvSpPr>
        <p:spPr>
          <a:xfrm>
            <a:off x="7918704" y="5385816"/>
            <a:ext cx="45720" cy="512064"/>
          </a:xfrm>
          <a:prstGeom prst="rect">
            <a:avLst/>
          </a:prstGeom>
          <a:solidFill>
            <a:srgbClr val="394258"/>
          </a:solidFill>
          <a:ln>
            <a:noFill/>
          </a:ln>
        </p:spPr>
        <p:txBody>
          <a:bodyPr/>
          <a:lstStyle/>
          <a:p>
            <a:endParaRPr/>
          </a:p>
        </p:txBody>
      </p:sp>
      <p:sp>
        <p:nvSpPr>
          <p:cNvPr id="49" name="C3 Row 7"/>
          <p:cNvSpPr txBox="1">
            <a:spLocks noGrp="1"/>
          </p:cNvSpPr>
          <p:nvPr>
            <p:ph idx="40"/>
          </p:nvPr>
        </p:nvSpPr>
        <p:spPr>
          <a:xfrm>
            <a:off x="8065008" y="5385816"/>
            <a:ext cx="3209544" cy="512064"/>
          </a:xfrm>
        </p:spPr>
        <p:txBody>
          <a:bodyPr/>
          <a:lstStyle/>
          <a:p>
            <a:r>
              <a:rPr lang="en-US"/>
              <a:t>07  Reference item</a:t>
            </a:r>
          </a:p>
        </p:txBody>
      </p:sp>
      <p:sp>
        <p:nvSpPr>
          <p:cNvPr id="50" name="Footer SpaceWERX"/>
          <p:cNvSpPr txBox="1"/>
          <p:nvPr/>
        </p:nvSpPr>
        <p:spPr>
          <a:xfrm>
            <a:off x="640080" y="6455664"/>
            <a:ext cx="1188720" cy="164592"/>
          </a:xfrm>
        </p:spPr>
        <p:txBody>
          <a:bodyPr/>
          <a:lstStyle/>
          <a:p>
            <a:pPr algn="l"/>
            <a:r>
              <a:rPr lang="en-US" sz="800" b="1">
                <a:solidFill>
                  <a:srgbClr val="9397A0"/>
                </a:solidFill>
              </a:rPr>
              <a:t>SPACEWERX</a:t>
            </a:r>
            <a:endParaRPr lang="en-US"/>
          </a:p>
        </p:txBody>
      </p:sp>
      <p:sp>
        <p:nvSpPr>
          <p:cNvPr id="51" name="Footer External"/>
          <p:cNvSpPr txBox="1"/>
          <p:nvPr/>
        </p:nvSpPr>
        <p:spPr>
          <a:xfrm>
            <a:off x="5074920" y="6455664"/>
            <a:ext cx="2011680" cy="164592"/>
          </a:xfrm>
        </p:spPr>
        <p:txBody>
          <a:bodyPr/>
          <a:lstStyle/>
          <a:p>
            <a:pPr algn="ctr"/>
            <a:r>
              <a:rPr lang="en-US" sz="800" b="0">
                <a:solidFill>
                  <a:srgbClr val="9397A0"/>
                </a:solidFill>
              </a:rPr>
              <a:t>EXTERNAL</a:t>
            </a:r>
            <a:endParaRPr lang="en-US"/>
          </a:p>
        </p:txBody>
      </p:sp>
      <p:sp>
        <p:nvSpPr>
          <p:cNvPr id="52" name="Slide Number"/>
          <p:cNvSpPr txBox="1">
            <a:spLocks noGrp="1"/>
          </p:cNvSpPr>
          <p:nvPr>
            <p:ph type="sldNum" idx="91"/>
          </p:nvPr>
        </p:nvSpPr>
        <p:spPr>
          <a:xfrm>
            <a:off x="10991088" y="6419088"/>
            <a:ext cx="502920" cy="201168"/>
          </a:xfrm>
          <a:prstGeom prst="rect">
            <a:avLst/>
          </a:prstGeom>
        </p:spPr>
        <p:txBody>
          <a:bodyPr/>
          <a:lstStyle/>
          <a:p>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SpaceWERX">
            <a:extLst>
              <a:ext uri="{FF2B5EF4-FFF2-40B4-BE49-F238E27FC236}">
                <a16:creationId xmlns:a16="http://schemas.microsoft.com/office/drawing/2014/main" id="{12EFEF40-40ED-D9DD-F597-28665004ED52}"/>
              </a:ext>
            </a:extLst>
          </p:cNvPr>
          <p:cNvSpPr txBox="1"/>
          <p:nvPr userDrawn="1"/>
        </p:nvSpPr>
        <p:spPr>
          <a:xfrm>
            <a:off x="640080" y="6455664"/>
            <a:ext cx="1188720" cy="164592"/>
          </a:xfrm>
        </p:spPr>
        <p:txBody>
          <a:bodyPr/>
          <a:lstStyle/>
          <a:p>
            <a:pPr algn="l"/>
            <a:r>
              <a:rPr lang="en-US" sz="800" b="1">
                <a:solidFill>
                  <a:srgbClr val="9397A0"/>
                </a:solidFill>
              </a:rPr>
              <a:t>SPACEWERX</a:t>
            </a:r>
            <a:endParaRPr lang="en-US"/>
          </a:p>
        </p:txBody>
      </p:sp>
      <p:sp>
        <p:nvSpPr>
          <p:cNvPr id="8" name="Footer External">
            <a:extLst>
              <a:ext uri="{FF2B5EF4-FFF2-40B4-BE49-F238E27FC236}">
                <a16:creationId xmlns:a16="http://schemas.microsoft.com/office/drawing/2014/main" id="{30079734-9ABE-B277-3465-23CCAB6BE664}"/>
              </a:ext>
            </a:extLst>
          </p:cNvPr>
          <p:cNvSpPr txBox="1"/>
          <p:nvPr userDrawn="1"/>
        </p:nvSpPr>
        <p:spPr>
          <a:xfrm>
            <a:off x="5074920" y="6455664"/>
            <a:ext cx="2011680" cy="164592"/>
          </a:xfrm>
        </p:spPr>
        <p:txBody>
          <a:bodyPr/>
          <a:lstStyle/>
          <a:p>
            <a:pPr algn="ctr"/>
            <a:r>
              <a:rPr lang="en-US" sz="800" b="0" dirty="0">
                <a:solidFill>
                  <a:srgbClr val="9397A0"/>
                </a:solidFill>
              </a:rPr>
              <a:t>EXTERNAL</a:t>
            </a:r>
            <a:endParaRPr lang="en-US" dirty="0"/>
          </a:p>
        </p:txBody>
      </p:sp>
      <p:sp>
        <p:nvSpPr>
          <p:cNvPr id="9" name="Slide Number">
            <a:extLst>
              <a:ext uri="{FF2B5EF4-FFF2-40B4-BE49-F238E27FC236}">
                <a16:creationId xmlns:a16="http://schemas.microsoft.com/office/drawing/2014/main" id="{896E0FD4-8609-98B8-5885-BC1BF96BAD34}"/>
              </a:ext>
            </a:extLst>
          </p:cNvPr>
          <p:cNvSpPr txBox="1">
            <a:spLocks noGrp="1"/>
          </p:cNvSpPr>
          <p:nvPr>
            <p:ph type="sldNum" idx="4"/>
          </p:nvPr>
        </p:nvSpPr>
        <p:spPr>
          <a:xfrm>
            <a:off x="10991088" y="6419088"/>
            <a:ext cx="502920" cy="201168"/>
          </a:xfrm>
          <a:prstGeom prst="rect">
            <a:avLst/>
          </a:prstGeom>
        </p:spPr>
        <p:txBody>
          <a:bodyPr/>
          <a:lstStyle>
            <a:lvl1pPr>
              <a:defRPr lang="en-US" sz="800" b="0" kern="1200">
                <a:solidFill>
                  <a:srgbClr val="9397A0"/>
                </a:solidFill>
                <a:latin typeface="+mn-lt"/>
                <a:ea typeface="+mn-ea"/>
                <a:cs typeface="+mn-cs"/>
              </a:defRPr>
            </a:lvl1pPr>
          </a:lstStyle>
          <a:p>
            <a:endParaRPr lang="en-US" dirty="0"/>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sv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svg"/><Relationship Id="rId1" Type="http://schemas.openxmlformats.org/officeDocument/2006/relationships/slideLayout" Target="../slideLayouts/slideLayout15.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svg"/><Relationship Id="rId9" Type="http://schemas.openxmlformats.org/officeDocument/2006/relationships/image" Target="../media/image35.svg"/></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46.svg"/><Relationship Id="rId3" Type="http://schemas.openxmlformats.org/officeDocument/2006/relationships/image" Target="../media/image42.png"/><Relationship Id="rId7" Type="http://schemas.openxmlformats.org/officeDocument/2006/relationships/diagramQuickStyle" Target="../diagrams/quickStyle2.xml"/><Relationship Id="rId12" Type="http://schemas.openxmlformats.org/officeDocument/2006/relationships/image" Target="../media/image45.png"/><Relationship Id="rId17" Type="http://schemas.openxmlformats.org/officeDocument/2006/relationships/image" Target="../media/image26.svg"/><Relationship Id="rId2" Type="http://schemas.openxmlformats.org/officeDocument/2006/relationships/notesSlide" Target="../notesSlides/notesSlide7.xml"/><Relationship Id="rId16"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diagramLayout" Target="../diagrams/layout2.xml"/><Relationship Id="rId11" Type="http://schemas.openxmlformats.org/officeDocument/2006/relationships/image" Target="../media/image44.svg"/><Relationship Id="rId5" Type="http://schemas.openxmlformats.org/officeDocument/2006/relationships/diagramData" Target="../diagrams/data2.xml"/><Relationship Id="rId15" Type="http://schemas.openxmlformats.org/officeDocument/2006/relationships/image" Target="../media/image48.svg"/><Relationship Id="rId10" Type="http://schemas.openxmlformats.org/officeDocument/2006/relationships/image" Target="../media/image43.png"/><Relationship Id="rId4" Type="http://schemas.microsoft.com/office/2007/relationships/hdphoto" Target="../media/hdphoto1.wdp"/><Relationship Id="rId9" Type="http://schemas.microsoft.com/office/2007/relationships/diagramDrawing" Target="../diagrams/drawing2.xml"/><Relationship Id="rId1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diagramColors" Target="../diagrams/colors5.xml"/><Relationship Id="rId3" Type="http://schemas.openxmlformats.org/officeDocument/2006/relationships/image" Target="../media/image57.png"/><Relationship Id="rId7" Type="http://schemas.openxmlformats.org/officeDocument/2006/relationships/diagramQuickStyle" Target="../diagrams/quickStyle4.xml"/><Relationship Id="rId12" Type="http://schemas.openxmlformats.org/officeDocument/2006/relationships/diagramQuickStyle" Target="../diagrams/quickStyle5.xml"/><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diagramLayout" Target="../diagrams/layout4.xml"/><Relationship Id="rId11" Type="http://schemas.openxmlformats.org/officeDocument/2006/relationships/diagramLayout" Target="../diagrams/layout5.xml"/><Relationship Id="rId5" Type="http://schemas.openxmlformats.org/officeDocument/2006/relationships/diagramData" Target="../diagrams/data4.xml"/><Relationship Id="rId10" Type="http://schemas.openxmlformats.org/officeDocument/2006/relationships/diagramData" Target="../diagrams/data5.xml"/><Relationship Id="rId4" Type="http://schemas.openxmlformats.org/officeDocument/2006/relationships/image" Target="../media/image58.png"/><Relationship Id="rId9" Type="http://schemas.microsoft.com/office/2007/relationships/diagramDrawing" Target="../diagrams/drawing4.xml"/><Relationship Id="rId14" Type="http://schemas.microsoft.com/office/2007/relationships/diagramDrawing" Target="../diagrams/drawing5.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71.png"/><Relationship Id="rId7" Type="http://schemas.openxmlformats.org/officeDocument/2006/relationships/diagramQuickStyle" Target="../diagrams/quickStyle6.xm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diagramLayout" Target="../diagrams/layout6.xml"/><Relationship Id="rId5" Type="http://schemas.openxmlformats.org/officeDocument/2006/relationships/diagramData" Target="../diagrams/data6.xml"/><Relationship Id="rId4" Type="http://schemas.microsoft.com/office/2007/relationships/hdphoto" Target="../media/hdphoto2.wdp"/><Relationship Id="rId9" Type="http://schemas.microsoft.com/office/2007/relationships/diagramDrawing" Target="../diagrams/drawing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72C"/>
        </a:solidFill>
        <a:effectLst/>
      </p:bgPr>
    </p:bg>
    <p:spTree>
      <p:nvGrpSpPr>
        <p:cNvPr id="1" name=""/>
        <p:cNvGrpSpPr/>
        <p:nvPr/>
      </p:nvGrpSpPr>
      <p:grpSpPr>
        <a:xfrm>
          <a:off x="0" y="0"/>
          <a:ext cx="0" cy="0"/>
          <a:chOff x="0" y="0"/>
          <a:chExt cx="0" cy="0"/>
        </a:xfrm>
      </p:grpSpPr>
      <p:sp>
        <p:nvSpPr>
          <p:cNvPr id="42" name="Freeform 2">
            <a:extLst>
              <a:ext uri="{FF2B5EF4-FFF2-40B4-BE49-F238E27FC236}">
                <a16:creationId xmlns:a16="http://schemas.microsoft.com/office/drawing/2014/main" id="{0DAAD102-D7F0-CE7A-BFA2-A4390D1EFA89}"/>
              </a:ext>
            </a:extLst>
          </p:cNvPr>
          <p:cNvSpPr/>
          <p:nvPr/>
        </p:nvSpPr>
        <p:spPr>
          <a:xfrm>
            <a:off x="0" y="-1"/>
            <a:ext cx="12192000" cy="6858001"/>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dirty="0"/>
          </a:p>
        </p:txBody>
      </p:sp>
      <p:sp>
        <p:nvSpPr>
          <p:cNvPr id="2" name="Rectangle 1"/>
          <p:cNvSpPr/>
          <p:nvPr/>
        </p:nvSpPr>
        <p:spPr>
          <a:xfrm>
            <a:off x="0" y="0"/>
            <a:ext cx="91440" cy="6858000"/>
          </a:xfrm>
          <a:prstGeom prst="rect">
            <a:avLst/>
          </a:prstGeom>
          <a:solidFill>
            <a:srgbClr val="5119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13232" y="658368"/>
            <a:ext cx="5120640" cy="169277"/>
          </a:xfrm>
          <a:prstGeom prst="rect">
            <a:avLst/>
          </a:prstGeom>
          <a:noFill/>
        </p:spPr>
        <p:txBody>
          <a:bodyPr wrap="square" lIns="0" tIns="0" rIns="0" bIns="0" anchor="t">
            <a:spAutoFit/>
          </a:bodyPr>
          <a:lstStyle/>
          <a:p>
            <a:pPr algn="l">
              <a:lnSpc>
                <a:spcPct val="100000"/>
              </a:lnSpc>
              <a:spcBef>
                <a:spcPts val="0"/>
              </a:spcBef>
              <a:spcAft>
                <a:spcPts val="0"/>
              </a:spcAft>
            </a:pPr>
            <a:r>
              <a:rPr sz="1100" b="1" i="0" dirty="0">
                <a:solidFill>
                  <a:srgbClr val="4BE058"/>
                </a:solidFill>
                <a:latin typeface="Montserrat"/>
              </a:rPr>
              <a:t>SPACEWERX / </a:t>
            </a:r>
            <a:r>
              <a:rPr lang="en-US" sz="1100" b="1" i="0" dirty="0">
                <a:solidFill>
                  <a:srgbClr val="4BE058"/>
                </a:solidFill>
                <a:latin typeface="Montserrat"/>
              </a:rPr>
              <a:t>CDAO DEFENSE &amp; SECURITY 2026</a:t>
            </a:r>
            <a:endParaRPr sz="1100" b="1" i="0" dirty="0">
              <a:solidFill>
                <a:srgbClr val="4BE058"/>
              </a:solidFill>
              <a:latin typeface="Montserrat"/>
            </a:endParaRPr>
          </a:p>
        </p:txBody>
      </p:sp>
      <p:sp>
        <p:nvSpPr>
          <p:cNvPr id="4" name="TextBox 3"/>
          <p:cNvSpPr txBox="1"/>
          <p:nvPr/>
        </p:nvSpPr>
        <p:spPr>
          <a:xfrm>
            <a:off x="713232" y="2225565"/>
            <a:ext cx="6858000" cy="1661993"/>
          </a:xfrm>
          <a:prstGeom prst="rect">
            <a:avLst/>
          </a:prstGeom>
          <a:noFill/>
        </p:spPr>
        <p:txBody>
          <a:bodyPr wrap="square" lIns="0" tIns="0" rIns="0" bIns="0" anchor="t">
            <a:spAutoFit/>
          </a:bodyPr>
          <a:lstStyle/>
          <a:p>
            <a:pPr algn="l"/>
            <a:r>
              <a:rPr lang="en-US" sz="5400" dirty="0">
                <a:solidFill>
                  <a:srgbClr val="FFFFFF"/>
                </a:solidFill>
                <a:latin typeface="Montserrat"/>
                <a:ea typeface="Montserrat"/>
                <a:cs typeface="Montserrat"/>
                <a:sym typeface="Montserrat"/>
              </a:rPr>
              <a:t>FROM POSSIBILITY</a:t>
            </a:r>
          </a:p>
          <a:p>
            <a:r>
              <a:rPr lang="en-US" sz="5400" b="1" spc="459" dirty="0">
                <a:solidFill>
                  <a:schemeClr val="accent1"/>
                </a:solidFill>
                <a:latin typeface="Montserrat Bold"/>
                <a:ea typeface="Montserrat Bold"/>
                <a:cs typeface="Montserrat Bold"/>
                <a:sym typeface="Montserrat Bold"/>
              </a:rPr>
              <a:t>TO ADVANTAGE</a:t>
            </a:r>
          </a:p>
        </p:txBody>
      </p:sp>
      <p:sp>
        <p:nvSpPr>
          <p:cNvPr id="5" name="TextBox 4"/>
          <p:cNvSpPr txBox="1"/>
          <p:nvPr/>
        </p:nvSpPr>
        <p:spPr>
          <a:xfrm>
            <a:off x="749808" y="4069080"/>
            <a:ext cx="5760720" cy="492443"/>
          </a:xfrm>
          <a:prstGeom prst="rect">
            <a:avLst/>
          </a:prstGeom>
          <a:noFill/>
        </p:spPr>
        <p:txBody>
          <a:bodyPr wrap="square" lIns="0" tIns="0" rIns="0" bIns="0" anchor="t">
            <a:spAutoFit/>
          </a:bodyPr>
          <a:lstStyle/>
          <a:p>
            <a:r>
              <a:rPr lang="en-US" sz="1600" spc="140" dirty="0">
                <a:solidFill>
                  <a:srgbClr val="FFFFFF"/>
                </a:solidFill>
                <a:latin typeface="Montserrat" panose="02000505000000020004" pitchFamily="2" charset="77"/>
                <a:ea typeface="TT Lakes Neue"/>
                <a:cs typeface="TT Lakes Neue"/>
                <a:sym typeface="TT Lakes Neue"/>
              </a:rPr>
              <a:t>Building the conditions for useful space capability to reach the mission.</a:t>
            </a:r>
          </a:p>
        </p:txBody>
      </p:sp>
      <p:sp>
        <p:nvSpPr>
          <p:cNvPr id="40" name="Freeform 3">
            <a:extLst>
              <a:ext uri="{FF2B5EF4-FFF2-40B4-BE49-F238E27FC236}">
                <a16:creationId xmlns:a16="http://schemas.microsoft.com/office/drawing/2014/main" id="{AE253E52-FF6F-04DC-FB57-8B0D5B914727}"/>
              </a:ext>
            </a:extLst>
          </p:cNvPr>
          <p:cNvSpPr/>
          <p:nvPr/>
        </p:nvSpPr>
        <p:spPr>
          <a:xfrm>
            <a:off x="8244373" y="5328219"/>
            <a:ext cx="1395412" cy="1395412"/>
          </a:xfrm>
          <a:custGeom>
            <a:avLst/>
            <a:gdLst/>
            <a:ahLst/>
            <a:cxnLst/>
            <a:rect l="l" t="t" r="r" b="b"/>
            <a:pathLst>
              <a:path w="2790825" h="2790825">
                <a:moveTo>
                  <a:pt x="0" y="0"/>
                </a:moveTo>
                <a:lnTo>
                  <a:pt x="2790825" y="0"/>
                </a:lnTo>
                <a:lnTo>
                  <a:pt x="2790825" y="2790825"/>
                </a:lnTo>
                <a:lnTo>
                  <a:pt x="0" y="2790825"/>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41" name="Freeform 4">
            <a:extLst>
              <a:ext uri="{FF2B5EF4-FFF2-40B4-BE49-F238E27FC236}">
                <a16:creationId xmlns:a16="http://schemas.microsoft.com/office/drawing/2014/main" id="{0C742A8D-4A3D-3D9C-6FF1-B52A1B53B399}"/>
              </a:ext>
            </a:extLst>
          </p:cNvPr>
          <p:cNvSpPr/>
          <p:nvPr/>
        </p:nvSpPr>
        <p:spPr>
          <a:xfrm>
            <a:off x="9382037" y="6201103"/>
            <a:ext cx="2620511" cy="416006"/>
          </a:xfrm>
          <a:custGeom>
            <a:avLst/>
            <a:gdLst/>
            <a:ahLst/>
            <a:cxnLst/>
            <a:rect l="l" t="t" r="r" b="b"/>
            <a:pathLst>
              <a:path w="6821848" h="1082968">
                <a:moveTo>
                  <a:pt x="0" y="0"/>
                </a:moveTo>
                <a:lnTo>
                  <a:pt x="6821848" y="0"/>
                </a:lnTo>
                <a:lnTo>
                  <a:pt x="6821848" y="1082969"/>
                </a:lnTo>
                <a:lnTo>
                  <a:pt x="0" y="1082969"/>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43" name="TextBox 7">
            <a:extLst>
              <a:ext uri="{FF2B5EF4-FFF2-40B4-BE49-F238E27FC236}">
                <a16:creationId xmlns:a16="http://schemas.microsoft.com/office/drawing/2014/main" id="{98460119-5578-BE81-C8ED-7882030C690E}"/>
              </a:ext>
            </a:extLst>
          </p:cNvPr>
          <p:cNvSpPr txBox="1"/>
          <p:nvPr/>
        </p:nvSpPr>
        <p:spPr>
          <a:xfrm>
            <a:off x="749808" y="6113124"/>
            <a:ext cx="6050385" cy="380745"/>
          </a:xfrm>
          <a:prstGeom prst="rect">
            <a:avLst/>
          </a:prstGeom>
        </p:spPr>
        <p:txBody>
          <a:bodyPr wrap="square" lIns="0" tIns="0" rIns="0" bIns="0" rtlCol="0" anchor="t">
            <a:spAutoFit/>
          </a:bodyPr>
          <a:lstStyle/>
          <a:p>
            <a:pPr algn="l">
              <a:lnSpc>
                <a:spcPts val="3335"/>
              </a:lnSpc>
            </a:pPr>
            <a:r>
              <a:rPr lang="en-US" sz="2000" b="1" spc="138" dirty="0">
                <a:solidFill>
                  <a:srgbClr val="FFFFFF"/>
                </a:solidFill>
                <a:latin typeface="Montserrat" panose="02000505000000020004" pitchFamily="2" charset="77"/>
                <a:ea typeface="TT Lakes Neue Bold"/>
                <a:cs typeface="TT Lakes Neue Bold"/>
                <a:sym typeface="TT Lakes Neue Bold"/>
              </a:rPr>
              <a:t>CHARLENE JACKA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sp>
        <p:nvSpPr>
          <p:cNvPr id="56" name="Oval 55">
            <a:extLst>
              <a:ext uri="{FF2B5EF4-FFF2-40B4-BE49-F238E27FC236}">
                <a16:creationId xmlns:a16="http://schemas.microsoft.com/office/drawing/2014/main" id="{78DB5D5A-5A1A-F0D4-78D8-67A8C732E1BA}"/>
              </a:ext>
            </a:extLst>
          </p:cNvPr>
          <p:cNvSpPr/>
          <p:nvPr/>
        </p:nvSpPr>
        <p:spPr>
          <a:xfrm>
            <a:off x="3797137" y="1929613"/>
            <a:ext cx="4309407" cy="4311446"/>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74" name="Picture 2" descr="USSF Delta 8 enhances situational awareness through Space Cockpit COP  powered by JCO commercial data &gt; U.S. Space Forces - Space (S4S) &gt; News -  U.S. Space Forces - Space">
            <a:extLst>
              <a:ext uri="{FF2B5EF4-FFF2-40B4-BE49-F238E27FC236}">
                <a16:creationId xmlns:a16="http://schemas.microsoft.com/office/drawing/2014/main" id="{6A3B5EA3-073D-9098-5903-4247DAEEF84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778"/>
          <a:stretch/>
        </p:blipFill>
        <p:spPr bwMode="auto">
          <a:xfrm flipH="1">
            <a:off x="5816688" y="1554480"/>
            <a:ext cx="1299691" cy="1306376"/>
          </a:xfrm>
          <a:prstGeom prst="ellipse">
            <a:avLst/>
          </a:prstGeom>
          <a:ln w="9525" cap="rnd">
            <a:solidFill>
              <a:schemeClr val="tx2"/>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7" name="TextBox 9">
            <a:extLst>
              <a:ext uri="{FF2B5EF4-FFF2-40B4-BE49-F238E27FC236}">
                <a16:creationId xmlns:a16="http://schemas.microsoft.com/office/drawing/2014/main" id="{2A34A3B3-F000-C495-347D-20DCD9D57661}"/>
              </a:ext>
            </a:extLst>
          </p:cNvPr>
          <p:cNvSpPr txBox="1"/>
          <p:nvPr/>
        </p:nvSpPr>
        <p:spPr>
          <a:xfrm>
            <a:off x="7719978" y="1624630"/>
            <a:ext cx="1673861" cy="469487"/>
          </a:xfrm>
          <a:prstGeom prst="rect">
            <a:avLst/>
          </a:prstGeom>
        </p:spPr>
        <p:txBody>
          <a:bodyPr wrap="square" lIns="0" tIns="0" rIns="0" bIns="0" rtlCol="0" anchor="t">
            <a:spAutoFit/>
          </a:bodyPr>
          <a:lstStyle/>
          <a:p>
            <a:pPr algn="l">
              <a:lnSpc>
                <a:spcPts val="1906"/>
              </a:lnSpc>
            </a:pPr>
            <a:r>
              <a:rPr lang="en-US" sz="1361" b="1" dirty="0">
                <a:solidFill>
                  <a:srgbClr val="FFFFFF"/>
                </a:solidFill>
                <a:latin typeface="Montserrat Bold"/>
                <a:ea typeface="Montserrat Bold"/>
                <a:cs typeface="Montserrat Bold"/>
                <a:sym typeface="Montserrat Bold"/>
              </a:rPr>
              <a:t>OPERATORS &amp; MISSION OWNERS</a:t>
            </a:r>
          </a:p>
        </p:txBody>
      </p:sp>
      <p:sp>
        <p:nvSpPr>
          <p:cNvPr id="20" name="Freeform 12">
            <a:extLst>
              <a:ext uri="{FF2B5EF4-FFF2-40B4-BE49-F238E27FC236}">
                <a16:creationId xmlns:a16="http://schemas.microsoft.com/office/drawing/2014/main" id="{F01A1DD1-A6AB-A3B5-95F4-796FBEB77330}"/>
              </a:ext>
            </a:extLst>
          </p:cNvPr>
          <p:cNvSpPr/>
          <p:nvPr/>
        </p:nvSpPr>
        <p:spPr>
          <a:xfrm>
            <a:off x="3523116" y="2074355"/>
            <a:ext cx="1463040" cy="1463040"/>
          </a:xfrm>
          <a:custGeom>
            <a:avLst/>
            <a:gdLst/>
            <a:ahLst/>
            <a:cxnLst/>
            <a:rect l="l" t="t" r="r" b="b"/>
            <a:pathLst>
              <a:path w="2522152" h="2389607">
                <a:moveTo>
                  <a:pt x="0" y="0"/>
                </a:moveTo>
                <a:lnTo>
                  <a:pt x="2522152" y="0"/>
                </a:lnTo>
                <a:lnTo>
                  <a:pt x="2522152" y="2389606"/>
                </a:lnTo>
                <a:lnTo>
                  <a:pt x="0" y="2389606"/>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dirty="0"/>
          </a:p>
        </p:txBody>
      </p:sp>
      <p:sp>
        <p:nvSpPr>
          <p:cNvPr id="23" name="TextBox 15">
            <a:extLst>
              <a:ext uri="{FF2B5EF4-FFF2-40B4-BE49-F238E27FC236}">
                <a16:creationId xmlns:a16="http://schemas.microsoft.com/office/drawing/2014/main" id="{7B92C772-9E44-38A9-2F1F-7D9FA97D8AF8}"/>
              </a:ext>
            </a:extLst>
          </p:cNvPr>
          <p:cNvSpPr txBox="1"/>
          <p:nvPr/>
        </p:nvSpPr>
        <p:spPr>
          <a:xfrm>
            <a:off x="263599" y="2408513"/>
            <a:ext cx="3386860" cy="452343"/>
          </a:xfrm>
          <a:prstGeom prst="rect">
            <a:avLst/>
          </a:prstGeom>
        </p:spPr>
        <p:txBody>
          <a:bodyPr wrap="square" lIns="0" tIns="0" rIns="0" bIns="0" rtlCol="0" anchor="t">
            <a:spAutoFit/>
          </a:bodyPr>
          <a:lstStyle/>
          <a:p>
            <a:pPr algn="l">
              <a:lnSpc>
                <a:spcPts val="1827"/>
              </a:lnSpc>
            </a:pPr>
            <a:r>
              <a:rPr lang="en-US" sz="1400" b="1" dirty="0">
                <a:solidFill>
                  <a:srgbClr val="FFFFFF"/>
                </a:solidFill>
                <a:latin typeface="Montserrat Bold"/>
                <a:ea typeface="Montserrat Bold"/>
                <a:cs typeface="Montserrat Bold"/>
                <a:sym typeface="Montserrat Bold"/>
              </a:rPr>
              <a:t>COMMERCIAL COMPANIES</a:t>
            </a:r>
          </a:p>
          <a:p>
            <a:pPr algn="l">
              <a:lnSpc>
                <a:spcPts val="1827"/>
              </a:lnSpc>
            </a:pPr>
            <a:r>
              <a:rPr lang="en-US" sz="1400" b="1" dirty="0">
                <a:solidFill>
                  <a:srgbClr val="FFFFFF"/>
                </a:solidFill>
                <a:latin typeface="Montserrat Bold"/>
                <a:ea typeface="Montserrat Bold"/>
                <a:cs typeface="Montserrat Bold"/>
                <a:sym typeface="Montserrat Bold"/>
              </a:rPr>
              <a:t>&amp; NONTRADITIONAL VENDORS</a:t>
            </a:r>
          </a:p>
        </p:txBody>
      </p:sp>
      <p:sp>
        <p:nvSpPr>
          <p:cNvPr id="26" name="Freeform 18">
            <a:extLst>
              <a:ext uri="{FF2B5EF4-FFF2-40B4-BE49-F238E27FC236}">
                <a16:creationId xmlns:a16="http://schemas.microsoft.com/office/drawing/2014/main" id="{3AFA3DCE-9D38-E8A7-F601-309906D5B98A}"/>
              </a:ext>
            </a:extLst>
          </p:cNvPr>
          <p:cNvSpPr/>
          <p:nvPr/>
        </p:nvSpPr>
        <p:spPr>
          <a:xfrm>
            <a:off x="7558986" y="3290727"/>
            <a:ext cx="1463040" cy="1463040"/>
          </a:xfrm>
          <a:custGeom>
            <a:avLst/>
            <a:gdLst/>
            <a:ahLst/>
            <a:cxnLst/>
            <a:rect l="l" t="t" r="r" b="b"/>
            <a:pathLst>
              <a:path w="2329014" h="2389607">
                <a:moveTo>
                  <a:pt x="0" y="0"/>
                </a:moveTo>
                <a:lnTo>
                  <a:pt x="2329014" y="0"/>
                </a:lnTo>
                <a:lnTo>
                  <a:pt x="2329014" y="2389606"/>
                </a:lnTo>
                <a:lnTo>
                  <a:pt x="0" y="2389606"/>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29" name="TextBox 21">
            <a:extLst>
              <a:ext uri="{FF2B5EF4-FFF2-40B4-BE49-F238E27FC236}">
                <a16:creationId xmlns:a16="http://schemas.microsoft.com/office/drawing/2014/main" id="{A7B33053-62EA-1C6E-986E-827355C8F2EB}"/>
              </a:ext>
            </a:extLst>
          </p:cNvPr>
          <p:cNvSpPr txBox="1"/>
          <p:nvPr/>
        </p:nvSpPr>
        <p:spPr>
          <a:xfrm>
            <a:off x="9511248" y="3511627"/>
            <a:ext cx="2112352" cy="674608"/>
          </a:xfrm>
          <a:prstGeom prst="rect">
            <a:avLst/>
          </a:prstGeom>
        </p:spPr>
        <p:txBody>
          <a:bodyPr wrap="square" lIns="0" tIns="0" rIns="0" bIns="0" rtlCol="0" anchor="t">
            <a:spAutoFit/>
          </a:bodyPr>
          <a:lstStyle/>
          <a:p>
            <a:pPr algn="l">
              <a:lnSpc>
                <a:spcPts val="1759"/>
              </a:lnSpc>
            </a:pPr>
            <a:r>
              <a:rPr lang="en-US" sz="1256" b="1" dirty="0">
                <a:solidFill>
                  <a:srgbClr val="FFFFFF"/>
                </a:solidFill>
                <a:latin typeface="Montserrat Bold"/>
                <a:ea typeface="Montserrat Bold"/>
                <a:cs typeface="Montserrat Bold"/>
                <a:sym typeface="Montserrat Bold"/>
              </a:rPr>
              <a:t>PROGRAM OFFICES &amp; ACQUISITION PROFESSIONALS</a:t>
            </a:r>
          </a:p>
        </p:txBody>
      </p:sp>
      <p:sp>
        <p:nvSpPr>
          <p:cNvPr id="32" name="Freeform 24">
            <a:extLst>
              <a:ext uri="{FF2B5EF4-FFF2-40B4-BE49-F238E27FC236}">
                <a16:creationId xmlns:a16="http://schemas.microsoft.com/office/drawing/2014/main" id="{2EBA6013-3987-3CB3-3341-F4AD0E1AB096}"/>
              </a:ext>
            </a:extLst>
          </p:cNvPr>
          <p:cNvSpPr/>
          <p:nvPr/>
        </p:nvSpPr>
        <p:spPr>
          <a:xfrm>
            <a:off x="2982217" y="4728009"/>
            <a:ext cx="1463040" cy="1463040"/>
          </a:xfrm>
          <a:custGeom>
            <a:avLst/>
            <a:gdLst/>
            <a:ahLst/>
            <a:cxnLst/>
            <a:rect l="l" t="t" r="r" b="b"/>
            <a:pathLst>
              <a:path w="2329014" h="2389607">
                <a:moveTo>
                  <a:pt x="0" y="0"/>
                </a:moveTo>
                <a:lnTo>
                  <a:pt x="2329014" y="0"/>
                </a:lnTo>
                <a:lnTo>
                  <a:pt x="2329014" y="2389606"/>
                </a:lnTo>
                <a:lnTo>
                  <a:pt x="0" y="2389606"/>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sp>
      <p:sp>
        <p:nvSpPr>
          <p:cNvPr id="35" name="TextBox 27">
            <a:extLst>
              <a:ext uri="{FF2B5EF4-FFF2-40B4-BE49-F238E27FC236}">
                <a16:creationId xmlns:a16="http://schemas.microsoft.com/office/drawing/2014/main" id="{702423C1-08B8-94EC-09D0-73F4FC1CE2C4}"/>
              </a:ext>
            </a:extLst>
          </p:cNvPr>
          <p:cNvSpPr txBox="1"/>
          <p:nvPr/>
        </p:nvSpPr>
        <p:spPr>
          <a:xfrm>
            <a:off x="559260" y="4710531"/>
            <a:ext cx="2109368" cy="470770"/>
          </a:xfrm>
          <a:prstGeom prst="rect">
            <a:avLst/>
          </a:prstGeom>
        </p:spPr>
        <p:txBody>
          <a:bodyPr wrap="square" lIns="0" tIns="0" rIns="0" bIns="0" rtlCol="0" anchor="t">
            <a:spAutoFit/>
          </a:bodyPr>
          <a:lstStyle/>
          <a:p>
            <a:pPr algn="l">
              <a:lnSpc>
                <a:spcPts val="1907"/>
              </a:lnSpc>
            </a:pPr>
            <a:r>
              <a:rPr lang="en-US" sz="1400" b="1" dirty="0">
                <a:solidFill>
                  <a:srgbClr val="FFFFFF"/>
                </a:solidFill>
                <a:latin typeface="Montserrat Bold"/>
                <a:ea typeface="Montserrat Bold"/>
                <a:cs typeface="Montserrat Bold"/>
                <a:sym typeface="Montserrat Bold"/>
              </a:rPr>
              <a:t>TEST ORGANIZATIONS</a:t>
            </a:r>
          </a:p>
          <a:p>
            <a:pPr algn="l">
              <a:lnSpc>
                <a:spcPts val="1907"/>
              </a:lnSpc>
            </a:pPr>
            <a:r>
              <a:rPr lang="en-US" sz="1400" b="1" dirty="0">
                <a:solidFill>
                  <a:srgbClr val="FFFFFF"/>
                </a:solidFill>
                <a:latin typeface="Montserrat Bold"/>
                <a:ea typeface="Montserrat Bold"/>
                <a:cs typeface="Montserrat Bold"/>
                <a:sym typeface="Montserrat Bold"/>
              </a:rPr>
              <a:t>&amp; TECHNICAL EXPERTS</a:t>
            </a:r>
          </a:p>
        </p:txBody>
      </p:sp>
      <p:sp>
        <p:nvSpPr>
          <p:cNvPr id="38" name="Freeform 30">
            <a:extLst>
              <a:ext uri="{FF2B5EF4-FFF2-40B4-BE49-F238E27FC236}">
                <a16:creationId xmlns:a16="http://schemas.microsoft.com/office/drawing/2014/main" id="{BB553D55-CA4C-69D5-DC73-99A0133B34EC}"/>
              </a:ext>
            </a:extLst>
          </p:cNvPr>
          <p:cNvSpPr/>
          <p:nvPr/>
        </p:nvSpPr>
        <p:spPr>
          <a:xfrm>
            <a:off x="6416143" y="5231478"/>
            <a:ext cx="1463040" cy="1463040"/>
          </a:xfrm>
          <a:custGeom>
            <a:avLst/>
            <a:gdLst/>
            <a:ahLst/>
            <a:cxnLst/>
            <a:rect l="l" t="t" r="r" b="b"/>
            <a:pathLst>
              <a:path w="2329014" h="2389607">
                <a:moveTo>
                  <a:pt x="0" y="0"/>
                </a:moveTo>
                <a:lnTo>
                  <a:pt x="2329015" y="0"/>
                </a:lnTo>
                <a:lnTo>
                  <a:pt x="2329015" y="2389606"/>
                </a:lnTo>
                <a:lnTo>
                  <a:pt x="0" y="2389606"/>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sp>
      <p:sp>
        <p:nvSpPr>
          <p:cNvPr id="41" name="TextBox 33">
            <a:extLst>
              <a:ext uri="{FF2B5EF4-FFF2-40B4-BE49-F238E27FC236}">
                <a16:creationId xmlns:a16="http://schemas.microsoft.com/office/drawing/2014/main" id="{0ED21B9D-5821-4FAD-0582-5CF721FE79F4}"/>
              </a:ext>
            </a:extLst>
          </p:cNvPr>
          <p:cNvSpPr txBox="1"/>
          <p:nvPr/>
        </p:nvSpPr>
        <p:spPr>
          <a:xfrm>
            <a:off x="8340004" y="5339576"/>
            <a:ext cx="3020129" cy="227113"/>
          </a:xfrm>
          <a:prstGeom prst="rect">
            <a:avLst/>
          </a:prstGeom>
        </p:spPr>
        <p:txBody>
          <a:bodyPr wrap="square" lIns="0" tIns="0" rIns="0" bIns="0" rtlCol="0" anchor="t">
            <a:spAutoFit/>
          </a:bodyPr>
          <a:lstStyle/>
          <a:p>
            <a:pPr algn="l">
              <a:lnSpc>
                <a:spcPts val="1853"/>
              </a:lnSpc>
            </a:pPr>
            <a:r>
              <a:rPr lang="en-US" sz="1400" b="1" dirty="0">
                <a:solidFill>
                  <a:srgbClr val="FFFFFF"/>
                </a:solidFill>
                <a:latin typeface="Montserrat Bold"/>
                <a:ea typeface="Montserrat Bold"/>
                <a:cs typeface="Montserrat Bold"/>
                <a:sym typeface="Montserrat Bold"/>
              </a:rPr>
              <a:t>SENIOR DECISION-MAKERS</a:t>
            </a:r>
          </a:p>
        </p:txBody>
      </p:sp>
      <p:sp>
        <p:nvSpPr>
          <p:cNvPr id="45" name="TextBox 37">
            <a:extLst>
              <a:ext uri="{FF2B5EF4-FFF2-40B4-BE49-F238E27FC236}">
                <a16:creationId xmlns:a16="http://schemas.microsoft.com/office/drawing/2014/main" id="{7CFF4091-0370-36FF-73CD-503195AED8D4}"/>
              </a:ext>
            </a:extLst>
          </p:cNvPr>
          <p:cNvSpPr txBox="1"/>
          <p:nvPr/>
        </p:nvSpPr>
        <p:spPr>
          <a:xfrm>
            <a:off x="5419136" y="4968358"/>
            <a:ext cx="1208058" cy="212943"/>
          </a:xfrm>
          <a:prstGeom prst="rect">
            <a:avLst/>
          </a:prstGeom>
        </p:spPr>
        <p:txBody>
          <a:bodyPr wrap="square" lIns="0" tIns="0" rIns="0" bIns="0" rtlCol="0" anchor="t">
            <a:spAutoFit/>
          </a:bodyPr>
          <a:lstStyle/>
          <a:p>
            <a:pPr algn="ctr">
              <a:lnSpc>
                <a:spcPts val="1770"/>
              </a:lnSpc>
            </a:pPr>
            <a:r>
              <a:rPr lang="en-US" sz="1000" b="1" spc="252" dirty="0">
                <a:solidFill>
                  <a:srgbClr val="FFFFFF"/>
                </a:solidFill>
                <a:latin typeface="Montserrat Semi-Bold"/>
                <a:ea typeface="Montserrat Semi-Bold"/>
                <a:cs typeface="Montserrat Semi-Bold"/>
                <a:sym typeface="Montserrat Semi-Bold"/>
              </a:rPr>
              <a:t>PATHWAYS</a:t>
            </a:r>
          </a:p>
        </p:txBody>
      </p:sp>
      <p:sp>
        <p:nvSpPr>
          <p:cNvPr id="52" name="TextBox 44">
            <a:extLst>
              <a:ext uri="{FF2B5EF4-FFF2-40B4-BE49-F238E27FC236}">
                <a16:creationId xmlns:a16="http://schemas.microsoft.com/office/drawing/2014/main" id="{DAA7BDE5-AA6A-6FF0-5A4E-AD1CE8B4947F}"/>
              </a:ext>
            </a:extLst>
          </p:cNvPr>
          <p:cNvSpPr txBox="1"/>
          <p:nvPr/>
        </p:nvSpPr>
        <p:spPr>
          <a:xfrm>
            <a:off x="5525801" y="3058456"/>
            <a:ext cx="852078" cy="185564"/>
          </a:xfrm>
          <a:prstGeom prst="rect">
            <a:avLst/>
          </a:prstGeom>
        </p:spPr>
        <p:txBody>
          <a:bodyPr wrap="square" lIns="0" tIns="0" rIns="0" bIns="0" rtlCol="0" anchor="t">
            <a:spAutoFit/>
          </a:bodyPr>
          <a:lstStyle/>
          <a:p>
            <a:pPr algn="ctr">
              <a:lnSpc>
                <a:spcPts val="1628"/>
              </a:lnSpc>
            </a:pPr>
            <a:r>
              <a:rPr lang="en-US" sz="1000" b="1" spc="232" dirty="0">
                <a:solidFill>
                  <a:srgbClr val="FFFFFF"/>
                </a:solidFill>
                <a:latin typeface="Montserrat Semi-Bold"/>
                <a:ea typeface="Montserrat Semi-Bold"/>
                <a:cs typeface="Montserrat Semi-Bold"/>
                <a:sym typeface="Montserrat Semi-Bold"/>
              </a:rPr>
              <a:t>PEOPLE</a:t>
            </a:r>
          </a:p>
        </p:txBody>
      </p:sp>
      <p:sp>
        <p:nvSpPr>
          <p:cNvPr id="53" name="TextBox 45">
            <a:extLst>
              <a:ext uri="{FF2B5EF4-FFF2-40B4-BE49-F238E27FC236}">
                <a16:creationId xmlns:a16="http://schemas.microsoft.com/office/drawing/2014/main" id="{08FAC738-FA76-00EB-407B-5CDCFF86A57D}"/>
              </a:ext>
            </a:extLst>
          </p:cNvPr>
          <p:cNvSpPr txBox="1"/>
          <p:nvPr/>
        </p:nvSpPr>
        <p:spPr>
          <a:xfrm rot="16200000">
            <a:off x="4288897" y="3913800"/>
            <a:ext cx="1442853" cy="185564"/>
          </a:xfrm>
          <a:prstGeom prst="rect">
            <a:avLst/>
          </a:prstGeom>
        </p:spPr>
        <p:txBody>
          <a:bodyPr lIns="0" tIns="0" rIns="0" bIns="0" rtlCol="0" anchor="t">
            <a:spAutoFit/>
          </a:bodyPr>
          <a:lstStyle/>
          <a:p>
            <a:pPr algn="ctr">
              <a:lnSpc>
                <a:spcPts val="1631"/>
              </a:lnSpc>
            </a:pPr>
            <a:r>
              <a:rPr lang="en-US" sz="1000" b="1" spc="233" dirty="0">
                <a:solidFill>
                  <a:srgbClr val="FFFFFF"/>
                </a:solidFill>
                <a:latin typeface="Montserrat Semi-Bold"/>
                <a:ea typeface="Montserrat Semi-Bold"/>
                <a:cs typeface="Montserrat Semi-Bold"/>
                <a:sym typeface="Montserrat Semi-Bold"/>
              </a:rPr>
              <a:t>PROBLEMS</a:t>
            </a:r>
          </a:p>
        </p:txBody>
      </p:sp>
      <p:sp>
        <p:nvSpPr>
          <p:cNvPr id="54" name="TextBox 46">
            <a:extLst>
              <a:ext uri="{FF2B5EF4-FFF2-40B4-BE49-F238E27FC236}">
                <a16:creationId xmlns:a16="http://schemas.microsoft.com/office/drawing/2014/main" id="{736E36EC-6FEB-246E-9653-2678261C53F4}"/>
              </a:ext>
            </a:extLst>
          </p:cNvPr>
          <p:cNvSpPr txBox="1"/>
          <p:nvPr/>
        </p:nvSpPr>
        <p:spPr>
          <a:xfrm rot="5400000">
            <a:off x="6172056" y="3992554"/>
            <a:ext cx="1518593" cy="185564"/>
          </a:xfrm>
          <a:prstGeom prst="rect">
            <a:avLst/>
          </a:prstGeom>
        </p:spPr>
        <p:txBody>
          <a:bodyPr lIns="0" tIns="0" rIns="0" bIns="0" rtlCol="0" anchor="t">
            <a:spAutoFit/>
          </a:bodyPr>
          <a:lstStyle/>
          <a:p>
            <a:pPr algn="ctr">
              <a:lnSpc>
                <a:spcPts val="1629"/>
              </a:lnSpc>
            </a:pPr>
            <a:r>
              <a:rPr lang="en-US" sz="1000" b="1" spc="232" dirty="0">
                <a:solidFill>
                  <a:srgbClr val="FFFFFF"/>
                </a:solidFill>
                <a:latin typeface="Montserrat Semi-Bold"/>
                <a:ea typeface="Montserrat Semi-Bold"/>
                <a:cs typeface="Montserrat Semi-Bold"/>
                <a:sym typeface="Montserrat Semi-Bold"/>
              </a:rPr>
              <a:t>POSSIBILITIES</a:t>
            </a:r>
          </a:p>
        </p:txBody>
      </p:sp>
      <p:grpSp>
        <p:nvGrpSpPr>
          <p:cNvPr id="60" name="Group 59">
            <a:extLst>
              <a:ext uri="{FF2B5EF4-FFF2-40B4-BE49-F238E27FC236}">
                <a16:creationId xmlns:a16="http://schemas.microsoft.com/office/drawing/2014/main" id="{7FE34157-0B40-FA92-47EA-B00363DEB036}"/>
              </a:ext>
            </a:extLst>
          </p:cNvPr>
          <p:cNvGrpSpPr/>
          <p:nvPr/>
        </p:nvGrpSpPr>
        <p:grpSpPr>
          <a:xfrm>
            <a:off x="5221822" y="3353816"/>
            <a:ext cx="1460037" cy="1463040"/>
            <a:chOff x="7278238" y="4108193"/>
            <a:chExt cx="1460037" cy="1455372"/>
          </a:xfrm>
        </p:grpSpPr>
        <p:sp>
          <p:nvSpPr>
            <p:cNvPr id="59" name="Oval 58">
              <a:extLst>
                <a:ext uri="{FF2B5EF4-FFF2-40B4-BE49-F238E27FC236}">
                  <a16:creationId xmlns:a16="http://schemas.microsoft.com/office/drawing/2014/main" id="{815AE75B-9F1E-919D-6D71-22D64C645CB2}"/>
                </a:ext>
              </a:extLst>
            </p:cNvPr>
            <p:cNvSpPr/>
            <p:nvPr/>
          </p:nvSpPr>
          <p:spPr>
            <a:xfrm>
              <a:off x="7278238" y="4108193"/>
              <a:ext cx="1460037" cy="1455372"/>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Freeform 3">
              <a:extLst>
                <a:ext uri="{FF2B5EF4-FFF2-40B4-BE49-F238E27FC236}">
                  <a16:creationId xmlns:a16="http://schemas.microsoft.com/office/drawing/2014/main" id="{437D1D92-D3EF-E7F7-0600-82B7C4AB3CD8}"/>
                </a:ext>
              </a:extLst>
            </p:cNvPr>
            <p:cNvSpPr/>
            <p:nvPr/>
          </p:nvSpPr>
          <p:spPr>
            <a:xfrm>
              <a:off x="7475552" y="4260682"/>
              <a:ext cx="1071957" cy="1071957"/>
            </a:xfrm>
            <a:custGeom>
              <a:avLst/>
              <a:gdLst/>
              <a:ahLst/>
              <a:cxnLst/>
              <a:rect l="l" t="t" r="r" b="b"/>
              <a:pathLst>
                <a:path w="2790825" h="2790825">
                  <a:moveTo>
                    <a:pt x="0" y="0"/>
                  </a:moveTo>
                  <a:lnTo>
                    <a:pt x="2790825" y="0"/>
                  </a:lnTo>
                  <a:lnTo>
                    <a:pt x="2790825" y="2790825"/>
                  </a:lnTo>
                  <a:lnTo>
                    <a:pt x="0" y="2790825"/>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sp>
      </p:grpSp>
      <p:sp>
        <p:nvSpPr>
          <p:cNvPr id="65" name="Oval 64">
            <a:extLst>
              <a:ext uri="{FF2B5EF4-FFF2-40B4-BE49-F238E27FC236}">
                <a16:creationId xmlns:a16="http://schemas.microsoft.com/office/drawing/2014/main" id="{189EB959-E4D5-A8BA-3C80-F24DEEAC7078}"/>
              </a:ext>
            </a:extLst>
          </p:cNvPr>
          <p:cNvSpPr/>
          <p:nvPr/>
        </p:nvSpPr>
        <p:spPr>
          <a:xfrm>
            <a:off x="3153360" y="2167617"/>
            <a:ext cx="757398" cy="732575"/>
          </a:xfrm>
          <a:prstGeom prst="ellipse">
            <a:avLst/>
          </a:prstGeom>
          <a:solidFill>
            <a:schemeClr val="accent2">
              <a:lumMod val="40000"/>
              <a:lumOff val="6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07B53230-A4FB-E5D2-EE38-F9F336110697}"/>
              </a:ext>
            </a:extLst>
          </p:cNvPr>
          <p:cNvSpPr/>
          <p:nvPr/>
        </p:nvSpPr>
        <p:spPr>
          <a:xfrm>
            <a:off x="2779653" y="4611277"/>
            <a:ext cx="757398" cy="732575"/>
          </a:xfrm>
          <a:prstGeom prst="ellipse">
            <a:avLst/>
          </a:prstGeom>
          <a:solidFill>
            <a:schemeClr val="accent1">
              <a:lumMod val="40000"/>
              <a:lumOff val="60000"/>
            </a:schemeClr>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F2273DCF-DEE6-4526-6166-383D6809C796}"/>
              </a:ext>
            </a:extLst>
          </p:cNvPr>
          <p:cNvSpPr/>
          <p:nvPr/>
        </p:nvSpPr>
        <p:spPr>
          <a:xfrm>
            <a:off x="7475886" y="5131125"/>
            <a:ext cx="757398" cy="732575"/>
          </a:xfrm>
          <a:prstGeom prst="ellipse">
            <a:avLst/>
          </a:prstGeom>
          <a:solidFill>
            <a:schemeClr val="accent4">
              <a:lumMod val="40000"/>
              <a:lumOff val="60000"/>
            </a:schemeClr>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F0D58503-89B7-8925-BCA8-04E630D05DD8}"/>
              </a:ext>
            </a:extLst>
          </p:cNvPr>
          <p:cNvSpPr/>
          <p:nvPr/>
        </p:nvSpPr>
        <p:spPr>
          <a:xfrm>
            <a:off x="8661901" y="3486220"/>
            <a:ext cx="757398" cy="732575"/>
          </a:xfrm>
          <a:prstGeom prst="ellipse">
            <a:avLst/>
          </a:prstGeom>
          <a:solidFill>
            <a:schemeClr val="accent3">
              <a:lumMod val="40000"/>
              <a:lumOff val="60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7" name="Graphic 76" descr="Briefcase with solid fill">
            <a:extLst>
              <a:ext uri="{FF2B5EF4-FFF2-40B4-BE49-F238E27FC236}">
                <a16:creationId xmlns:a16="http://schemas.microsoft.com/office/drawing/2014/main" id="{694A0DAA-284C-1E08-9A7C-2CBA88BACAD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88239" y="2287750"/>
            <a:ext cx="484731" cy="484731"/>
          </a:xfrm>
          <a:prstGeom prst="rect">
            <a:avLst/>
          </a:prstGeom>
        </p:spPr>
      </p:pic>
      <p:pic>
        <p:nvPicPr>
          <p:cNvPr id="79" name="Graphic 78" descr="Checklist with solid fill">
            <a:extLst>
              <a:ext uri="{FF2B5EF4-FFF2-40B4-BE49-F238E27FC236}">
                <a16:creationId xmlns:a16="http://schemas.microsoft.com/office/drawing/2014/main" id="{28363E6B-7033-ABAE-8F6F-5729A04918B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889876" y="4717458"/>
            <a:ext cx="526968" cy="514020"/>
          </a:xfrm>
          <a:prstGeom prst="rect">
            <a:avLst/>
          </a:prstGeom>
        </p:spPr>
      </p:pic>
      <p:grpSp>
        <p:nvGrpSpPr>
          <p:cNvPr id="5" name="Group 4">
            <a:extLst>
              <a:ext uri="{FF2B5EF4-FFF2-40B4-BE49-F238E27FC236}">
                <a16:creationId xmlns:a16="http://schemas.microsoft.com/office/drawing/2014/main" id="{37E50CC2-ECDE-E88A-213B-C724FB5FDCE4}"/>
              </a:ext>
            </a:extLst>
          </p:cNvPr>
          <p:cNvGrpSpPr/>
          <p:nvPr/>
        </p:nvGrpSpPr>
        <p:grpSpPr>
          <a:xfrm>
            <a:off x="6854063" y="1531200"/>
            <a:ext cx="757398" cy="732575"/>
            <a:chOff x="11244901" y="-165647"/>
            <a:chExt cx="757398" cy="732575"/>
          </a:xfrm>
        </p:grpSpPr>
        <p:sp>
          <p:nvSpPr>
            <p:cNvPr id="69" name="Oval 68">
              <a:extLst>
                <a:ext uri="{FF2B5EF4-FFF2-40B4-BE49-F238E27FC236}">
                  <a16:creationId xmlns:a16="http://schemas.microsoft.com/office/drawing/2014/main" id="{9C93B576-F51D-74A5-A3AB-23447A08DCB5}"/>
                </a:ext>
              </a:extLst>
            </p:cNvPr>
            <p:cNvSpPr/>
            <p:nvPr/>
          </p:nvSpPr>
          <p:spPr>
            <a:xfrm>
              <a:off x="11244901" y="-165647"/>
              <a:ext cx="757398" cy="732575"/>
            </a:xfrm>
            <a:prstGeom prst="ellipse">
              <a:avLst/>
            </a:prstGeom>
            <a:solidFill>
              <a:schemeClr val="tx2">
                <a:lumMod val="40000"/>
                <a:lumOff val="60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1" name="Graphic 80" descr="Head with gears with solid fill">
              <a:extLst>
                <a:ext uri="{FF2B5EF4-FFF2-40B4-BE49-F238E27FC236}">
                  <a16:creationId xmlns:a16="http://schemas.microsoft.com/office/drawing/2014/main" id="{ED54CF6D-B538-E721-B908-478E47EE1FC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341939" y="-81021"/>
              <a:ext cx="563322" cy="563322"/>
            </a:xfrm>
            <a:prstGeom prst="rect">
              <a:avLst/>
            </a:prstGeom>
          </p:spPr>
        </p:pic>
      </p:grpSp>
      <p:pic>
        <p:nvPicPr>
          <p:cNvPr id="83" name="Graphic 82" descr="Bank with solid fill">
            <a:extLst>
              <a:ext uri="{FF2B5EF4-FFF2-40B4-BE49-F238E27FC236}">
                <a16:creationId xmlns:a16="http://schemas.microsoft.com/office/drawing/2014/main" id="{B5E7AC1D-0C92-2F61-5A41-E9D13A205D9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558986" y="5153877"/>
            <a:ext cx="598512" cy="598512"/>
          </a:xfrm>
          <a:prstGeom prst="rect">
            <a:avLst/>
          </a:prstGeom>
        </p:spPr>
      </p:pic>
      <p:pic>
        <p:nvPicPr>
          <p:cNvPr id="87" name="Graphic 86" descr="Playbook with solid fill">
            <a:extLst>
              <a:ext uri="{FF2B5EF4-FFF2-40B4-BE49-F238E27FC236}">
                <a16:creationId xmlns:a16="http://schemas.microsoft.com/office/drawing/2014/main" id="{734DE40F-1656-5D95-93C9-9AC6CE966D8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688370" y="3531074"/>
            <a:ext cx="667312" cy="667312"/>
          </a:xfrm>
          <a:prstGeom prst="rect">
            <a:avLst/>
          </a:prstGeom>
        </p:spPr>
      </p:pic>
      <p:sp>
        <p:nvSpPr>
          <p:cNvPr id="2" name="Title 1">
            <a:extLst>
              <a:ext uri="{FF2B5EF4-FFF2-40B4-BE49-F238E27FC236}">
                <a16:creationId xmlns:a16="http://schemas.microsoft.com/office/drawing/2014/main" id="{B5CE0936-8132-D6B0-931E-8C3CD62EF830}"/>
              </a:ext>
            </a:extLst>
          </p:cNvPr>
          <p:cNvSpPr>
            <a:spLocks noGrp="1"/>
          </p:cNvSpPr>
          <p:nvPr>
            <p:ph type="title" idx="1"/>
          </p:nvPr>
        </p:nvSpPr>
        <p:spPr/>
        <p:txBody>
          <a:bodyPr>
            <a:normAutofit fontScale="90000"/>
          </a:bodyPr>
          <a:lstStyle/>
          <a:p>
            <a:pPr algn="l"/>
            <a:r>
              <a:rPr lang="en-US" dirty="0">
                <a:solidFill>
                  <a:schemeClr val="bg1"/>
                </a:solidFill>
              </a:rPr>
              <a:t>Different Missions. Stronger Together.</a:t>
            </a:r>
          </a:p>
        </p:txBody>
      </p:sp>
      <p:sp>
        <p:nvSpPr>
          <p:cNvPr id="4" name="Content Placeholder 3">
            <a:extLst>
              <a:ext uri="{FF2B5EF4-FFF2-40B4-BE49-F238E27FC236}">
                <a16:creationId xmlns:a16="http://schemas.microsoft.com/office/drawing/2014/main" id="{029DE0EB-F200-B22F-A0CB-42D51A7552F4}"/>
              </a:ext>
            </a:extLst>
          </p:cNvPr>
          <p:cNvSpPr>
            <a:spLocks noGrp="1"/>
          </p:cNvSpPr>
          <p:nvPr>
            <p:ph idx="90"/>
          </p:nvPr>
        </p:nvSpPr>
        <p:spPr/>
        <p:txBody>
          <a:bodyPr>
            <a:normAutofit fontScale="40000" lnSpcReduction="20000"/>
          </a:bodyPr>
          <a:lstStyle/>
          <a:p>
            <a:pPr marL="0" indent="0">
              <a:buNone/>
            </a:pPr>
            <a:r>
              <a:rPr lang="en-US" dirty="0">
                <a:solidFill>
                  <a:schemeClr val="tx2"/>
                </a:solidFill>
              </a:rPr>
              <a:t>Connecting people, ideas, and capability for impact.</a:t>
            </a:r>
          </a:p>
        </p:txBody>
      </p:sp>
      <p:sp>
        <p:nvSpPr>
          <p:cNvPr id="3" name="Slide Number Placeholder 5">
            <a:extLst>
              <a:ext uri="{FF2B5EF4-FFF2-40B4-BE49-F238E27FC236}">
                <a16:creationId xmlns:a16="http://schemas.microsoft.com/office/drawing/2014/main" id="{572A5DD7-9C44-6854-C8E4-2140826C593B}"/>
              </a:ext>
            </a:extLst>
          </p:cNvPr>
          <p:cNvSpPr>
            <a:spLocks noGrp="1"/>
          </p:cNvSpPr>
          <p:nvPr>
            <p:ph type="sldNum" idx="91"/>
          </p:nvPr>
        </p:nvSpPr>
        <p:spPr>
          <a:xfrm>
            <a:off x="10991088" y="6419088"/>
            <a:ext cx="502920" cy="201168"/>
          </a:xfrm>
        </p:spPr>
        <p:txBody>
          <a:bodyPr/>
          <a:lstStyle/>
          <a:p>
            <a:endParaRPr lang="en-US"/>
          </a:p>
        </p:txBody>
      </p:sp>
    </p:spTree>
    <p:extLst>
      <p:ext uri="{BB962C8B-B14F-4D97-AF65-F5344CB8AC3E}">
        <p14:creationId xmlns:p14="http://schemas.microsoft.com/office/powerpoint/2010/main" val="824991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1520D-B0F7-E302-1D2D-861F8F191C34}"/>
              </a:ext>
            </a:extLst>
          </p:cNvPr>
          <p:cNvSpPr>
            <a:spLocks noGrp="1"/>
          </p:cNvSpPr>
          <p:nvPr>
            <p:ph type="title" idx="1"/>
          </p:nvPr>
        </p:nvSpPr>
        <p:spPr/>
        <p:txBody>
          <a:bodyPr>
            <a:noAutofit/>
          </a:bodyPr>
          <a:lstStyle/>
          <a:p>
            <a:pPr algn="l"/>
            <a:r>
              <a:rPr lang="en-US" sz="3600" b="1" dirty="0">
                <a:solidFill>
                  <a:srgbClr val="FFFFFF"/>
                </a:solidFill>
                <a:latin typeface="Aptos"/>
              </a:rPr>
              <a:t>Partnership requires translation in both directions.</a:t>
            </a:r>
            <a:endParaRPr lang="en-US" sz="3600" dirty="0"/>
          </a:p>
        </p:txBody>
      </p:sp>
      <p:graphicFrame>
        <p:nvGraphicFramePr>
          <p:cNvPr id="8" name="Content Placeholder 7">
            <a:extLst>
              <a:ext uri="{FF2B5EF4-FFF2-40B4-BE49-F238E27FC236}">
                <a16:creationId xmlns:a16="http://schemas.microsoft.com/office/drawing/2014/main" id="{E5BFE2BB-7B41-68F7-0D61-80CB6F260335}"/>
              </a:ext>
            </a:extLst>
          </p:cNvPr>
          <p:cNvGraphicFramePr>
            <a:graphicFrameLocks noGrp="1"/>
          </p:cNvGraphicFramePr>
          <p:nvPr>
            <p:ph idx="2"/>
            <p:extLst>
              <p:ext uri="{D42A27DB-BD31-4B8C-83A1-F6EECF244321}">
                <p14:modId xmlns:p14="http://schemas.microsoft.com/office/powerpoint/2010/main" val="2074234755"/>
              </p:ext>
            </p:extLst>
          </p:nvPr>
        </p:nvGraphicFramePr>
        <p:xfrm>
          <a:off x="1029660" y="1683347"/>
          <a:ext cx="10357810" cy="43699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4">
            <a:extLst>
              <a:ext uri="{FF2B5EF4-FFF2-40B4-BE49-F238E27FC236}">
                <a16:creationId xmlns:a16="http://schemas.microsoft.com/office/drawing/2014/main" id="{658AFA04-646D-A975-D8DB-2E38591FDCE7}"/>
              </a:ext>
            </a:extLst>
          </p:cNvPr>
          <p:cNvSpPr>
            <a:spLocks noGrp="1"/>
          </p:cNvSpPr>
          <p:nvPr>
            <p:ph idx="90"/>
          </p:nvPr>
        </p:nvSpPr>
        <p:spPr/>
        <p:txBody>
          <a:bodyPr>
            <a:normAutofit fontScale="40000" lnSpcReduction="20000"/>
          </a:bodyPr>
          <a:lstStyle/>
          <a:p>
            <a:pPr marL="0" indent="0">
              <a:buNone/>
            </a:pPr>
            <a:r>
              <a:rPr lang="en-US" dirty="0">
                <a:solidFill>
                  <a:schemeClr val="tx2"/>
                </a:solidFill>
              </a:rPr>
              <a:t>Precision on both sides creates adoption</a:t>
            </a:r>
          </a:p>
        </p:txBody>
      </p:sp>
      <p:sp>
        <p:nvSpPr>
          <p:cNvPr id="6" name="Slide Number Placeholder 5">
            <a:extLst>
              <a:ext uri="{FF2B5EF4-FFF2-40B4-BE49-F238E27FC236}">
                <a16:creationId xmlns:a16="http://schemas.microsoft.com/office/drawing/2014/main" id="{415D2C3C-D675-F44D-5BEF-3A55C5671D05}"/>
              </a:ext>
            </a:extLst>
          </p:cNvPr>
          <p:cNvSpPr>
            <a:spLocks noGrp="1"/>
          </p:cNvSpPr>
          <p:nvPr>
            <p:ph type="sldNum" idx="91"/>
          </p:nvPr>
        </p:nvSpPr>
        <p:spPr/>
        <p:txBody>
          <a:bodyPr/>
          <a:lstStyle/>
          <a:p>
            <a:endParaRPr lang="en-US"/>
          </a:p>
        </p:txBody>
      </p:sp>
      <p:sp>
        <p:nvSpPr>
          <p:cNvPr id="13" name="TextBox 12">
            <a:extLst>
              <a:ext uri="{FF2B5EF4-FFF2-40B4-BE49-F238E27FC236}">
                <a16:creationId xmlns:a16="http://schemas.microsoft.com/office/drawing/2014/main" id="{4F487293-0421-036A-8D33-43F1B9963C6F}"/>
              </a:ext>
            </a:extLst>
          </p:cNvPr>
          <p:cNvSpPr txBox="1"/>
          <p:nvPr/>
        </p:nvSpPr>
        <p:spPr>
          <a:xfrm rot="21257338">
            <a:off x="5523545" y="3737533"/>
            <a:ext cx="1144909" cy="261610"/>
          </a:xfrm>
          <a:prstGeom prst="rect">
            <a:avLst/>
          </a:prstGeom>
          <a:noFill/>
        </p:spPr>
        <p:txBody>
          <a:bodyPr wrap="square" rtlCol="0">
            <a:spAutoFit/>
          </a:bodyPr>
          <a:lstStyle/>
          <a:p>
            <a:r>
              <a:rPr lang="en-US" sz="1100" dirty="0">
                <a:solidFill>
                  <a:schemeClr val="bg1"/>
                </a:solidFill>
              </a:rPr>
              <a:t>TRANSLATE</a:t>
            </a:r>
          </a:p>
        </p:txBody>
      </p:sp>
    </p:spTree>
    <p:extLst>
      <p:ext uri="{BB962C8B-B14F-4D97-AF65-F5344CB8AC3E}">
        <p14:creationId xmlns:p14="http://schemas.microsoft.com/office/powerpoint/2010/main" val="3291017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sp>
        <p:nvSpPr>
          <p:cNvPr id="56" name="Freeform 2">
            <a:extLst>
              <a:ext uri="{FF2B5EF4-FFF2-40B4-BE49-F238E27FC236}">
                <a16:creationId xmlns:a16="http://schemas.microsoft.com/office/drawing/2014/main" id="{EA933D44-BDBE-2E9C-287D-86C43DD029B0}"/>
              </a:ext>
            </a:extLst>
          </p:cNvPr>
          <p:cNvSpPr/>
          <p:nvPr/>
        </p:nvSpPr>
        <p:spPr>
          <a:xfrm>
            <a:off x="1" y="1"/>
            <a:ext cx="12192000" cy="6857999"/>
          </a:xfrm>
          <a:custGeom>
            <a:avLst/>
            <a:gdLst/>
            <a:ahLst/>
            <a:cxnLst/>
            <a:rect l="l" t="t" r="r" b="b"/>
            <a:pathLst>
              <a:path w="18468975" h="10665833">
                <a:moveTo>
                  <a:pt x="0" y="0"/>
                </a:moveTo>
                <a:lnTo>
                  <a:pt x="18468975" y="0"/>
                </a:lnTo>
                <a:lnTo>
                  <a:pt x="18468975" y="10665834"/>
                </a:lnTo>
                <a:lnTo>
                  <a:pt x="0" y="10665834"/>
                </a:lnTo>
                <a:lnTo>
                  <a:pt x="0" y="0"/>
                </a:lnTo>
                <a:close/>
              </a:path>
            </a:pathLst>
          </a:custGeom>
          <a:blipFill>
            <a:blip r:embed="rId3">
              <a:alphaModFix amt="48000"/>
            </a:blip>
            <a:stretch>
              <a:fillRect t="-2" r="-51484" b="-55523"/>
            </a:stretch>
          </a:blipFill>
        </p:spPr>
        <p:txBody>
          <a:bodyPr/>
          <a:lstStyle/>
          <a:p>
            <a:endParaRPr lang="en-US" dirty="0"/>
          </a:p>
        </p:txBody>
      </p:sp>
      <p:sp>
        <p:nvSpPr>
          <p:cNvPr id="2" name="Title 1">
            <a:extLst>
              <a:ext uri="{FF2B5EF4-FFF2-40B4-BE49-F238E27FC236}">
                <a16:creationId xmlns:a16="http://schemas.microsoft.com/office/drawing/2014/main" id="{AB879799-D8D9-FC2C-4C82-0E63EB5121F5}"/>
              </a:ext>
            </a:extLst>
          </p:cNvPr>
          <p:cNvSpPr>
            <a:spLocks noGrp="1"/>
          </p:cNvSpPr>
          <p:nvPr>
            <p:ph type="title" idx="1"/>
          </p:nvPr>
        </p:nvSpPr>
        <p:spPr/>
        <p:txBody>
          <a:bodyPr>
            <a:normAutofit fontScale="90000"/>
          </a:bodyPr>
          <a:lstStyle/>
          <a:p>
            <a:pPr algn="l"/>
            <a:r>
              <a:rPr lang="en-US" sz="4400" b="1" dirty="0">
                <a:solidFill>
                  <a:srgbClr val="FFFFFF"/>
                </a:solidFill>
                <a:latin typeface="Montserrat" panose="02000505000000020004" pitchFamily="2" charset="77"/>
                <a:ea typeface="Montserrat Bold"/>
                <a:cs typeface="Montserrat Bold"/>
                <a:sym typeface="Montserrat Bold"/>
              </a:rPr>
              <a:t>Finding technology is not the hard part.</a:t>
            </a:r>
            <a:endParaRPr lang="en-US" dirty="0"/>
          </a:p>
        </p:txBody>
      </p:sp>
      <p:sp>
        <p:nvSpPr>
          <p:cNvPr id="3" name="Subtitle 2">
            <a:extLst>
              <a:ext uri="{FF2B5EF4-FFF2-40B4-BE49-F238E27FC236}">
                <a16:creationId xmlns:a16="http://schemas.microsoft.com/office/drawing/2014/main" id="{DAA1DB74-ED3C-9D3A-5E48-1455D68CCA8F}"/>
              </a:ext>
            </a:extLst>
          </p:cNvPr>
          <p:cNvSpPr>
            <a:spLocks noGrp="1"/>
          </p:cNvSpPr>
          <p:nvPr>
            <p:ph type="subTitle" idx="2"/>
          </p:nvPr>
        </p:nvSpPr>
        <p:spPr/>
        <p:txBody>
          <a:bodyPr>
            <a:normAutofit/>
          </a:bodyPr>
          <a:lstStyle/>
          <a:p>
            <a:pPr marL="0" indent="0">
              <a:buNone/>
            </a:pPr>
            <a:r>
              <a:rPr lang="en-US" sz="2000" dirty="0">
                <a:solidFill>
                  <a:srgbClr val="FFFFFF"/>
                </a:solidFill>
                <a:latin typeface="Montserrat" panose="02000505000000020004" pitchFamily="2" charset="77"/>
                <a:ea typeface="Open Sauce"/>
                <a:cs typeface="Open Sauce"/>
                <a:sym typeface="Open Sauce"/>
              </a:rPr>
              <a:t>The hard part is making it usable.</a:t>
            </a:r>
          </a:p>
        </p:txBody>
      </p:sp>
      <p:sp>
        <p:nvSpPr>
          <p:cNvPr id="5" name="Slide Number Placeholder 4">
            <a:extLst>
              <a:ext uri="{FF2B5EF4-FFF2-40B4-BE49-F238E27FC236}">
                <a16:creationId xmlns:a16="http://schemas.microsoft.com/office/drawing/2014/main" id="{58829E48-CBD0-A4A6-0E2C-7EBF65C1F5C4}"/>
              </a:ext>
            </a:extLst>
          </p:cNvPr>
          <p:cNvSpPr>
            <a:spLocks noGrp="1"/>
          </p:cNvSpPr>
          <p:nvPr>
            <p:ph type="sldNum" idx="91"/>
          </p:nvPr>
        </p:nvSpPr>
        <p:spPr/>
        <p:txBody>
          <a:bodyPr/>
          <a:lstStyle/>
          <a:p>
            <a:endParaRPr lang="en-US"/>
          </a:p>
        </p:txBody>
      </p:sp>
      <p:grpSp>
        <p:nvGrpSpPr>
          <p:cNvPr id="30" name="Group 3">
            <a:extLst>
              <a:ext uri="{FF2B5EF4-FFF2-40B4-BE49-F238E27FC236}">
                <a16:creationId xmlns:a16="http://schemas.microsoft.com/office/drawing/2014/main" id="{8311B830-36D5-4B80-3D68-45FF4DCFEDDC}"/>
              </a:ext>
            </a:extLst>
          </p:cNvPr>
          <p:cNvGrpSpPr/>
          <p:nvPr/>
        </p:nvGrpSpPr>
        <p:grpSpPr>
          <a:xfrm>
            <a:off x="10163461" y="3614718"/>
            <a:ext cx="1387560" cy="1393224"/>
            <a:chOff x="0" y="0"/>
            <a:chExt cx="809496" cy="812800"/>
          </a:xfrm>
        </p:grpSpPr>
        <p:sp>
          <p:nvSpPr>
            <p:cNvPr id="31" name="Freeform 4">
              <a:extLst>
                <a:ext uri="{FF2B5EF4-FFF2-40B4-BE49-F238E27FC236}">
                  <a16:creationId xmlns:a16="http://schemas.microsoft.com/office/drawing/2014/main" id="{49DBA40D-DEEA-89C3-E451-6A7108EDCFEE}"/>
                </a:ext>
              </a:extLst>
            </p:cNvPr>
            <p:cNvSpPr/>
            <p:nvPr/>
          </p:nvSpPr>
          <p:spPr>
            <a:xfrm>
              <a:off x="0" y="0"/>
              <a:ext cx="809496" cy="812800"/>
            </a:xfrm>
            <a:custGeom>
              <a:avLst/>
              <a:gdLst/>
              <a:ahLst/>
              <a:cxnLst/>
              <a:rect l="l" t="t" r="r" b="b"/>
              <a:pathLst>
                <a:path w="809496" h="812800">
                  <a:moveTo>
                    <a:pt x="404748" y="0"/>
                  </a:moveTo>
                  <a:cubicBezTo>
                    <a:pt x="181212" y="0"/>
                    <a:pt x="0" y="181951"/>
                    <a:pt x="0" y="406400"/>
                  </a:cubicBezTo>
                  <a:cubicBezTo>
                    <a:pt x="0" y="630849"/>
                    <a:pt x="181212" y="812800"/>
                    <a:pt x="404748" y="812800"/>
                  </a:cubicBezTo>
                  <a:cubicBezTo>
                    <a:pt x="628284" y="812800"/>
                    <a:pt x="809496" y="630849"/>
                    <a:pt x="809496" y="406400"/>
                  </a:cubicBezTo>
                  <a:cubicBezTo>
                    <a:pt x="809496" y="181951"/>
                    <a:pt x="628284" y="0"/>
                    <a:pt x="404748" y="0"/>
                  </a:cubicBezTo>
                  <a:close/>
                </a:path>
              </a:pathLst>
            </a:custGeom>
            <a:ln w="85725" cap="sq">
              <a:solidFill>
                <a:schemeClr val="accent1"/>
              </a:solidFill>
              <a:prstDash val="solid"/>
              <a:miter/>
            </a:ln>
          </p:spPr>
        </p:sp>
        <p:sp>
          <p:nvSpPr>
            <p:cNvPr id="32" name="TextBox 5">
              <a:extLst>
                <a:ext uri="{FF2B5EF4-FFF2-40B4-BE49-F238E27FC236}">
                  <a16:creationId xmlns:a16="http://schemas.microsoft.com/office/drawing/2014/main" id="{D7C0B0FC-C749-0BC0-8CD4-6E10508D4961}"/>
                </a:ext>
              </a:extLst>
            </p:cNvPr>
            <p:cNvSpPr txBox="1"/>
            <p:nvPr/>
          </p:nvSpPr>
          <p:spPr>
            <a:xfrm>
              <a:off x="75890" y="19050"/>
              <a:ext cx="657715" cy="717550"/>
            </a:xfrm>
            <a:prstGeom prst="rect">
              <a:avLst/>
            </a:prstGeom>
          </p:spPr>
          <p:txBody>
            <a:bodyPr lIns="50800" tIns="50800" rIns="50800" bIns="50800" rtlCol="0" anchor="ctr"/>
            <a:lstStyle/>
            <a:p>
              <a:pPr algn="ctr">
                <a:lnSpc>
                  <a:spcPts val="2957"/>
                </a:lnSpc>
              </a:pPr>
              <a:endParaRPr>
                <a:latin typeface="Montserrat" panose="02000505000000020004" pitchFamily="2" charset="77"/>
              </a:endParaRPr>
            </a:p>
          </p:txBody>
        </p:sp>
      </p:grpSp>
      <p:grpSp>
        <p:nvGrpSpPr>
          <p:cNvPr id="33" name="Group 6">
            <a:extLst>
              <a:ext uri="{FF2B5EF4-FFF2-40B4-BE49-F238E27FC236}">
                <a16:creationId xmlns:a16="http://schemas.microsoft.com/office/drawing/2014/main" id="{8E5F918B-9B82-61F2-2042-9A9384093DBD}"/>
              </a:ext>
            </a:extLst>
          </p:cNvPr>
          <p:cNvGrpSpPr/>
          <p:nvPr/>
        </p:nvGrpSpPr>
        <p:grpSpPr>
          <a:xfrm>
            <a:off x="5432784" y="3745332"/>
            <a:ext cx="1387560" cy="1393224"/>
            <a:chOff x="0" y="0"/>
            <a:chExt cx="809496" cy="812800"/>
          </a:xfrm>
        </p:grpSpPr>
        <p:sp>
          <p:nvSpPr>
            <p:cNvPr id="34" name="Freeform 7">
              <a:extLst>
                <a:ext uri="{FF2B5EF4-FFF2-40B4-BE49-F238E27FC236}">
                  <a16:creationId xmlns:a16="http://schemas.microsoft.com/office/drawing/2014/main" id="{EEC7D879-B8A8-6682-FB22-0553E05690E2}"/>
                </a:ext>
              </a:extLst>
            </p:cNvPr>
            <p:cNvSpPr/>
            <p:nvPr/>
          </p:nvSpPr>
          <p:spPr>
            <a:xfrm>
              <a:off x="0" y="0"/>
              <a:ext cx="809496" cy="812800"/>
            </a:xfrm>
            <a:custGeom>
              <a:avLst/>
              <a:gdLst/>
              <a:ahLst/>
              <a:cxnLst/>
              <a:rect l="l" t="t" r="r" b="b"/>
              <a:pathLst>
                <a:path w="809496" h="812800">
                  <a:moveTo>
                    <a:pt x="404748" y="0"/>
                  </a:moveTo>
                  <a:cubicBezTo>
                    <a:pt x="181212" y="0"/>
                    <a:pt x="0" y="181951"/>
                    <a:pt x="0" y="406400"/>
                  </a:cubicBezTo>
                  <a:cubicBezTo>
                    <a:pt x="0" y="630849"/>
                    <a:pt x="181212" y="812800"/>
                    <a:pt x="404748" y="812800"/>
                  </a:cubicBezTo>
                  <a:cubicBezTo>
                    <a:pt x="628284" y="812800"/>
                    <a:pt x="809496" y="630849"/>
                    <a:pt x="809496" y="406400"/>
                  </a:cubicBezTo>
                  <a:cubicBezTo>
                    <a:pt x="809496" y="181951"/>
                    <a:pt x="628284" y="0"/>
                    <a:pt x="404748" y="0"/>
                  </a:cubicBezTo>
                  <a:close/>
                </a:path>
              </a:pathLst>
            </a:custGeom>
            <a:ln w="85725" cap="sq">
              <a:solidFill>
                <a:schemeClr val="accent1"/>
              </a:solidFill>
              <a:prstDash val="solid"/>
              <a:miter/>
            </a:ln>
          </p:spPr>
        </p:sp>
        <p:sp>
          <p:nvSpPr>
            <p:cNvPr id="35" name="TextBox 8">
              <a:extLst>
                <a:ext uri="{FF2B5EF4-FFF2-40B4-BE49-F238E27FC236}">
                  <a16:creationId xmlns:a16="http://schemas.microsoft.com/office/drawing/2014/main" id="{36A1BDA6-27A3-77CC-91D6-58DE9C765BAE}"/>
                </a:ext>
              </a:extLst>
            </p:cNvPr>
            <p:cNvSpPr txBox="1"/>
            <p:nvPr/>
          </p:nvSpPr>
          <p:spPr>
            <a:xfrm>
              <a:off x="75890" y="19050"/>
              <a:ext cx="657715" cy="717550"/>
            </a:xfrm>
            <a:prstGeom prst="rect">
              <a:avLst/>
            </a:prstGeom>
          </p:spPr>
          <p:txBody>
            <a:bodyPr lIns="50800" tIns="50800" rIns="50800" bIns="50800" rtlCol="0" anchor="ctr"/>
            <a:lstStyle/>
            <a:p>
              <a:pPr algn="ctr">
                <a:lnSpc>
                  <a:spcPts val="2957"/>
                </a:lnSpc>
              </a:pPr>
              <a:endParaRPr>
                <a:latin typeface="Montserrat" panose="02000505000000020004" pitchFamily="2" charset="77"/>
              </a:endParaRPr>
            </a:p>
          </p:txBody>
        </p:sp>
      </p:grpSp>
      <p:grpSp>
        <p:nvGrpSpPr>
          <p:cNvPr id="36" name="Group 9">
            <a:extLst>
              <a:ext uri="{FF2B5EF4-FFF2-40B4-BE49-F238E27FC236}">
                <a16:creationId xmlns:a16="http://schemas.microsoft.com/office/drawing/2014/main" id="{7958D9FF-F43C-2F8E-FAB5-0C4847708CA8}"/>
              </a:ext>
            </a:extLst>
          </p:cNvPr>
          <p:cNvGrpSpPr/>
          <p:nvPr/>
        </p:nvGrpSpPr>
        <p:grpSpPr>
          <a:xfrm>
            <a:off x="873535" y="3745332"/>
            <a:ext cx="1387560" cy="1393224"/>
            <a:chOff x="0" y="0"/>
            <a:chExt cx="809496" cy="812800"/>
          </a:xfrm>
        </p:grpSpPr>
        <p:sp>
          <p:nvSpPr>
            <p:cNvPr id="37" name="Freeform 10">
              <a:extLst>
                <a:ext uri="{FF2B5EF4-FFF2-40B4-BE49-F238E27FC236}">
                  <a16:creationId xmlns:a16="http://schemas.microsoft.com/office/drawing/2014/main" id="{082CFEB5-E514-7EE1-028B-891BF2DB65E0}"/>
                </a:ext>
              </a:extLst>
            </p:cNvPr>
            <p:cNvSpPr/>
            <p:nvPr/>
          </p:nvSpPr>
          <p:spPr>
            <a:xfrm>
              <a:off x="0" y="0"/>
              <a:ext cx="809496" cy="812800"/>
            </a:xfrm>
            <a:custGeom>
              <a:avLst/>
              <a:gdLst/>
              <a:ahLst/>
              <a:cxnLst/>
              <a:rect l="l" t="t" r="r" b="b"/>
              <a:pathLst>
                <a:path w="809496" h="812800">
                  <a:moveTo>
                    <a:pt x="404748" y="0"/>
                  </a:moveTo>
                  <a:cubicBezTo>
                    <a:pt x="181212" y="0"/>
                    <a:pt x="0" y="181951"/>
                    <a:pt x="0" y="406400"/>
                  </a:cubicBezTo>
                  <a:cubicBezTo>
                    <a:pt x="0" y="630849"/>
                    <a:pt x="181212" y="812800"/>
                    <a:pt x="404748" y="812800"/>
                  </a:cubicBezTo>
                  <a:cubicBezTo>
                    <a:pt x="628284" y="812800"/>
                    <a:pt x="809496" y="630849"/>
                    <a:pt x="809496" y="406400"/>
                  </a:cubicBezTo>
                  <a:cubicBezTo>
                    <a:pt x="809496" y="181951"/>
                    <a:pt x="628284" y="0"/>
                    <a:pt x="404748" y="0"/>
                  </a:cubicBezTo>
                  <a:close/>
                </a:path>
              </a:pathLst>
            </a:custGeom>
            <a:ln w="85725" cap="sq">
              <a:solidFill>
                <a:schemeClr val="accent1"/>
              </a:solidFill>
              <a:prstDash val="solid"/>
              <a:miter/>
            </a:ln>
          </p:spPr>
        </p:sp>
        <p:sp>
          <p:nvSpPr>
            <p:cNvPr id="38" name="TextBox 11">
              <a:extLst>
                <a:ext uri="{FF2B5EF4-FFF2-40B4-BE49-F238E27FC236}">
                  <a16:creationId xmlns:a16="http://schemas.microsoft.com/office/drawing/2014/main" id="{100182DC-8ED9-C852-38CB-D5C7146E8DD6}"/>
                </a:ext>
              </a:extLst>
            </p:cNvPr>
            <p:cNvSpPr txBox="1"/>
            <p:nvPr/>
          </p:nvSpPr>
          <p:spPr>
            <a:xfrm>
              <a:off x="75890" y="19050"/>
              <a:ext cx="657715" cy="717550"/>
            </a:xfrm>
            <a:prstGeom prst="rect">
              <a:avLst/>
            </a:prstGeom>
          </p:spPr>
          <p:txBody>
            <a:bodyPr lIns="50800" tIns="50800" rIns="50800" bIns="50800" rtlCol="0" anchor="ctr"/>
            <a:lstStyle/>
            <a:p>
              <a:pPr algn="ctr">
                <a:lnSpc>
                  <a:spcPts val="2957"/>
                </a:lnSpc>
              </a:pPr>
              <a:endParaRPr>
                <a:latin typeface="Montserrat" panose="02000505000000020004" pitchFamily="2" charset="77"/>
              </a:endParaRPr>
            </a:p>
          </p:txBody>
        </p:sp>
      </p:grpSp>
      <p:sp>
        <p:nvSpPr>
          <p:cNvPr id="39" name="Freeform 13">
            <a:extLst>
              <a:ext uri="{FF2B5EF4-FFF2-40B4-BE49-F238E27FC236}">
                <a16:creationId xmlns:a16="http://schemas.microsoft.com/office/drawing/2014/main" id="{89D821F7-4CD7-56FE-0B71-271348C4FE89}"/>
              </a:ext>
            </a:extLst>
          </p:cNvPr>
          <p:cNvSpPr/>
          <p:nvPr/>
        </p:nvSpPr>
        <p:spPr>
          <a:xfrm flipH="1">
            <a:off x="1131299" y="4059648"/>
            <a:ext cx="849527" cy="781565"/>
          </a:xfrm>
          <a:custGeom>
            <a:avLst/>
            <a:gdLst/>
            <a:ahLst/>
            <a:cxnLst/>
            <a:rect l="l" t="t" r="r" b="b"/>
            <a:pathLst>
              <a:path w="1428750" h="1314450">
                <a:moveTo>
                  <a:pt x="1428750" y="0"/>
                </a:moveTo>
                <a:lnTo>
                  <a:pt x="0" y="0"/>
                </a:lnTo>
                <a:lnTo>
                  <a:pt x="0" y="1314450"/>
                </a:lnTo>
                <a:lnTo>
                  <a:pt x="1428750" y="1314450"/>
                </a:lnTo>
                <a:lnTo>
                  <a:pt x="142875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0" name="Group 14">
            <a:extLst>
              <a:ext uri="{FF2B5EF4-FFF2-40B4-BE49-F238E27FC236}">
                <a16:creationId xmlns:a16="http://schemas.microsoft.com/office/drawing/2014/main" id="{AD61F116-12AF-8E7A-85B6-F18F707DFD67}"/>
              </a:ext>
            </a:extLst>
          </p:cNvPr>
          <p:cNvGrpSpPr/>
          <p:nvPr/>
        </p:nvGrpSpPr>
        <p:grpSpPr>
          <a:xfrm>
            <a:off x="3153160" y="3777986"/>
            <a:ext cx="1387560" cy="1393224"/>
            <a:chOff x="0" y="0"/>
            <a:chExt cx="809496" cy="812800"/>
          </a:xfrm>
        </p:grpSpPr>
        <p:sp>
          <p:nvSpPr>
            <p:cNvPr id="41" name="Freeform 15">
              <a:extLst>
                <a:ext uri="{FF2B5EF4-FFF2-40B4-BE49-F238E27FC236}">
                  <a16:creationId xmlns:a16="http://schemas.microsoft.com/office/drawing/2014/main" id="{36AE3D25-24CC-B643-EAFC-F27E6A3A840A}"/>
                </a:ext>
              </a:extLst>
            </p:cNvPr>
            <p:cNvSpPr/>
            <p:nvPr/>
          </p:nvSpPr>
          <p:spPr>
            <a:xfrm>
              <a:off x="0" y="0"/>
              <a:ext cx="809496" cy="812800"/>
            </a:xfrm>
            <a:custGeom>
              <a:avLst/>
              <a:gdLst/>
              <a:ahLst/>
              <a:cxnLst/>
              <a:rect l="l" t="t" r="r" b="b"/>
              <a:pathLst>
                <a:path w="809496" h="812800">
                  <a:moveTo>
                    <a:pt x="404748" y="0"/>
                  </a:moveTo>
                  <a:cubicBezTo>
                    <a:pt x="181212" y="0"/>
                    <a:pt x="0" y="181951"/>
                    <a:pt x="0" y="406400"/>
                  </a:cubicBezTo>
                  <a:cubicBezTo>
                    <a:pt x="0" y="630849"/>
                    <a:pt x="181212" y="812800"/>
                    <a:pt x="404748" y="812800"/>
                  </a:cubicBezTo>
                  <a:cubicBezTo>
                    <a:pt x="628284" y="812800"/>
                    <a:pt x="809496" y="630849"/>
                    <a:pt x="809496" y="406400"/>
                  </a:cubicBezTo>
                  <a:cubicBezTo>
                    <a:pt x="809496" y="181951"/>
                    <a:pt x="628284" y="0"/>
                    <a:pt x="404748" y="0"/>
                  </a:cubicBezTo>
                  <a:close/>
                </a:path>
              </a:pathLst>
            </a:custGeom>
            <a:ln w="85725" cap="sq">
              <a:solidFill>
                <a:schemeClr val="accent1"/>
              </a:solidFill>
              <a:prstDash val="solid"/>
              <a:miter/>
            </a:ln>
          </p:spPr>
        </p:sp>
        <p:sp>
          <p:nvSpPr>
            <p:cNvPr id="42" name="TextBox 16">
              <a:extLst>
                <a:ext uri="{FF2B5EF4-FFF2-40B4-BE49-F238E27FC236}">
                  <a16:creationId xmlns:a16="http://schemas.microsoft.com/office/drawing/2014/main" id="{5C1065A3-52D4-2CB3-4958-A1205488C916}"/>
                </a:ext>
              </a:extLst>
            </p:cNvPr>
            <p:cNvSpPr txBox="1"/>
            <p:nvPr/>
          </p:nvSpPr>
          <p:spPr>
            <a:xfrm>
              <a:off x="75890" y="19050"/>
              <a:ext cx="657715" cy="717550"/>
            </a:xfrm>
            <a:prstGeom prst="rect">
              <a:avLst/>
            </a:prstGeom>
            <a:ln>
              <a:noFill/>
            </a:ln>
          </p:spPr>
          <p:txBody>
            <a:bodyPr lIns="50800" tIns="50800" rIns="50800" bIns="50800" rtlCol="0" anchor="ctr"/>
            <a:lstStyle/>
            <a:p>
              <a:pPr algn="ctr">
                <a:lnSpc>
                  <a:spcPts val="2957"/>
                </a:lnSpc>
              </a:pPr>
              <a:endParaRPr>
                <a:latin typeface="Montserrat" panose="02000505000000020004" pitchFamily="2" charset="77"/>
              </a:endParaRPr>
            </a:p>
          </p:txBody>
        </p:sp>
      </p:grpSp>
      <p:sp>
        <p:nvSpPr>
          <p:cNvPr id="43" name="Freeform 17">
            <a:extLst>
              <a:ext uri="{FF2B5EF4-FFF2-40B4-BE49-F238E27FC236}">
                <a16:creationId xmlns:a16="http://schemas.microsoft.com/office/drawing/2014/main" id="{D901B341-7EE7-842F-4F9A-4BEDFFA944B1}"/>
              </a:ext>
            </a:extLst>
          </p:cNvPr>
          <p:cNvSpPr/>
          <p:nvPr/>
        </p:nvSpPr>
        <p:spPr>
          <a:xfrm>
            <a:off x="3409629" y="3959374"/>
            <a:ext cx="849527" cy="982112"/>
          </a:xfrm>
          <a:custGeom>
            <a:avLst/>
            <a:gdLst/>
            <a:ahLst/>
            <a:cxnLst/>
            <a:rect l="l" t="t" r="r" b="b"/>
            <a:pathLst>
              <a:path w="1428750" h="1651734">
                <a:moveTo>
                  <a:pt x="0" y="0"/>
                </a:moveTo>
                <a:lnTo>
                  <a:pt x="1428751" y="0"/>
                </a:lnTo>
                <a:lnTo>
                  <a:pt x="1428751" y="1651734"/>
                </a:lnTo>
                <a:lnTo>
                  <a:pt x="0" y="16517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4" name="Freeform 18">
            <a:extLst>
              <a:ext uri="{FF2B5EF4-FFF2-40B4-BE49-F238E27FC236}">
                <a16:creationId xmlns:a16="http://schemas.microsoft.com/office/drawing/2014/main" id="{2BC4E592-26E3-C4FC-3090-DEF84837D478}"/>
              </a:ext>
            </a:extLst>
          </p:cNvPr>
          <p:cNvSpPr/>
          <p:nvPr/>
        </p:nvSpPr>
        <p:spPr>
          <a:xfrm>
            <a:off x="5705934" y="4001400"/>
            <a:ext cx="849527" cy="853796"/>
          </a:xfrm>
          <a:custGeom>
            <a:avLst/>
            <a:gdLst/>
            <a:ahLst/>
            <a:cxnLst/>
            <a:rect l="l" t="t" r="r" b="b"/>
            <a:pathLst>
              <a:path w="1428750" h="1435930">
                <a:moveTo>
                  <a:pt x="0" y="0"/>
                </a:moveTo>
                <a:lnTo>
                  <a:pt x="1428750" y="0"/>
                </a:lnTo>
                <a:lnTo>
                  <a:pt x="1428750" y="1435930"/>
                </a:lnTo>
                <a:lnTo>
                  <a:pt x="0" y="14359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5" name="Freeform 22">
            <a:extLst>
              <a:ext uri="{FF2B5EF4-FFF2-40B4-BE49-F238E27FC236}">
                <a16:creationId xmlns:a16="http://schemas.microsoft.com/office/drawing/2014/main" id="{56DFE3FA-3F96-AA17-806C-0CEFE5A2B265}"/>
              </a:ext>
            </a:extLst>
          </p:cNvPr>
          <p:cNvSpPr/>
          <p:nvPr/>
        </p:nvSpPr>
        <p:spPr>
          <a:xfrm>
            <a:off x="10432477" y="3911134"/>
            <a:ext cx="849526" cy="645640"/>
          </a:xfrm>
          <a:custGeom>
            <a:avLst/>
            <a:gdLst/>
            <a:ahLst/>
            <a:cxnLst/>
            <a:rect l="l" t="t" r="r" b="b"/>
            <a:pathLst>
              <a:path w="1428750" h="1085850">
                <a:moveTo>
                  <a:pt x="0" y="0"/>
                </a:moveTo>
                <a:lnTo>
                  <a:pt x="1428750" y="0"/>
                </a:lnTo>
                <a:lnTo>
                  <a:pt x="1428750" y="1085850"/>
                </a:lnTo>
                <a:lnTo>
                  <a:pt x="0" y="108585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46" name="TextBox 25">
            <a:extLst>
              <a:ext uri="{FF2B5EF4-FFF2-40B4-BE49-F238E27FC236}">
                <a16:creationId xmlns:a16="http://schemas.microsoft.com/office/drawing/2014/main" id="{A5959E60-A20B-80D7-653D-E01F605542F1}"/>
              </a:ext>
            </a:extLst>
          </p:cNvPr>
          <p:cNvSpPr txBox="1"/>
          <p:nvPr/>
        </p:nvSpPr>
        <p:spPr>
          <a:xfrm>
            <a:off x="920314" y="5261266"/>
            <a:ext cx="1293998" cy="492443"/>
          </a:xfrm>
          <a:prstGeom prst="rect">
            <a:avLst/>
          </a:prstGeom>
        </p:spPr>
        <p:txBody>
          <a:bodyPr wrap="square" lIns="0" tIns="0" rIns="0" bIns="0" rtlCol="0" anchor="t">
            <a:spAutoFit/>
          </a:bodyPr>
          <a:lstStyle/>
          <a:p>
            <a:pPr algn="ctr"/>
            <a:r>
              <a:rPr lang="en-US" sz="1600" spc="-84" dirty="0">
                <a:solidFill>
                  <a:srgbClr val="FFFFFF"/>
                </a:solidFill>
                <a:latin typeface="Montserrat" panose="02000505000000020004" pitchFamily="2" charset="77"/>
                <a:ea typeface="Open Sauce Bold"/>
                <a:cs typeface="Open Sauce Bold"/>
                <a:sym typeface="Open Sauce Bold"/>
              </a:rPr>
              <a:t>Operational Need</a:t>
            </a:r>
          </a:p>
        </p:txBody>
      </p:sp>
      <p:sp>
        <p:nvSpPr>
          <p:cNvPr id="47" name="TextBox 26">
            <a:extLst>
              <a:ext uri="{FF2B5EF4-FFF2-40B4-BE49-F238E27FC236}">
                <a16:creationId xmlns:a16="http://schemas.microsoft.com/office/drawing/2014/main" id="{C2966DCA-C5F1-39A8-CF5A-CC96054F8D49}"/>
              </a:ext>
            </a:extLst>
          </p:cNvPr>
          <p:cNvSpPr txBox="1"/>
          <p:nvPr/>
        </p:nvSpPr>
        <p:spPr>
          <a:xfrm>
            <a:off x="3191457" y="5311458"/>
            <a:ext cx="1217883" cy="387350"/>
          </a:xfrm>
          <a:prstGeom prst="rect">
            <a:avLst/>
          </a:prstGeom>
        </p:spPr>
        <p:txBody>
          <a:bodyPr wrap="square" lIns="0" tIns="0" rIns="0" bIns="0" rtlCol="0" anchor="t">
            <a:spAutoFit/>
          </a:bodyPr>
          <a:lstStyle/>
          <a:p>
            <a:pPr algn="ctr">
              <a:lnSpc>
                <a:spcPts val="3518"/>
              </a:lnSpc>
            </a:pPr>
            <a:r>
              <a:rPr lang="en-US" sz="1600" spc="-84" dirty="0">
                <a:solidFill>
                  <a:srgbClr val="FFFFFF"/>
                </a:solidFill>
                <a:latin typeface="Montserrat" panose="02000505000000020004" pitchFamily="2" charset="77"/>
                <a:ea typeface="Open Sauce Bold"/>
                <a:cs typeface="Open Sauce Bold"/>
                <a:sym typeface="Open Sauce Bold"/>
              </a:rPr>
              <a:t>Technology</a:t>
            </a:r>
          </a:p>
        </p:txBody>
      </p:sp>
      <p:sp>
        <p:nvSpPr>
          <p:cNvPr id="48" name="TextBox 27">
            <a:extLst>
              <a:ext uri="{FF2B5EF4-FFF2-40B4-BE49-F238E27FC236}">
                <a16:creationId xmlns:a16="http://schemas.microsoft.com/office/drawing/2014/main" id="{A6DE3F6C-4ABA-41C0-AD4A-CB1A826C4E65}"/>
              </a:ext>
            </a:extLst>
          </p:cNvPr>
          <p:cNvSpPr txBox="1"/>
          <p:nvPr/>
        </p:nvSpPr>
        <p:spPr>
          <a:xfrm>
            <a:off x="5693869" y="5277656"/>
            <a:ext cx="989530" cy="393634"/>
          </a:xfrm>
          <a:prstGeom prst="rect">
            <a:avLst/>
          </a:prstGeom>
        </p:spPr>
        <p:txBody>
          <a:bodyPr wrap="square" lIns="0" tIns="0" rIns="0" bIns="0" rtlCol="0" anchor="t">
            <a:spAutoFit/>
          </a:bodyPr>
          <a:lstStyle/>
          <a:p>
            <a:pPr algn="ctr">
              <a:lnSpc>
                <a:spcPts val="3518"/>
              </a:lnSpc>
            </a:pPr>
            <a:r>
              <a:rPr lang="en-US" sz="1600" spc="-84" dirty="0">
                <a:solidFill>
                  <a:srgbClr val="FFFFFF"/>
                </a:solidFill>
                <a:latin typeface="Montserrat" panose="02000505000000020004" pitchFamily="2" charset="77"/>
                <a:ea typeface="Open Sauce Bold"/>
                <a:cs typeface="Open Sauce Bold"/>
                <a:sym typeface="Open Sauce Bold"/>
              </a:rPr>
              <a:t>Evidence</a:t>
            </a:r>
          </a:p>
        </p:txBody>
      </p:sp>
      <p:sp>
        <p:nvSpPr>
          <p:cNvPr id="49" name="TextBox 28">
            <a:extLst>
              <a:ext uri="{FF2B5EF4-FFF2-40B4-BE49-F238E27FC236}">
                <a16:creationId xmlns:a16="http://schemas.microsoft.com/office/drawing/2014/main" id="{B367E7C5-FB2C-A473-A278-18F58F06FFBC}"/>
              </a:ext>
            </a:extLst>
          </p:cNvPr>
          <p:cNvSpPr txBox="1"/>
          <p:nvPr/>
        </p:nvSpPr>
        <p:spPr>
          <a:xfrm>
            <a:off x="7091982" y="4474598"/>
            <a:ext cx="2783725" cy="448071"/>
          </a:xfrm>
          <a:prstGeom prst="rect">
            <a:avLst/>
          </a:prstGeom>
        </p:spPr>
        <p:txBody>
          <a:bodyPr wrap="square" lIns="0" tIns="0" rIns="0" bIns="0" rtlCol="0" anchor="t">
            <a:spAutoFit/>
          </a:bodyPr>
          <a:lstStyle/>
          <a:p>
            <a:pPr algn="ctr">
              <a:lnSpc>
                <a:spcPts val="4005"/>
              </a:lnSpc>
            </a:pPr>
            <a:r>
              <a:rPr lang="en-US" sz="2000" b="1" spc="-96" dirty="0">
                <a:solidFill>
                  <a:schemeClr val="bg1"/>
                </a:solidFill>
                <a:latin typeface="Montserrat" panose="02000505000000020004" pitchFamily="2" charset="77"/>
                <a:ea typeface="Open Sauce Bold"/>
                <a:cs typeface="Open Sauce Bold"/>
                <a:sym typeface="Open Sauce Bold"/>
              </a:rPr>
              <a:t>THE ABSORPTION GAP</a:t>
            </a:r>
          </a:p>
        </p:txBody>
      </p:sp>
      <p:sp>
        <p:nvSpPr>
          <p:cNvPr id="50" name="TextBox 29">
            <a:extLst>
              <a:ext uri="{FF2B5EF4-FFF2-40B4-BE49-F238E27FC236}">
                <a16:creationId xmlns:a16="http://schemas.microsoft.com/office/drawing/2014/main" id="{8173B2FA-0811-5523-8E16-DD2DD18393AB}"/>
              </a:ext>
            </a:extLst>
          </p:cNvPr>
          <p:cNvSpPr txBox="1"/>
          <p:nvPr/>
        </p:nvSpPr>
        <p:spPr>
          <a:xfrm>
            <a:off x="10432477" y="5261267"/>
            <a:ext cx="804671" cy="492443"/>
          </a:xfrm>
          <a:prstGeom prst="rect">
            <a:avLst/>
          </a:prstGeom>
        </p:spPr>
        <p:txBody>
          <a:bodyPr wrap="square" lIns="0" tIns="0" rIns="0" bIns="0" rtlCol="0" anchor="t">
            <a:spAutoFit/>
          </a:bodyPr>
          <a:lstStyle/>
          <a:p>
            <a:pPr algn="ctr"/>
            <a:r>
              <a:rPr lang="en-US" sz="1600" spc="-84" dirty="0">
                <a:solidFill>
                  <a:srgbClr val="FFFFFF"/>
                </a:solidFill>
                <a:latin typeface="Montserrat" panose="02000505000000020004" pitchFamily="2" charset="77"/>
                <a:ea typeface="Open Sauce Bold"/>
                <a:cs typeface="Open Sauce Bold"/>
                <a:sym typeface="Open Sauce Bold"/>
              </a:rPr>
              <a:t>Mission Use</a:t>
            </a:r>
          </a:p>
        </p:txBody>
      </p:sp>
      <p:sp>
        <p:nvSpPr>
          <p:cNvPr id="51" name="Right Arrow 50">
            <a:extLst>
              <a:ext uri="{FF2B5EF4-FFF2-40B4-BE49-F238E27FC236}">
                <a16:creationId xmlns:a16="http://schemas.microsoft.com/office/drawing/2014/main" id="{1BCC2F9D-4BBD-FE00-F35B-173C57AA37CF}"/>
              </a:ext>
            </a:extLst>
          </p:cNvPr>
          <p:cNvSpPr/>
          <p:nvPr/>
        </p:nvSpPr>
        <p:spPr>
          <a:xfrm>
            <a:off x="2502027" y="4261808"/>
            <a:ext cx="408906" cy="2623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ight Arrow 51">
            <a:extLst>
              <a:ext uri="{FF2B5EF4-FFF2-40B4-BE49-F238E27FC236}">
                <a16:creationId xmlns:a16="http://schemas.microsoft.com/office/drawing/2014/main" id="{08E97F67-3711-7F31-30E0-BC1F408A5BF9}"/>
              </a:ext>
            </a:extLst>
          </p:cNvPr>
          <p:cNvSpPr/>
          <p:nvPr/>
        </p:nvSpPr>
        <p:spPr>
          <a:xfrm>
            <a:off x="4809109" y="4294462"/>
            <a:ext cx="408906" cy="2623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ight Arrow 52">
            <a:extLst>
              <a:ext uri="{FF2B5EF4-FFF2-40B4-BE49-F238E27FC236}">
                <a16:creationId xmlns:a16="http://schemas.microsoft.com/office/drawing/2014/main" id="{2BEB1E4F-CF2C-1D70-B691-F6E7E05C171B}"/>
              </a:ext>
            </a:extLst>
          </p:cNvPr>
          <p:cNvSpPr/>
          <p:nvPr/>
        </p:nvSpPr>
        <p:spPr>
          <a:xfrm>
            <a:off x="7064158" y="4261808"/>
            <a:ext cx="2819607" cy="262312"/>
          </a:xfrm>
          <a:prstGeom prst="right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ontent Placeholder 54">
            <a:extLst>
              <a:ext uri="{FF2B5EF4-FFF2-40B4-BE49-F238E27FC236}">
                <a16:creationId xmlns:a16="http://schemas.microsoft.com/office/drawing/2014/main" id="{0B4A7502-2C66-930A-49E1-2FE5AEB98675}"/>
              </a:ext>
            </a:extLst>
          </p:cNvPr>
          <p:cNvSpPr>
            <a:spLocks noGrp="1"/>
          </p:cNvSpPr>
          <p:nvPr>
            <p:ph idx="90"/>
          </p:nvPr>
        </p:nvSpPr>
        <p:spPr/>
        <p:txBody>
          <a:bodyPr>
            <a:normAutofit/>
          </a:bodyPr>
          <a:lstStyle/>
          <a:p>
            <a:pPr marL="0" indent="0">
              <a:buNone/>
            </a:pPr>
            <a:r>
              <a:rPr lang="en-US" sz="1000" dirty="0">
                <a:solidFill>
                  <a:schemeClr val="tx2"/>
                </a:solidFill>
              </a:rPr>
              <a:t>IMAGE COURTESY OF K2 SPACE</a:t>
            </a:r>
          </a:p>
        </p:txBody>
      </p:sp>
    </p:spTree>
    <p:extLst>
      <p:ext uri="{BB962C8B-B14F-4D97-AF65-F5344CB8AC3E}">
        <p14:creationId xmlns:p14="http://schemas.microsoft.com/office/powerpoint/2010/main" val="156840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6B2F961-AE08-3457-DA58-BE2AC0024DAF}"/>
              </a:ext>
            </a:extLst>
          </p:cNvPr>
          <p:cNvSpPr>
            <a:spLocks noGrp="1"/>
          </p:cNvSpPr>
          <p:nvPr>
            <p:ph type="title" idx="1"/>
          </p:nvPr>
        </p:nvSpPr>
        <p:spPr/>
        <p:txBody>
          <a:bodyPr>
            <a:normAutofit fontScale="90000"/>
          </a:bodyPr>
          <a:lstStyle/>
          <a:p>
            <a:pPr algn="l"/>
            <a:r>
              <a:rPr lang="en-US" sz="4400" b="1" spc="-120" dirty="0">
                <a:solidFill>
                  <a:srgbClr val="FFFFFF"/>
                </a:solidFill>
                <a:latin typeface="Montserrat" panose="02000505000000020004" pitchFamily="2" charset="77"/>
                <a:ea typeface="Montserrat Bold"/>
                <a:cs typeface="Montserrat Bold"/>
                <a:sym typeface="Montserrat Bold"/>
              </a:rPr>
              <a:t>Innovation reduces </a:t>
            </a:r>
            <a:r>
              <a:rPr lang="en-US" sz="4400" b="1" spc="-120" dirty="0">
                <a:solidFill>
                  <a:schemeClr val="accent1"/>
                </a:solidFill>
                <a:latin typeface="Montserrat" panose="02000505000000020004" pitchFamily="2" charset="77"/>
                <a:ea typeface="Montserrat Bold"/>
                <a:cs typeface="Montserrat Bold"/>
                <a:sym typeface="Montserrat Bold"/>
              </a:rPr>
              <a:t>uncertainty. </a:t>
            </a:r>
            <a:r>
              <a:rPr lang="en-US" sz="4400" b="1" spc="-120" dirty="0">
                <a:solidFill>
                  <a:srgbClr val="FFFFFF"/>
                </a:solidFill>
                <a:latin typeface="Montserrat" panose="02000505000000020004" pitchFamily="2" charset="77"/>
                <a:ea typeface="Montserrat Bold"/>
                <a:cs typeface="Montserrat Bold"/>
                <a:sym typeface="Montserrat Bold"/>
              </a:rPr>
              <a:t>Integration creates </a:t>
            </a:r>
            <a:r>
              <a:rPr lang="en-US" sz="4400" b="1" spc="-120" dirty="0">
                <a:solidFill>
                  <a:schemeClr val="accent1"/>
                </a:solidFill>
                <a:latin typeface="Montserrat" panose="02000505000000020004" pitchFamily="2" charset="77"/>
                <a:ea typeface="Montserrat Bold"/>
                <a:cs typeface="Montserrat Bold"/>
                <a:sym typeface="Montserrat Bold"/>
              </a:rPr>
              <a:t>continuity.</a:t>
            </a:r>
            <a:endParaRPr lang="en-US" dirty="0"/>
          </a:p>
        </p:txBody>
      </p:sp>
      <p:sp>
        <p:nvSpPr>
          <p:cNvPr id="7" name="Content Placeholder 6">
            <a:extLst>
              <a:ext uri="{FF2B5EF4-FFF2-40B4-BE49-F238E27FC236}">
                <a16:creationId xmlns:a16="http://schemas.microsoft.com/office/drawing/2014/main" id="{0840D59A-C72F-36DB-C80A-5349C1BC6526}"/>
              </a:ext>
            </a:extLst>
          </p:cNvPr>
          <p:cNvSpPr>
            <a:spLocks noGrp="1"/>
          </p:cNvSpPr>
          <p:nvPr>
            <p:ph idx="2"/>
          </p:nvPr>
        </p:nvSpPr>
        <p:spPr>
          <a:xfrm>
            <a:off x="716280" y="1828800"/>
            <a:ext cx="7696200" cy="4160520"/>
          </a:xfrm>
        </p:spPr>
        <p:txBody>
          <a:bodyPr anchor="ctr">
            <a:normAutofit/>
          </a:bodyPr>
          <a:lstStyle/>
          <a:p>
            <a:pPr marL="0" indent="0">
              <a:buNone/>
            </a:pPr>
            <a:r>
              <a:rPr lang="en-US" sz="2000" b="1" spc="-71" dirty="0">
                <a:solidFill>
                  <a:srgbClr val="FFFFFF"/>
                </a:solidFill>
                <a:latin typeface="Montserrat" panose="02000505000000020004" pitchFamily="2" charset="77"/>
                <a:ea typeface="DM Sans Bold"/>
                <a:cs typeface="DM Sans Bold"/>
                <a:sym typeface="DM Sans Bold"/>
              </a:rPr>
              <a:t>Key questions we help answer:</a:t>
            </a:r>
          </a:p>
          <a:p>
            <a:pPr marL="800100" lvl="2" indent="0">
              <a:lnSpc>
                <a:spcPct val="300000"/>
              </a:lnSpc>
              <a:buNone/>
            </a:pPr>
            <a:r>
              <a:rPr lang="en-US" sz="1600" spc="-64" dirty="0">
                <a:solidFill>
                  <a:srgbClr val="FFFFFF"/>
                </a:solidFill>
                <a:latin typeface="Montserrat" panose="02000505000000020004" pitchFamily="2" charset="77"/>
                <a:ea typeface="DM Sans"/>
                <a:cs typeface="DM Sans"/>
                <a:sym typeface="DM Sans"/>
              </a:rPr>
              <a:t>What problem matters?</a:t>
            </a:r>
          </a:p>
          <a:p>
            <a:pPr marL="800100" lvl="2" indent="0">
              <a:lnSpc>
                <a:spcPct val="300000"/>
              </a:lnSpc>
              <a:buNone/>
            </a:pPr>
            <a:r>
              <a:rPr lang="en-US" sz="1600" spc="-64" dirty="0">
                <a:solidFill>
                  <a:srgbClr val="FFFFFF"/>
                </a:solidFill>
                <a:latin typeface="Montserrat" panose="02000505000000020004" pitchFamily="2" charset="77"/>
                <a:ea typeface="DM Sans"/>
                <a:cs typeface="DM Sans"/>
                <a:sym typeface="DM Sans"/>
              </a:rPr>
              <a:t>What could solve it?</a:t>
            </a:r>
          </a:p>
          <a:p>
            <a:pPr marL="800100" lvl="2" indent="0">
              <a:lnSpc>
                <a:spcPct val="300000"/>
              </a:lnSpc>
              <a:buNone/>
            </a:pPr>
            <a:r>
              <a:rPr lang="en-US" sz="1600" spc="-64" dirty="0">
                <a:solidFill>
                  <a:srgbClr val="FFFFFF"/>
                </a:solidFill>
                <a:latin typeface="Montserrat" panose="02000505000000020004" pitchFamily="2" charset="77"/>
                <a:ea typeface="DM Sans"/>
                <a:cs typeface="DM Sans"/>
                <a:sym typeface="DM Sans"/>
              </a:rPr>
              <a:t>What evidence is credible?</a:t>
            </a:r>
          </a:p>
          <a:p>
            <a:pPr marL="800100" lvl="2" indent="0">
              <a:lnSpc>
                <a:spcPct val="300000"/>
              </a:lnSpc>
              <a:buNone/>
            </a:pPr>
            <a:r>
              <a:rPr lang="en-US" sz="1600" spc="-64" dirty="0">
                <a:solidFill>
                  <a:srgbClr val="FFFFFF"/>
                </a:solidFill>
                <a:latin typeface="Montserrat" panose="02000505000000020004" pitchFamily="2" charset="77"/>
                <a:ea typeface="DM Sans"/>
                <a:cs typeface="DM Sans"/>
                <a:sym typeface="DM Sans"/>
              </a:rPr>
              <a:t>Who needs to own the next step?</a:t>
            </a:r>
          </a:p>
        </p:txBody>
      </p:sp>
      <p:sp>
        <p:nvSpPr>
          <p:cNvPr id="8" name="Content Placeholder 7">
            <a:extLst>
              <a:ext uri="{FF2B5EF4-FFF2-40B4-BE49-F238E27FC236}">
                <a16:creationId xmlns:a16="http://schemas.microsoft.com/office/drawing/2014/main" id="{B7EC176C-45CE-61EF-2287-07A6A9F710BA}"/>
              </a:ext>
            </a:extLst>
          </p:cNvPr>
          <p:cNvSpPr>
            <a:spLocks noGrp="1"/>
          </p:cNvSpPr>
          <p:nvPr>
            <p:ph idx="3"/>
          </p:nvPr>
        </p:nvSpPr>
        <p:spPr>
          <a:xfrm>
            <a:off x="7871254" y="1828800"/>
            <a:ext cx="3622754" cy="4160520"/>
          </a:xfrm>
        </p:spPr>
        <p:txBody>
          <a:bodyPr anchor="ctr"/>
          <a:lstStyle/>
          <a:p>
            <a:pPr marL="0" indent="0">
              <a:buNone/>
            </a:pPr>
            <a:r>
              <a:rPr lang="en-US" sz="3200" spc="-103" dirty="0">
                <a:solidFill>
                  <a:srgbClr val="FFFFFF"/>
                </a:solidFill>
                <a:latin typeface="Montserrat" panose="02000505000000020004" pitchFamily="2" charset="77"/>
                <a:ea typeface="DM Sans"/>
                <a:cs typeface="DM Sans"/>
                <a:sym typeface="DM Sans"/>
              </a:rPr>
              <a:t>We create </a:t>
            </a:r>
            <a:r>
              <a:rPr lang="en-US" sz="3200" b="1" spc="-103" dirty="0">
                <a:solidFill>
                  <a:schemeClr val="accent2"/>
                </a:solidFill>
                <a:latin typeface="Montserrat" panose="02000505000000020004" pitchFamily="2" charset="77"/>
                <a:ea typeface="DM Sans Bold"/>
                <a:cs typeface="DM Sans Bold"/>
                <a:sym typeface="DM Sans Bold"/>
              </a:rPr>
              <a:t>momentum.</a:t>
            </a:r>
          </a:p>
          <a:p>
            <a:pPr marL="0" indent="0">
              <a:buNone/>
            </a:pPr>
            <a:endParaRPr lang="en-US" sz="3200" spc="-103" dirty="0">
              <a:solidFill>
                <a:schemeClr val="bg1"/>
              </a:solidFill>
              <a:latin typeface="Montserrat" panose="02000505000000020004" pitchFamily="2" charset="77"/>
              <a:ea typeface="DM Sans"/>
              <a:cs typeface="DM Sans"/>
              <a:sym typeface="DM Sans"/>
            </a:endParaRPr>
          </a:p>
          <a:p>
            <a:pPr marL="0" indent="0">
              <a:buNone/>
            </a:pPr>
            <a:r>
              <a:rPr lang="en-US" sz="3200" spc="-103" dirty="0">
                <a:solidFill>
                  <a:schemeClr val="bg1"/>
                </a:solidFill>
                <a:latin typeface="Montserrat" panose="02000505000000020004" pitchFamily="2" charset="77"/>
                <a:ea typeface="DM Sans"/>
                <a:cs typeface="DM Sans"/>
                <a:sym typeface="DM Sans"/>
              </a:rPr>
              <a:t>The mission owner creates</a:t>
            </a:r>
            <a:r>
              <a:rPr lang="en-US" sz="3200" spc="-103" dirty="0">
                <a:solidFill>
                  <a:schemeClr val="accent2"/>
                </a:solidFill>
                <a:latin typeface="Montserrat" panose="02000505000000020004" pitchFamily="2" charset="77"/>
                <a:ea typeface="DM Sans"/>
                <a:cs typeface="DM Sans"/>
                <a:sym typeface="DM Sans"/>
              </a:rPr>
              <a:t> </a:t>
            </a:r>
            <a:r>
              <a:rPr lang="en-US" sz="3200" b="1" spc="-103" dirty="0">
                <a:solidFill>
                  <a:schemeClr val="accent2"/>
                </a:solidFill>
                <a:latin typeface="Montserrat" panose="02000505000000020004" pitchFamily="2" charset="77"/>
                <a:ea typeface="DM Sans Bold"/>
                <a:cs typeface="DM Sans Bold"/>
                <a:sym typeface="DM Sans Bold"/>
              </a:rPr>
              <a:t>continuity.</a:t>
            </a:r>
          </a:p>
        </p:txBody>
      </p:sp>
      <p:sp>
        <p:nvSpPr>
          <p:cNvPr id="5" name="Slide Number Placeholder 4">
            <a:extLst>
              <a:ext uri="{FF2B5EF4-FFF2-40B4-BE49-F238E27FC236}">
                <a16:creationId xmlns:a16="http://schemas.microsoft.com/office/drawing/2014/main" id="{F9DA108C-BF49-AF31-16C4-8DAE47BC2838}"/>
              </a:ext>
            </a:extLst>
          </p:cNvPr>
          <p:cNvSpPr>
            <a:spLocks noGrp="1"/>
          </p:cNvSpPr>
          <p:nvPr>
            <p:ph type="sldNum" idx="91"/>
          </p:nvPr>
        </p:nvSpPr>
        <p:spPr/>
        <p:txBody>
          <a:bodyPr/>
          <a:lstStyle/>
          <a:p>
            <a:endParaRPr lang="en-US" dirty="0"/>
          </a:p>
        </p:txBody>
      </p:sp>
      <p:sp>
        <p:nvSpPr>
          <p:cNvPr id="12" name="Freeform 4">
            <a:extLst>
              <a:ext uri="{FF2B5EF4-FFF2-40B4-BE49-F238E27FC236}">
                <a16:creationId xmlns:a16="http://schemas.microsoft.com/office/drawing/2014/main" id="{A9317EB5-99D0-F18C-D287-EBDFCD27DAEF}"/>
              </a:ext>
            </a:extLst>
          </p:cNvPr>
          <p:cNvSpPr/>
          <p:nvPr/>
        </p:nvSpPr>
        <p:spPr>
          <a:xfrm>
            <a:off x="7637919" y="1828800"/>
            <a:ext cx="85054" cy="4201297"/>
          </a:xfrm>
          <a:custGeom>
            <a:avLst/>
            <a:gdLst/>
            <a:ahLst/>
            <a:cxnLst/>
            <a:rect l="l" t="t" r="r" b="b"/>
            <a:pathLst>
              <a:path w="219075" h="6858000">
                <a:moveTo>
                  <a:pt x="0" y="0"/>
                </a:moveTo>
                <a:lnTo>
                  <a:pt x="219075" y="0"/>
                </a:lnTo>
                <a:lnTo>
                  <a:pt x="219075" y="6858000"/>
                </a:lnTo>
                <a:lnTo>
                  <a:pt x="0" y="6858000"/>
                </a:lnTo>
                <a:lnTo>
                  <a:pt x="0" y="0"/>
                </a:lnTo>
                <a:close/>
              </a:path>
            </a:pathLst>
          </a:custGeom>
          <a:solidFill>
            <a:schemeClr val="accent2"/>
          </a:solidFill>
        </p:spPr>
      </p:sp>
      <p:sp>
        <p:nvSpPr>
          <p:cNvPr id="13" name="Freeform 4">
            <a:extLst>
              <a:ext uri="{FF2B5EF4-FFF2-40B4-BE49-F238E27FC236}">
                <a16:creationId xmlns:a16="http://schemas.microsoft.com/office/drawing/2014/main" id="{B81A78A8-4EAE-8683-686B-7B1F7DFA68B7}"/>
              </a:ext>
            </a:extLst>
          </p:cNvPr>
          <p:cNvSpPr/>
          <p:nvPr/>
        </p:nvSpPr>
        <p:spPr>
          <a:xfrm>
            <a:off x="896112" y="2894129"/>
            <a:ext cx="413513" cy="413513"/>
          </a:xfrm>
          <a:custGeom>
            <a:avLst/>
            <a:gdLst/>
            <a:ahLst/>
            <a:cxnLst/>
            <a:rect l="l" t="t" r="r" b="b"/>
            <a:pathLst>
              <a:path w="1143000" h="1143000">
                <a:moveTo>
                  <a:pt x="0" y="0"/>
                </a:moveTo>
                <a:lnTo>
                  <a:pt x="1143000" y="0"/>
                </a:lnTo>
                <a:lnTo>
                  <a:pt x="1143000" y="1143000"/>
                </a:lnTo>
                <a:lnTo>
                  <a:pt x="0" y="1143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Freeform 5">
            <a:extLst>
              <a:ext uri="{FF2B5EF4-FFF2-40B4-BE49-F238E27FC236}">
                <a16:creationId xmlns:a16="http://schemas.microsoft.com/office/drawing/2014/main" id="{21044443-41E5-3097-A9C2-A6DA03968340}"/>
              </a:ext>
            </a:extLst>
          </p:cNvPr>
          <p:cNvSpPr/>
          <p:nvPr/>
        </p:nvSpPr>
        <p:spPr>
          <a:xfrm>
            <a:off x="896111" y="3691690"/>
            <a:ext cx="413513" cy="413513"/>
          </a:xfrm>
          <a:custGeom>
            <a:avLst/>
            <a:gdLst/>
            <a:ahLst/>
            <a:cxnLst/>
            <a:rect l="l" t="t" r="r" b="b"/>
            <a:pathLst>
              <a:path w="1143000" h="1143000">
                <a:moveTo>
                  <a:pt x="0" y="0"/>
                </a:moveTo>
                <a:lnTo>
                  <a:pt x="1143000" y="0"/>
                </a:lnTo>
                <a:lnTo>
                  <a:pt x="1143000" y="1143000"/>
                </a:lnTo>
                <a:lnTo>
                  <a:pt x="0" y="1143000"/>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15" name="Freeform 6">
            <a:extLst>
              <a:ext uri="{FF2B5EF4-FFF2-40B4-BE49-F238E27FC236}">
                <a16:creationId xmlns:a16="http://schemas.microsoft.com/office/drawing/2014/main" id="{F0BF68B9-3F6C-8CC0-15CA-5FCE9D650F09}"/>
              </a:ext>
            </a:extLst>
          </p:cNvPr>
          <p:cNvSpPr/>
          <p:nvPr/>
        </p:nvSpPr>
        <p:spPr>
          <a:xfrm>
            <a:off x="945347" y="4419965"/>
            <a:ext cx="413513" cy="370094"/>
          </a:xfrm>
          <a:custGeom>
            <a:avLst/>
            <a:gdLst/>
            <a:ahLst/>
            <a:cxnLst/>
            <a:rect l="l" t="t" r="r" b="b"/>
            <a:pathLst>
              <a:path w="1143000" h="1022985">
                <a:moveTo>
                  <a:pt x="0" y="0"/>
                </a:moveTo>
                <a:lnTo>
                  <a:pt x="1143000" y="0"/>
                </a:lnTo>
                <a:lnTo>
                  <a:pt x="1143000" y="1022985"/>
                </a:lnTo>
                <a:lnTo>
                  <a:pt x="0" y="10229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7">
            <a:extLst>
              <a:ext uri="{FF2B5EF4-FFF2-40B4-BE49-F238E27FC236}">
                <a16:creationId xmlns:a16="http://schemas.microsoft.com/office/drawing/2014/main" id="{A30BBAF2-825D-AECD-F880-B22BFE53D52C}"/>
              </a:ext>
            </a:extLst>
          </p:cNvPr>
          <p:cNvSpPr/>
          <p:nvPr/>
        </p:nvSpPr>
        <p:spPr>
          <a:xfrm>
            <a:off x="945347" y="5273375"/>
            <a:ext cx="413513" cy="345283"/>
          </a:xfrm>
          <a:custGeom>
            <a:avLst/>
            <a:gdLst/>
            <a:ahLst/>
            <a:cxnLst/>
            <a:rect l="l" t="t" r="r" b="b"/>
            <a:pathLst>
              <a:path w="1143000" h="954405">
                <a:moveTo>
                  <a:pt x="0" y="0"/>
                </a:moveTo>
                <a:lnTo>
                  <a:pt x="1142999" y="0"/>
                </a:lnTo>
                <a:lnTo>
                  <a:pt x="1142999" y="954405"/>
                </a:lnTo>
                <a:lnTo>
                  <a:pt x="0" y="95440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extLst>
      <p:ext uri="{BB962C8B-B14F-4D97-AF65-F5344CB8AC3E}">
        <p14:creationId xmlns:p14="http://schemas.microsoft.com/office/powerpoint/2010/main" val="1111034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A74E7-6887-04A3-161A-9F5F2E695FD9}"/>
              </a:ext>
            </a:extLst>
          </p:cNvPr>
          <p:cNvSpPr>
            <a:spLocks noGrp="1"/>
          </p:cNvSpPr>
          <p:nvPr>
            <p:ph type="title" idx="1"/>
          </p:nvPr>
        </p:nvSpPr>
        <p:spPr/>
        <p:txBody>
          <a:bodyPr>
            <a:normAutofit fontScale="90000"/>
          </a:bodyPr>
          <a:lstStyle/>
          <a:p>
            <a:pPr algn="l"/>
            <a:r>
              <a:rPr lang="en-US" sz="4400" b="1" spc="-288" dirty="0">
                <a:solidFill>
                  <a:srgbClr val="FFFFFF"/>
                </a:solidFill>
                <a:latin typeface="Montserrat Bold"/>
                <a:ea typeface="Montserrat Bold"/>
                <a:cs typeface="Montserrat Bold"/>
                <a:sym typeface="Montserrat Bold"/>
              </a:rPr>
              <a:t>Real operating conditions. Real missions.</a:t>
            </a:r>
            <a:endParaRPr lang="en-US" dirty="0"/>
          </a:p>
        </p:txBody>
      </p:sp>
      <p:sp>
        <p:nvSpPr>
          <p:cNvPr id="6" name="Content Placeholder 5">
            <a:extLst>
              <a:ext uri="{FF2B5EF4-FFF2-40B4-BE49-F238E27FC236}">
                <a16:creationId xmlns:a16="http://schemas.microsoft.com/office/drawing/2014/main" id="{65390937-BE1B-F6E9-0DC9-44BAAE445FA5}"/>
              </a:ext>
            </a:extLst>
          </p:cNvPr>
          <p:cNvSpPr>
            <a:spLocks noGrp="1"/>
          </p:cNvSpPr>
          <p:nvPr>
            <p:ph idx="90"/>
          </p:nvPr>
        </p:nvSpPr>
        <p:spPr/>
        <p:txBody>
          <a:bodyPr>
            <a:normAutofit fontScale="40000" lnSpcReduction="20000"/>
          </a:bodyPr>
          <a:lstStyle/>
          <a:p>
            <a:pPr marL="0" indent="0">
              <a:buNone/>
            </a:pPr>
            <a:r>
              <a:rPr lang="en-US" dirty="0">
                <a:solidFill>
                  <a:schemeClr val="tx2"/>
                </a:solidFill>
              </a:rPr>
              <a:t>Missions of the future.</a:t>
            </a:r>
          </a:p>
        </p:txBody>
      </p:sp>
      <p:sp>
        <p:nvSpPr>
          <p:cNvPr id="7" name="Slide Number Placeholder 6">
            <a:extLst>
              <a:ext uri="{FF2B5EF4-FFF2-40B4-BE49-F238E27FC236}">
                <a16:creationId xmlns:a16="http://schemas.microsoft.com/office/drawing/2014/main" id="{26625F8A-09B4-3C10-1402-58F9B9C8B365}"/>
              </a:ext>
            </a:extLst>
          </p:cNvPr>
          <p:cNvSpPr>
            <a:spLocks noGrp="1"/>
          </p:cNvSpPr>
          <p:nvPr>
            <p:ph type="sldNum" idx="91"/>
          </p:nvPr>
        </p:nvSpPr>
        <p:spPr/>
        <p:txBody>
          <a:bodyPr/>
          <a:lstStyle/>
          <a:p>
            <a:endParaRPr lang="en-US" dirty="0"/>
          </a:p>
        </p:txBody>
      </p:sp>
      <p:sp>
        <p:nvSpPr>
          <p:cNvPr id="34" name="Freeform 4">
            <a:extLst>
              <a:ext uri="{FF2B5EF4-FFF2-40B4-BE49-F238E27FC236}">
                <a16:creationId xmlns:a16="http://schemas.microsoft.com/office/drawing/2014/main" id="{E413CF69-1C57-7C58-BD28-4FB22A981B77}"/>
              </a:ext>
            </a:extLst>
          </p:cNvPr>
          <p:cNvSpPr/>
          <p:nvPr/>
        </p:nvSpPr>
        <p:spPr>
          <a:xfrm>
            <a:off x="475566" y="1363888"/>
            <a:ext cx="3720713" cy="5125737"/>
          </a:xfrm>
          <a:custGeom>
            <a:avLst/>
            <a:gdLst/>
            <a:ahLst/>
            <a:cxnLst/>
            <a:rect l="l" t="t" r="r" b="b"/>
            <a:pathLst>
              <a:path w="5448300" h="7505700">
                <a:moveTo>
                  <a:pt x="0" y="0"/>
                </a:moveTo>
                <a:lnTo>
                  <a:pt x="5448300" y="0"/>
                </a:lnTo>
                <a:lnTo>
                  <a:pt x="5448300" y="7505700"/>
                </a:lnTo>
                <a:lnTo>
                  <a:pt x="0" y="7505700"/>
                </a:lnTo>
                <a:lnTo>
                  <a:pt x="0" y="0"/>
                </a:lnTo>
                <a:close/>
              </a:path>
            </a:pathLst>
          </a:custGeom>
          <a:blipFill>
            <a:blip r:embed="rId3"/>
            <a:stretch>
              <a:fillRect/>
            </a:stretch>
          </a:blipFill>
        </p:spPr>
      </p:sp>
      <p:sp>
        <p:nvSpPr>
          <p:cNvPr id="35" name="TextBox 5">
            <a:extLst>
              <a:ext uri="{FF2B5EF4-FFF2-40B4-BE49-F238E27FC236}">
                <a16:creationId xmlns:a16="http://schemas.microsoft.com/office/drawing/2014/main" id="{FD098292-D223-A0B5-2A00-4841FC9AC9D1}"/>
              </a:ext>
            </a:extLst>
          </p:cNvPr>
          <p:cNvSpPr txBox="1"/>
          <p:nvPr/>
        </p:nvSpPr>
        <p:spPr>
          <a:xfrm>
            <a:off x="697971" y="1554480"/>
            <a:ext cx="2310483" cy="307777"/>
          </a:xfrm>
          <a:prstGeom prst="rect">
            <a:avLst/>
          </a:prstGeom>
        </p:spPr>
        <p:txBody>
          <a:bodyPr wrap="square" lIns="0" tIns="0" rIns="0" bIns="0" rtlCol="0" anchor="t">
            <a:spAutoFit/>
          </a:bodyPr>
          <a:lstStyle/>
          <a:p>
            <a:pPr algn="l"/>
            <a:r>
              <a:rPr lang="en-US" sz="2000" b="1" spc="-146" dirty="0">
                <a:solidFill>
                  <a:srgbClr val="FFFFFF"/>
                </a:solidFill>
                <a:latin typeface="Montserrat" panose="02000505000000020004" pitchFamily="2" charset="77"/>
                <a:ea typeface="Inter 1 Semi-Bold"/>
                <a:cs typeface="Inter 1 Semi-Bold"/>
                <a:sym typeface="Inter 1 Semi-Bold"/>
              </a:rPr>
              <a:t>Proliferated LEO</a:t>
            </a:r>
          </a:p>
        </p:txBody>
      </p:sp>
      <p:sp>
        <p:nvSpPr>
          <p:cNvPr id="36" name="Freeform 6">
            <a:extLst>
              <a:ext uri="{FF2B5EF4-FFF2-40B4-BE49-F238E27FC236}">
                <a16:creationId xmlns:a16="http://schemas.microsoft.com/office/drawing/2014/main" id="{014F0384-6139-9A4D-5D01-9984BD524BA1}"/>
              </a:ext>
            </a:extLst>
          </p:cNvPr>
          <p:cNvSpPr/>
          <p:nvPr/>
        </p:nvSpPr>
        <p:spPr>
          <a:xfrm>
            <a:off x="901343" y="2774559"/>
            <a:ext cx="2979173" cy="1905890"/>
          </a:xfrm>
          <a:custGeom>
            <a:avLst/>
            <a:gdLst/>
            <a:ahLst/>
            <a:cxnLst/>
            <a:rect l="l" t="t" r="r" b="b"/>
            <a:pathLst>
              <a:path w="4362450" h="2790825">
                <a:moveTo>
                  <a:pt x="0" y="0"/>
                </a:moveTo>
                <a:lnTo>
                  <a:pt x="4362450" y="0"/>
                </a:lnTo>
                <a:lnTo>
                  <a:pt x="4362450" y="2790825"/>
                </a:lnTo>
                <a:lnTo>
                  <a:pt x="0" y="2790825"/>
                </a:lnTo>
                <a:lnTo>
                  <a:pt x="0" y="0"/>
                </a:lnTo>
                <a:close/>
              </a:path>
            </a:pathLst>
          </a:custGeom>
          <a:blipFill>
            <a:blip r:embed="rId4"/>
            <a:stretch>
              <a:fillRect/>
            </a:stretch>
          </a:blipFill>
        </p:spPr>
      </p:sp>
      <p:sp>
        <p:nvSpPr>
          <p:cNvPr id="37" name="TextBox 7">
            <a:extLst>
              <a:ext uri="{FF2B5EF4-FFF2-40B4-BE49-F238E27FC236}">
                <a16:creationId xmlns:a16="http://schemas.microsoft.com/office/drawing/2014/main" id="{FC3F09B6-C8BD-DEF9-753A-BC8FD006FC34}"/>
              </a:ext>
            </a:extLst>
          </p:cNvPr>
          <p:cNvSpPr txBox="1"/>
          <p:nvPr/>
        </p:nvSpPr>
        <p:spPr>
          <a:xfrm>
            <a:off x="766613" y="5807106"/>
            <a:ext cx="3113903" cy="492443"/>
          </a:xfrm>
          <a:prstGeom prst="rect">
            <a:avLst/>
          </a:prstGeom>
        </p:spPr>
        <p:txBody>
          <a:bodyPr wrap="square" lIns="0" tIns="0" rIns="0" bIns="0" rtlCol="0" anchor="t">
            <a:spAutoFit/>
          </a:bodyPr>
          <a:lstStyle/>
          <a:p>
            <a:pPr algn="ctr"/>
            <a:r>
              <a:rPr lang="en-US" sz="1600" spc="-128" dirty="0">
                <a:solidFill>
                  <a:srgbClr val="FFFFFF"/>
                </a:solidFill>
                <a:latin typeface="Montserrat" panose="02000505000000020004" pitchFamily="2" charset="77"/>
                <a:ea typeface="Inter 1 Medium"/>
                <a:cs typeface="Inter 1 Medium"/>
                <a:sym typeface="Inter 1 Medium"/>
              </a:rPr>
              <a:t>Ground systems and human operators do not scale indefinitely.</a:t>
            </a:r>
          </a:p>
        </p:txBody>
      </p:sp>
      <p:sp>
        <p:nvSpPr>
          <p:cNvPr id="38" name="Freeform 8">
            <a:extLst>
              <a:ext uri="{FF2B5EF4-FFF2-40B4-BE49-F238E27FC236}">
                <a16:creationId xmlns:a16="http://schemas.microsoft.com/office/drawing/2014/main" id="{974899C9-18BF-3E1E-E93A-74B8211CFA31}"/>
              </a:ext>
            </a:extLst>
          </p:cNvPr>
          <p:cNvSpPr/>
          <p:nvPr/>
        </p:nvSpPr>
        <p:spPr>
          <a:xfrm>
            <a:off x="4360321" y="1363888"/>
            <a:ext cx="3577608" cy="5125737"/>
          </a:xfrm>
          <a:custGeom>
            <a:avLst/>
            <a:gdLst/>
            <a:ahLst/>
            <a:cxnLst/>
            <a:rect l="l" t="t" r="r" b="b"/>
            <a:pathLst>
              <a:path w="5238750" h="7505700">
                <a:moveTo>
                  <a:pt x="0" y="0"/>
                </a:moveTo>
                <a:lnTo>
                  <a:pt x="5238750" y="0"/>
                </a:lnTo>
                <a:lnTo>
                  <a:pt x="5238750" y="7505700"/>
                </a:lnTo>
                <a:lnTo>
                  <a:pt x="0" y="7505700"/>
                </a:lnTo>
                <a:lnTo>
                  <a:pt x="0" y="0"/>
                </a:lnTo>
                <a:close/>
              </a:path>
            </a:pathLst>
          </a:custGeom>
          <a:blipFill>
            <a:blip r:embed="rId5"/>
            <a:stretch>
              <a:fillRect/>
            </a:stretch>
          </a:blipFill>
        </p:spPr>
      </p:sp>
      <p:sp>
        <p:nvSpPr>
          <p:cNvPr id="39" name="TextBox 9">
            <a:extLst>
              <a:ext uri="{FF2B5EF4-FFF2-40B4-BE49-F238E27FC236}">
                <a16:creationId xmlns:a16="http://schemas.microsoft.com/office/drawing/2014/main" id="{2DC11382-21DA-D956-447C-80DB4383086E}"/>
              </a:ext>
            </a:extLst>
          </p:cNvPr>
          <p:cNvSpPr txBox="1"/>
          <p:nvPr/>
        </p:nvSpPr>
        <p:spPr>
          <a:xfrm>
            <a:off x="4764651" y="1566070"/>
            <a:ext cx="2535287" cy="615553"/>
          </a:xfrm>
          <a:prstGeom prst="rect">
            <a:avLst/>
          </a:prstGeom>
        </p:spPr>
        <p:txBody>
          <a:bodyPr wrap="square" lIns="0" tIns="0" rIns="0" bIns="0" rtlCol="0" anchor="t">
            <a:spAutoFit/>
          </a:bodyPr>
          <a:lstStyle/>
          <a:p>
            <a:pPr algn="l"/>
            <a:r>
              <a:rPr lang="en-US" sz="2000" b="1" spc="-144" dirty="0">
                <a:solidFill>
                  <a:srgbClr val="FFFFFF"/>
                </a:solidFill>
                <a:latin typeface="Montserrat" panose="02000505000000020004" pitchFamily="2" charset="77"/>
                <a:ea typeface="Inter 1 Semi-Bold"/>
                <a:cs typeface="Inter 1 Semi-Bold"/>
                <a:sym typeface="Inter 1 Semi-Bold"/>
              </a:rPr>
              <a:t>RPOD and </a:t>
            </a:r>
          </a:p>
          <a:p>
            <a:pPr algn="l"/>
            <a:r>
              <a:rPr lang="en-US" sz="2000" b="1" spc="-144" dirty="0">
                <a:solidFill>
                  <a:srgbClr val="FFFFFF"/>
                </a:solidFill>
                <a:latin typeface="Montserrat" panose="02000505000000020004" pitchFamily="2" charset="77"/>
                <a:ea typeface="Inter 1 Semi-Bold"/>
                <a:cs typeface="Inter 1 Semi-Bold"/>
                <a:sym typeface="Inter 1 Semi-Bold"/>
              </a:rPr>
              <a:t>Collision response</a:t>
            </a:r>
          </a:p>
        </p:txBody>
      </p:sp>
      <p:sp>
        <p:nvSpPr>
          <p:cNvPr id="40" name="Freeform 10">
            <a:extLst>
              <a:ext uri="{FF2B5EF4-FFF2-40B4-BE49-F238E27FC236}">
                <a16:creationId xmlns:a16="http://schemas.microsoft.com/office/drawing/2014/main" id="{5EE9C72B-2293-0545-CE3E-7F6008CD163C}"/>
              </a:ext>
            </a:extLst>
          </p:cNvPr>
          <p:cNvSpPr/>
          <p:nvPr/>
        </p:nvSpPr>
        <p:spPr>
          <a:xfrm>
            <a:off x="4351367" y="2309946"/>
            <a:ext cx="3577609" cy="2784030"/>
          </a:xfrm>
          <a:custGeom>
            <a:avLst/>
            <a:gdLst/>
            <a:ahLst/>
            <a:cxnLst/>
            <a:rect l="l" t="t" r="r" b="b"/>
            <a:pathLst>
              <a:path w="5238750" h="4076700">
                <a:moveTo>
                  <a:pt x="0" y="0"/>
                </a:moveTo>
                <a:lnTo>
                  <a:pt x="5238750" y="0"/>
                </a:lnTo>
                <a:lnTo>
                  <a:pt x="5238750" y="4076700"/>
                </a:lnTo>
                <a:lnTo>
                  <a:pt x="0" y="4076700"/>
                </a:lnTo>
                <a:lnTo>
                  <a:pt x="0" y="0"/>
                </a:lnTo>
                <a:close/>
              </a:path>
            </a:pathLst>
          </a:custGeom>
          <a:blipFill>
            <a:blip r:embed="rId6">
              <a:alphaModFix amt="85000"/>
            </a:blip>
            <a:stretch>
              <a:fillRect/>
            </a:stretch>
          </a:blipFill>
        </p:spPr>
      </p:sp>
      <p:sp>
        <p:nvSpPr>
          <p:cNvPr id="41" name="TextBox 11">
            <a:extLst>
              <a:ext uri="{FF2B5EF4-FFF2-40B4-BE49-F238E27FC236}">
                <a16:creationId xmlns:a16="http://schemas.microsoft.com/office/drawing/2014/main" id="{5AF75B1C-9290-59A6-5F57-353A434EFDCC}"/>
              </a:ext>
            </a:extLst>
          </p:cNvPr>
          <p:cNvSpPr txBox="1"/>
          <p:nvPr/>
        </p:nvSpPr>
        <p:spPr>
          <a:xfrm>
            <a:off x="4764651" y="5560885"/>
            <a:ext cx="3072318" cy="738664"/>
          </a:xfrm>
          <a:prstGeom prst="rect">
            <a:avLst/>
          </a:prstGeom>
        </p:spPr>
        <p:txBody>
          <a:bodyPr wrap="square" lIns="0" tIns="0" rIns="0" bIns="0" rtlCol="0" anchor="t">
            <a:spAutoFit/>
          </a:bodyPr>
          <a:lstStyle/>
          <a:p>
            <a:pPr algn="ctr"/>
            <a:r>
              <a:rPr lang="en-US" sz="1600" spc="-128" dirty="0">
                <a:solidFill>
                  <a:srgbClr val="FFFFFF"/>
                </a:solidFill>
                <a:latin typeface="Montserrat" panose="02000505000000020004" pitchFamily="2" charset="77"/>
                <a:ea typeface="Inter 1 Medium"/>
                <a:cs typeface="Inter 1 Medium"/>
                <a:sym typeface="Inter 1 Medium"/>
              </a:rPr>
              <a:t>Some decisions may need to happen onboard and at </a:t>
            </a:r>
          </a:p>
          <a:p>
            <a:pPr algn="ctr"/>
            <a:r>
              <a:rPr lang="en-US" sz="1600" spc="-128" dirty="0">
                <a:solidFill>
                  <a:srgbClr val="FFFFFF"/>
                </a:solidFill>
                <a:latin typeface="Montserrat" panose="02000505000000020004" pitchFamily="2" charset="77"/>
                <a:ea typeface="Inter 1 Medium"/>
                <a:cs typeface="Inter 1 Medium"/>
                <a:sym typeface="Inter 1 Medium"/>
              </a:rPr>
              <a:t>machine speed.</a:t>
            </a:r>
          </a:p>
        </p:txBody>
      </p:sp>
      <p:sp>
        <p:nvSpPr>
          <p:cNvPr id="42" name="Freeform 12">
            <a:extLst>
              <a:ext uri="{FF2B5EF4-FFF2-40B4-BE49-F238E27FC236}">
                <a16:creationId xmlns:a16="http://schemas.microsoft.com/office/drawing/2014/main" id="{53BEDB79-1139-FAA3-3419-C6422BE5672D}"/>
              </a:ext>
            </a:extLst>
          </p:cNvPr>
          <p:cNvSpPr/>
          <p:nvPr/>
        </p:nvSpPr>
        <p:spPr>
          <a:xfrm>
            <a:off x="8101971" y="1358127"/>
            <a:ext cx="3720713" cy="5125737"/>
          </a:xfrm>
          <a:custGeom>
            <a:avLst/>
            <a:gdLst/>
            <a:ahLst/>
            <a:cxnLst/>
            <a:rect l="l" t="t" r="r" b="b"/>
            <a:pathLst>
              <a:path w="5448300" h="7505700">
                <a:moveTo>
                  <a:pt x="0" y="0"/>
                </a:moveTo>
                <a:lnTo>
                  <a:pt x="5448300" y="0"/>
                </a:lnTo>
                <a:lnTo>
                  <a:pt x="5448300" y="7505700"/>
                </a:lnTo>
                <a:lnTo>
                  <a:pt x="0" y="7505700"/>
                </a:lnTo>
                <a:lnTo>
                  <a:pt x="0" y="0"/>
                </a:lnTo>
                <a:close/>
              </a:path>
            </a:pathLst>
          </a:custGeom>
          <a:blipFill>
            <a:blip r:embed="rId7"/>
            <a:stretch>
              <a:fillRect/>
            </a:stretch>
          </a:blipFill>
        </p:spPr>
      </p:sp>
      <p:sp>
        <p:nvSpPr>
          <p:cNvPr id="43" name="TextBox 13">
            <a:extLst>
              <a:ext uri="{FF2B5EF4-FFF2-40B4-BE49-F238E27FC236}">
                <a16:creationId xmlns:a16="http://schemas.microsoft.com/office/drawing/2014/main" id="{EEAA501A-4C89-3324-AB47-15EBB3410C3A}"/>
              </a:ext>
            </a:extLst>
          </p:cNvPr>
          <p:cNvSpPr txBox="1"/>
          <p:nvPr/>
        </p:nvSpPr>
        <p:spPr>
          <a:xfrm>
            <a:off x="8300454" y="1509694"/>
            <a:ext cx="2735113" cy="307777"/>
          </a:xfrm>
          <a:prstGeom prst="rect">
            <a:avLst/>
          </a:prstGeom>
        </p:spPr>
        <p:txBody>
          <a:bodyPr wrap="square" lIns="0" tIns="0" rIns="0" bIns="0" rtlCol="0" anchor="t">
            <a:spAutoFit/>
          </a:bodyPr>
          <a:lstStyle/>
          <a:p>
            <a:pPr algn="l"/>
            <a:r>
              <a:rPr lang="en-US" sz="2000" b="1" spc="-144" dirty="0">
                <a:solidFill>
                  <a:srgbClr val="FFFFFF"/>
                </a:solidFill>
                <a:latin typeface="Montserrat" panose="02000505000000020004" pitchFamily="2" charset="77"/>
                <a:ea typeface="Inter 1 Semi-Bold"/>
                <a:cs typeface="Inter 1 Semi-Bold"/>
                <a:sym typeface="Inter 1 Semi-Bold"/>
              </a:rPr>
              <a:t>Cislunar operations</a:t>
            </a:r>
          </a:p>
        </p:txBody>
      </p:sp>
      <p:sp>
        <p:nvSpPr>
          <p:cNvPr id="44" name="Freeform 14">
            <a:extLst>
              <a:ext uri="{FF2B5EF4-FFF2-40B4-BE49-F238E27FC236}">
                <a16:creationId xmlns:a16="http://schemas.microsoft.com/office/drawing/2014/main" id="{C4A22B7E-EA62-9876-4B59-E22E15B05298}"/>
              </a:ext>
            </a:extLst>
          </p:cNvPr>
          <p:cNvSpPr/>
          <p:nvPr/>
        </p:nvSpPr>
        <p:spPr>
          <a:xfrm>
            <a:off x="8102896" y="2626519"/>
            <a:ext cx="3720713" cy="2927134"/>
          </a:xfrm>
          <a:custGeom>
            <a:avLst/>
            <a:gdLst/>
            <a:ahLst/>
            <a:cxnLst/>
            <a:rect l="l" t="t" r="r" b="b"/>
            <a:pathLst>
              <a:path w="5448300" h="4286250">
                <a:moveTo>
                  <a:pt x="0" y="0"/>
                </a:moveTo>
                <a:lnTo>
                  <a:pt x="5448300" y="0"/>
                </a:lnTo>
                <a:lnTo>
                  <a:pt x="5448300" y="4286250"/>
                </a:lnTo>
                <a:lnTo>
                  <a:pt x="0" y="4286250"/>
                </a:lnTo>
                <a:lnTo>
                  <a:pt x="0" y="0"/>
                </a:lnTo>
                <a:close/>
              </a:path>
            </a:pathLst>
          </a:custGeom>
          <a:blipFill>
            <a:blip r:embed="rId8"/>
            <a:stretch>
              <a:fillRect/>
            </a:stretch>
          </a:blipFill>
        </p:spPr>
      </p:sp>
      <p:sp>
        <p:nvSpPr>
          <p:cNvPr id="45" name="TextBox 15">
            <a:extLst>
              <a:ext uri="{FF2B5EF4-FFF2-40B4-BE49-F238E27FC236}">
                <a16:creationId xmlns:a16="http://schemas.microsoft.com/office/drawing/2014/main" id="{CD34CAA9-20A5-7D0A-7572-760EE1120458}"/>
              </a:ext>
            </a:extLst>
          </p:cNvPr>
          <p:cNvSpPr txBox="1"/>
          <p:nvPr/>
        </p:nvSpPr>
        <p:spPr>
          <a:xfrm>
            <a:off x="8358626" y="5851022"/>
            <a:ext cx="2983781" cy="492443"/>
          </a:xfrm>
          <a:prstGeom prst="rect">
            <a:avLst/>
          </a:prstGeom>
        </p:spPr>
        <p:txBody>
          <a:bodyPr wrap="square" lIns="0" tIns="0" rIns="0" bIns="0" rtlCol="0" anchor="t">
            <a:spAutoFit/>
          </a:bodyPr>
          <a:lstStyle/>
          <a:p>
            <a:pPr algn="ctr"/>
            <a:r>
              <a:rPr lang="en-US" sz="1600" spc="-124" dirty="0">
                <a:solidFill>
                  <a:srgbClr val="FFFFFF"/>
                </a:solidFill>
                <a:latin typeface="Montserrat" panose="02000505000000020004" pitchFamily="2" charset="77"/>
                <a:ea typeface="Inter 1 Medium"/>
                <a:cs typeface="Inter 1 Medium"/>
                <a:sym typeface="Inter 1 Medium"/>
              </a:rPr>
              <a:t>Distance and telemetry delay change what autonomy must do.</a:t>
            </a:r>
          </a:p>
        </p:txBody>
      </p:sp>
    </p:spTree>
    <p:extLst>
      <p:ext uri="{BB962C8B-B14F-4D97-AF65-F5344CB8AC3E}">
        <p14:creationId xmlns:p14="http://schemas.microsoft.com/office/powerpoint/2010/main" val="1470236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FC2DEC8E-7886-2FDF-7064-784A49CABC9F}"/>
              </a:ext>
            </a:extLst>
          </p:cNvPr>
          <p:cNvPicPr>
            <a:picLocks noChangeAspect="1"/>
          </p:cNvPicPr>
          <p:nvPr/>
        </p:nvPicPr>
        <p:blipFill>
          <a:blip r:embed="rId3">
            <a:alphaModFix amt="50000"/>
            <a:extLst>
              <a:ext uri="{BEBA8EAE-BF5A-486C-A8C5-ECC9F3942E4B}">
                <a14:imgProps xmlns:a14="http://schemas.microsoft.com/office/drawing/2010/main">
                  <a14:imgLayer r:embed="rId4">
                    <a14:imgEffect>
                      <a14:backgroundRemoval t="9922" b="99844" l="6970" r="99535">
                        <a14:foregroundMark x1="86989" y1="37813" x2="99907" y2="37188"/>
                        <a14:foregroundMark x1="7249" y1="76250" x2="7249" y2="76250"/>
                        <a14:foregroundMark x1="7249" y1="76250" x2="16543" y2="79688"/>
                        <a14:foregroundMark x1="42007" y1="90234" x2="42007" y2="92109"/>
                        <a14:foregroundMark x1="57063" y1="65703" x2="59480" y2="59062"/>
                        <a14:foregroundMark x1="59480" y1="59062" x2="60037" y2="58281"/>
                        <a14:foregroundMark x1="72212" y1="9922" x2="72212" y2="9922"/>
                        <a14:foregroundMark x1="72584" y1="10859" x2="72584" y2="10859"/>
                        <a14:foregroundMark x1="36803" y1="95781" x2="31970" y2="99844"/>
                      </a14:backgroundRemoval>
                    </a14:imgEffect>
                  </a14:imgLayer>
                </a14:imgProps>
              </a:ext>
            </a:extLst>
          </a:blip>
          <a:srcRect l="6687" t="18754" b="3910"/>
          <a:stretch/>
        </p:blipFill>
        <p:spPr>
          <a:xfrm>
            <a:off x="5236036" y="-1"/>
            <a:ext cx="6955964" cy="6858001"/>
          </a:xfrm>
          <a:prstGeom prst="rect">
            <a:avLst/>
          </a:prstGeom>
        </p:spPr>
      </p:pic>
      <p:sp>
        <p:nvSpPr>
          <p:cNvPr id="2" name="Title 1">
            <a:extLst>
              <a:ext uri="{FF2B5EF4-FFF2-40B4-BE49-F238E27FC236}">
                <a16:creationId xmlns:a16="http://schemas.microsoft.com/office/drawing/2014/main" id="{A1D895E6-32B9-889C-9B60-4017C1C5B0B2}"/>
              </a:ext>
            </a:extLst>
          </p:cNvPr>
          <p:cNvSpPr>
            <a:spLocks noGrp="1"/>
          </p:cNvSpPr>
          <p:nvPr>
            <p:ph type="title"/>
          </p:nvPr>
        </p:nvSpPr>
        <p:spPr>
          <a:xfrm>
            <a:off x="457200" y="274638"/>
            <a:ext cx="9144000" cy="1143000"/>
          </a:xfrm>
        </p:spPr>
        <p:txBody>
          <a:bodyPr>
            <a:normAutofit fontScale="90000"/>
          </a:bodyPr>
          <a:lstStyle/>
          <a:p>
            <a:pPr algn="l"/>
            <a:r>
              <a:rPr lang="en-US" sz="4400" b="1" spc="-120" dirty="0">
                <a:solidFill>
                  <a:srgbClr val="FFFFFF"/>
                </a:solidFill>
                <a:latin typeface="Montserrat" panose="02000505000000020004" pitchFamily="2" charset="77"/>
                <a:ea typeface="Montserrat Bold"/>
                <a:cs typeface="Montserrat Bold"/>
                <a:sym typeface="Montserrat Bold"/>
              </a:rPr>
              <a:t>From future concept to challenge</a:t>
            </a:r>
            <a:endParaRPr lang="en-US" dirty="0"/>
          </a:p>
        </p:txBody>
      </p:sp>
      <p:graphicFrame>
        <p:nvGraphicFramePr>
          <p:cNvPr id="3" name="Diagram 2">
            <a:extLst>
              <a:ext uri="{FF2B5EF4-FFF2-40B4-BE49-F238E27FC236}">
                <a16:creationId xmlns:a16="http://schemas.microsoft.com/office/drawing/2014/main" id="{5224C8E6-3281-9A27-D374-D27AEE881555}"/>
              </a:ext>
            </a:extLst>
          </p:cNvPr>
          <p:cNvGraphicFramePr/>
          <p:nvPr>
            <p:extLst>
              <p:ext uri="{D42A27DB-BD31-4B8C-83A1-F6EECF244321}">
                <p14:modId xmlns:p14="http://schemas.microsoft.com/office/powerpoint/2010/main" val="2463288696"/>
              </p:ext>
            </p:extLst>
          </p:nvPr>
        </p:nvGraphicFramePr>
        <p:xfrm>
          <a:off x="1908433" y="1417638"/>
          <a:ext cx="2725351" cy="47206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4" name="Group 4">
            <a:extLst>
              <a:ext uri="{FF2B5EF4-FFF2-40B4-BE49-F238E27FC236}">
                <a16:creationId xmlns:a16="http://schemas.microsoft.com/office/drawing/2014/main" id="{FAB7EC26-5829-CF67-CA74-370408493301}"/>
              </a:ext>
            </a:extLst>
          </p:cNvPr>
          <p:cNvGrpSpPr/>
          <p:nvPr/>
        </p:nvGrpSpPr>
        <p:grpSpPr>
          <a:xfrm>
            <a:off x="1235130" y="1486084"/>
            <a:ext cx="757880" cy="757880"/>
            <a:chOff x="0" y="0"/>
            <a:chExt cx="812800" cy="812800"/>
          </a:xfrm>
        </p:grpSpPr>
        <p:sp>
          <p:nvSpPr>
            <p:cNvPr id="5" name="Freeform 5">
              <a:extLst>
                <a:ext uri="{FF2B5EF4-FFF2-40B4-BE49-F238E27FC236}">
                  <a16:creationId xmlns:a16="http://schemas.microsoft.com/office/drawing/2014/main" id="{E4B26B79-D375-625C-64F8-D1F0D7AD30C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85725" cap="sq">
              <a:solidFill>
                <a:schemeClr val="accent1"/>
              </a:solidFill>
              <a:prstDash val="solid"/>
              <a:miter/>
            </a:ln>
          </p:spPr>
          <p:txBody>
            <a:bodyPr/>
            <a:lstStyle/>
            <a:p>
              <a:endParaRPr lang="en-US" dirty="0"/>
            </a:p>
          </p:txBody>
        </p:sp>
        <p:sp>
          <p:nvSpPr>
            <p:cNvPr id="6" name="TextBox 6">
              <a:extLst>
                <a:ext uri="{FF2B5EF4-FFF2-40B4-BE49-F238E27FC236}">
                  <a16:creationId xmlns:a16="http://schemas.microsoft.com/office/drawing/2014/main" id="{078107FE-7FCC-7A03-C879-60A65057B7A8}"/>
                </a:ext>
              </a:extLst>
            </p:cNvPr>
            <p:cNvSpPr txBox="1"/>
            <p:nvPr/>
          </p:nvSpPr>
          <p:spPr>
            <a:xfrm>
              <a:off x="76200" y="19050"/>
              <a:ext cx="660400" cy="717550"/>
            </a:xfrm>
            <a:prstGeom prst="rect">
              <a:avLst/>
            </a:prstGeom>
          </p:spPr>
          <p:txBody>
            <a:bodyPr lIns="50800" tIns="50800" rIns="50800" bIns="50800" rtlCol="0" anchor="ctr"/>
            <a:lstStyle/>
            <a:p>
              <a:pPr algn="ctr">
                <a:lnSpc>
                  <a:spcPts val="2957"/>
                </a:lnSpc>
              </a:pPr>
              <a:endParaRPr>
                <a:latin typeface="Montserrat" panose="02000505000000020004" pitchFamily="2" charset="77"/>
              </a:endParaRPr>
            </a:p>
          </p:txBody>
        </p:sp>
      </p:grpSp>
      <p:sp>
        <p:nvSpPr>
          <p:cNvPr id="7" name="Freeform 7">
            <a:extLst>
              <a:ext uri="{FF2B5EF4-FFF2-40B4-BE49-F238E27FC236}">
                <a16:creationId xmlns:a16="http://schemas.microsoft.com/office/drawing/2014/main" id="{2BA0C4B1-CB0F-7C04-8BA6-C0AB4F7831C9}"/>
              </a:ext>
            </a:extLst>
          </p:cNvPr>
          <p:cNvSpPr/>
          <p:nvPr/>
        </p:nvSpPr>
        <p:spPr>
          <a:xfrm>
            <a:off x="1430799" y="1585744"/>
            <a:ext cx="373901" cy="505272"/>
          </a:xfrm>
          <a:custGeom>
            <a:avLst/>
            <a:gdLst/>
            <a:ahLst/>
            <a:cxnLst/>
            <a:rect l="l" t="t" r="r" b="b"/>
            <a:pathLst>
              <a:path w="696392" h="941070">
                <a:moveTo>
                  <a:pt x="0" y="0"/>
                </a:moveTo>
                <a:lnTo>
                  <a:pt x="696391" y="0"/>
                </a:lnTo>
                <a:lnTo>
                  <a:pt x="696391" y="941070"/>
                </a:lnTo>
                <a:lnTo>
                  <a:pt x="0" y="9410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F10657B5-3646-5ACA-B9CC-44B9EC9BEA0E}"/>
              </a:ext>
            </a:extLst>
          </p:cNvPr>
          <p:cNvGrpSpPr/>
          <p:nvPr/>
        </p:nvGrpSpPr>
        <p:grpSpPr>
          <a:xfrm>
            <a:off x="1192842" y="2730670"/>
            <a:ext cx="757880" cy="757880"/>
            <a:chOff x="0" y="0"/>
            <a:chExt cx="812800" cy="812800"/>
          </a:xfrm>
        </p:grpSpPr>
        <p:sp>
          <p:nvSpPr>
            <p:cNvPr id="9" name="Freeform 9">
              <a:extLst>
                <a:ext uri="{FF2B5EF4-FFF2-40B4-BE49-F238E27FC236}">
                  <a16:creationId xmlns:a16="http://schemas.microsoft.com/office/drawing/2014/main" id="{6AAFF59A-51DA-718F-0C59-61C68E75128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85725" cap="sq">
              <a:solidFill>
                <a:schemeClr val="accent1"/>
              </a:solidFill>
              <a:prstDash val="solid"/>
              <a:miter/>
            </a:ln>
          </p:spPr>
        </p:sp>
        <p:sp>
          <p:nvSpPr>
            <p:cNvPr id="10" name="TextBox 10">
              <a:extLst>
                <a:ext uri="{FF2B5EF4-FFF2-40B4-BE49-F238E27FC236}">
                  <a16:creationId xmlns:a16="http://schemas.microsoft.com/office/drawing/2014/main" id="{A23A9535-AB9D-045A-A789-90BBEDCDCF35}"/>
                </a:ext>
              </a:extLst>
            </p:cNvPr>
            <p:cNvSpPr txBox="1"/>
            <p:nvPr/>
          </p:nvSpPr>
          <p:spPr>
            <a:xfrm>
              <a:off x="76200" y="19050"/>
              <a:ext cx="660400" cy="717550"/>
            </a:xfrm>
            <a:prstGeom prst="rect">
              <a:avLst/>
            </a:prstGeom>
          </p:spPr>
          <p:txBody>
            <a:bodyPr lIns="50800" tIns="50800" rIns="50800" bIns="50800" rtlCol="0" anchor="ctr"/>
            <a:lstStyle/>
            <a:p>
              <a:pPr algn="ctr">
                <a:lnSpc>
                  <a:spcPts val="2957"/>
                </a:lnSpc>
              </a:pPr>
              <a:endParaRPr>
                <a:latin typeface="Montserrat" panose="02000505000000020004" pitchFamily="2" charset="77"/>
              </a:endParaRPr>
            </a:p>
          </p:txBody>
        </p:sp>
      </p:grpSp>
      <p:sp>
        <p:nvSpPr>
          <p:cNvPr id="11" name="Freeform 11">
            <a:extLst>
              <a:ext uri="{FF2B5EF4-FFF2-40B4-BE49-F238E27FC236}">
                <a16:creationId xmlns:a16="http://schemas.microsoft.com/office/drawing/2014/main" id="{140A0D20-A6FE-CC7D-35F9-59DE2D51C662}"/>
              </a:ext>
            </a:extLst>
          </p:cNvPr>
          <p:cNvSpPr/>
          <p:nvPr/>
        </p:nvSpPr>
        <p:spPr>
          <a:xfrm>
            <a:off x="1328486" y="2877017"/>
            <a:ext cx="494878" cy="465185"/>
          </a:xfrm>
          <a:custGeom>
            <a:avLst/>
            <a:gdLst/>
            <a:ahLst/>
            <a:cxnLst/>
            <a:rect l="l" t="t" r="r" b="b"/>
            <a:pathLst>
              <a:path w="921710" h="866407">
                <a:moveTo>
                  <a:pt x="0" y="0"/>
                </a:moveTo>
                <a:lnTo>
                  <a:pt x="921709" y="0"/>
                </a:lnTo>
                <a:lnTo>
                  <a:pt x="921709" y="866407"/>
                </a:lnTo>
                <a:lnTo>
                  <a:pt x="0" y="86640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12" name="Group 12">
            <a:extLst>
              <a:ext uri="{FF2B5EF4-FFF2-40B4-BE49-F238E27FC236}">
                <a16:creationId xmlns:a16="http://schemas.microsoft.com/office/drawing/2014/main" id="{4FD700CD-5143-F8EF-A5E4-2734DEAFC940}"/>
              </a:ext>
            </a:extLst>
          </p:cNvPr>
          <p:cNvGrpSpPr/>
          <p:nvPr/>
        </p:nvGrpSpPr>
        <p:grpSpPr>
          <a:xfrm>
            <a:off x="1192842" y="3975256"/>
            <a:ext cx="757880" cy="757880"/>
            <a:chOff x="0" y="0"/>
            <a:chExt cx="812800" cy="812800"/>
          </a:xfrm>
        </p:grpSpPr>
        <p:sp>
          <p:nvSpPr>
            <p:cNvPr id="13" name="Freeform 13">
              <a:extLst>
                <a:ext uri="{FF2B5EF4-FFF2-40B4-BE49-F238E27FC236}">
                  <a16:creationId xmlns:a16="http://schemas.microsoft.com/office/drawing/2014/main" id="{75EF167F-EFEC-215F-3863-C2FFE6CB1E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85725" cap="sq">
              <a:solidFill>
                <a:schemeClr val="accent1"/>
              </a:solidFill>
              <a:prstDash val="solid"/>
              <a:miter/>
            </a:ln>
          </p:spPr>
        </p:sp>
        <p:sp>
          <p:nvSpPr>
            <p:cNvPr id="14" name="TextBox 14">
              <a:extLst>
                <a:ext uri="{FF2B5EF4-FFF2-40B4-BE49-F238E27FC236}">
                  <a16:creationId xmlns:a16="http://schemas.microsoft.com/office/drawing/2014/main" id="{68D2EA77-077D-126D-C016-7B26E4E375EB}"/>
                </a:ext>
              </a:extLst>
            </p:cNvPr>
            <p:cNvSpPr txBox="1"/>
            <p:nvPr/>
          </p:nvSpPr>
          <p:spPr>
            <a:xfrm>
              <a:off x="76200" y="19050"/>
              <a:ext cx="660400" cy="717550"/>
            </a:xfrm>
            <a:prstGeom prst="rect">
              <a:avLst/>
            </a:prstGeom>
          </p:spPr>
          <p:txBody>
            <a:bodyPr lIns="50800" tIns="50800" rIns="50800" bIns="50800" rtlCol="0" anchor="ctr"/>
            <a:lstStyle/>
            <a:p>
              <a:pPr algn="ctr">
                <a:lnSpc>
                  <a:spcPts val="2957"/>
                </a:lnSpc>
              </a:pPr>
              <a:endParaRPr>
                <a:latin typeface="Montserrat" panose="02000505000000020004" pitchFamily="2" charset="77"/>
              </a:endParaRPr>
            </a:p>
          </p:txBody>
        </p:sp>
      </p:grpSp>
      <p:sp>
        <p:nvSpPr>
          <p:cNvPr id="15" name="Freeform 15">
            <a:extLst>
              <a:ext uri="{FF2B5EF4-FFF2-40B4-BE49-F238E27FC236}">
                <a16:creationId xmlns:a16="http://schemas.microsoft.com/office/drawing/2014/main" id="{5B3F9826-7C49-EA64-E282-4D080C8A17B9}"/>
              </a:ext>
            </a:extLst>
          </p:cNvPr>
          <p:cNvSpPr/>
          <p:nvPr/>
        </p:nvSpPr>
        <p:spPr>
          <a:xfrm>
            <a:off x="1441757" y="4129366"/>
            <a:ext cx="276540" cy="449659"/>
          </a:xfrm>
          <a:custGeom>
            <a:avLst/>
            <a:gdLst/>
            <a:ahLst/>
            <a:cxnLst/>
            <a:rect l="l" t="t" r="r" b="b"/>
            <a:pathLst>
              <a:path w="515057" h="837491">
                <a:moveTo>
                  <a:pt x="0" y="0"/>
                </a:moveTo>
                <a:lnTo>
                  <a:pt x="515057" y="0"/>
                </a:lnTo>
                <a:lnTo>
                  <a:pt x="515057" y="837491"/>
                </a:lnTo>
                <a:lnTo>
                  <a:pt x="0" y="83749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grpSp>
        <p:nvGrpSpPr>
          <p:cNvPr id="16" name="Group 16">
            <a:extLst>
              <a:ext uri="{FF2B5EF4-FFF2-40B4-BE49-F238E27FC236}">
                <a16:creationId xmlns:a16="http://schemas.microsoft.com/office/drawing/2014/main" id="{B54FC55B-D01F-C554-1625-56E151436746}"/>
              </a:ext>
            </a:extLst>
          </p:cNvPr>
          <p:cNvGrpSpPr/>
          <p:nvPr/>
        </p:nvGrpSpPr>
        <p:grpSpPr>
          <a:xfrm>
            <a:off x="1201087" y="5272256"/>
            <a:ext cx="757880" cy="757880"/>
            <a:chOff x="0" y="0"/>
            <a:chExt cx="812800" cy="812800"/>
          </a:xfrm>
        </p:grpSpPr>
        <p:sp>
          <p:nvSpPr>
            <p:cNvPr id="17" name="Freeform 17">
              <a:extLst>
                <a:ext uri="{FF2B5EF4-FFF2-40B4-BE49-F238E27FC236}">
                  <a16:creationId xmlns:a16="http://schemas.microsoft.com/office/drawing/2014/main" id="{EC96662C-462B-91DC-E733-725A3692272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85725" cap="sq">
              <a:solidFill>
                <a:schemeClr val="accent1"/>
              </a:solidFill>
              <a:prstDash val="solid"/>
              <a:miter/>
            </a:ln>
          </p:spPr>
        </p:sp>
        <p:sp>
          <p:nvSpPr>
            <p:cNvPr id="18" name="TextBox 18">
              <a:extLst>
                <a:ext uri="{FF2B5EF4-FFF2-40B4-BE49-F238E27FC236}">
                  <a16:creationId xmlns:a16="http://schemas.microsoft.com/office/drawing/2014/main" id="{62C3812D-CC1D-6FF6-15F0-2663CB5727B5}"/>
                </a:ext>
              </a:extLst>
            </p:cNvPr>
            <p:cNvSpPr txBox="1"/>
            <p:nvPr/>
          </p:nvSpPr>
          <p:spPr>
            <a:xfrm>
              <a:off x="76200" y="19050"/>
              <a:ext cx="660400" cy="717550"/>
            </a:xfrm>
            <a:prstGeom prst="rect">
              <a:avLst/>
            </a:prstGeom>
          </p:spPr>
          <p:txBody>
            <a:bodyPr lIns="50800" tIns="50800" rIns="50800" bIns="50800" rtlCol="0" anchor="ctr"/>
            <a:lstStyle/>
            <a:p>
              <a:pPr algn="ctr">
                <a:lnSpc>
                  <a:spcPts val="2957"/>
                </a:lnSpc>
              </a:pPr>
              <a:endParaRPr>
                <a:latin typeface="Montserrat" panose="02000505000000020004" pitchFamily="2" charset="77"/>
              </a:endParaRPr>
            </a:p>
          </p:txBody>
        </p:sp>
      </p:grpSp>
      <p:sp>
        <p:nvSpPr>
          <p:cNvPr id="19" name="Freeform 19">
            <a:extLst>
              <a:ext uri="{FF2B5EF4-FFF2-40B4-BE49-F238E27FC236}">
                <a16:creationId xmlns:a16="http://schemas.microsoft.com/office/drawing/2014/main" id="{2E22D094-E2EF-101E-0D6E-071A3E4CF6F1}"/>
              </a:ext>
            </a:extLst>
          </p:cNvPr>
          <p:cNvSpPr/>
          <p:nvPr/>
        </p:nvSpPr>
        <p:spPr>
          <a:xfrm>
            <a:off x="1401945" y="5429377"/>
            <a:ext cx="434389" cy="436572"/>
          </a:xfrm>
          <a:custGeom>
            <a:avLst/>
            <a:gdLst/>
            <a:ahLst/>
            <a:cxnLst/>
            <a:rect l="l" t="t" r="r" b="b"/>
            <a:pathLst>
              <a:path w="809051" h="813116">
                <a:moveTo>
                  <a:pt x="0" y="0"/>
                </a:moveTo>
                <a:lnTo>
                  <a:pt x="809050" y="0"/>
                </a:lnTo>
                <a:lnTo>
                  <a:pt x="809050" y="813116"/>
                </a:lnTo>
                <a:lnTo>
                  <a:pt x="0" y="81311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0" name="Freeform 3">
            <a:extLst>
              <a:ext uri="{FF2B5EF4-FFF2-40B4-BE49-F238E27FC236}">
                <a16:creationId xmlns:a16="http://schemas.microsoft.com/office/drawing/2014/main" id="{71F934B5-49FB-76F0-6FBE-71103E093C45}"/>
              </a:ext>
            </a:extLst>
          </p:cNvPr>
          <p:cNvSpPr/>
          <p:nvPr/>
        </p:nvSpPr>
        <p:spPr>
          <a:xfrm>
            <a:off x="5124827" y="1417979"/>
            <a:ext cx="98853" cy="4720354"/>
          </a:xfrm>
          <a:custGeom>
            <a:avLst/>
            <a:gdLst/>
            <a:ahLst/>
            <a:cxnLst/>
            <a:rect l="l" t="t" r="r" b="b"/>
            <a:pathLst>
              <a:path w="65875" h="6587490">
                <a:moveTo>
                  <a:pt x="0" y="0"/>
                </a:moveTo>
                <a:lnTo>
                  <a:pt x="65875" y="0"/>
                </a:lnTo>
                <a:lnTo>
                  <a:pt x="65875" y="6587490"/>
                </a:lnTo>
                <a:lnTo>
                  <a:pt x="0" y="6587490"/>
                </a:lnTo>
                <a:lnTo>
                  <a:pt x="0" y="0"/>
                </a:lnTo>
                <a:close/>
              </a:path>
            </a:pathLst>
          </a:custGeom>
          <a:solidFill>
            <a:schemeClr val="accent2"/>
          </a:solidFill>
          <a:ln>
            <a:solidFill>
              <a:schemeClr val="accent2"/>
            </a:solidFill>
          </a:ln>
        </p:spPr>
      </p:sp>
      <p:sp>
        <p:nvSpPr>
          <p:cNvPr id="21" name="TextBox 28">
            <a:extLst>
              <a:ext uri="{FF2B5EF4-FFF2-40B4-BE49-F238E27FC236}">
                <a16:creationId xmlns:a16="http://schemas.microsoft.com/office/drawing/2014/main" id="{ECEF3A04-CC9F-ABDD-C8E9-6F2419ABDF22}"/>
              </a:ext>
            </a:extLst>
          </p:cNvPr>
          <p:cNvSpPr txBox="1"/>
          <p:nvPr/>
        </p:nvSpPr>
        <p:spPr>
          <a:xfrm>
            <a:off x="5714723" y="1417638"/>
            <a:ext cx="2688336" cy="1050096"/>
          </a:xfrm>
          <a:prstGeom prst="rect">
            <a:avLst/>
          </a:prstGeom>
        </p:spPr>
        <p:txBody>
          <a:bodyPr lIns="0" tIns="0" rIns="0" bIns="0" rtlCol="0" anchor="t">
            <a:spAutoFit/>
          </a:bodyPr>
          <a:lstStyle/>
          <a:p>
            <a:pPr algn="l">
              <a:lnSpc>
                <a:spcPts val="9595"/>
              </a:lnSpc>
            </a:pPr>
            <a:r>
              <a:rPr lang="en-US" sz="4000" b="1" dirty="0">
                <a:solidFill>
                  <a:schemeClr val="accent2"/>
                </a:solidFill>
                <a:latin typeface="Montserrat" panose="02000505000000020004" pitchFamily="2" charset="77"/>
                <a:ea typeface="Open Sauce Bold"/>
                <a:cs typeface="Open Sauce Bold"/>
                <a:sym typeface="Open Sauce Bold"/>
              </a:rPr>
              <a:t>300+</a:t>
            </a:r>
          </a:p>
        </p:txBody>
      </p:sp>
      <p:sp>
        <p:nvSpPr>
          <p:cNvPr id="22" name="TextBox 29">
            <a:extLst>
              <a:ext uri="{FF2B5EF4-FFF2-40B4-BE49-F238E27FC236}">
                <a16:creationId xmlns:a16="http://schemas.microsoft.com/office/drawing/2014/main" id="{21B31453-F20F-7FC2-AC72-D5F7F89F7195}"/>
              </a:ext>
            </a:extLst>
          </p:cNvPr>
          <p:cNvSpPr txBox="1"/>
          <p:nvPr/>
        </p:nvSpPr>
        <p:spPr>
          <a:xfrm>
            <a:off x="5714723" y="2133180"/>
            <a:ext cx="3061777" cy="451342"/>
          </a:xfrm>
          <a:prstGeom prst="rect">
            <a:avLst/>
          </a:prstGeom>
        </p:spPr>
        <p:txBody>
          <a:bodyPr wrap="square" lIns="0" tIns="0" rIns="0" bIns="0" rtlCol="0" anchor="t">
            <a:spAutoFit/>
          </a:bodyPr>
          <a:lstStyle/>
          <a:p>
            <a:pPr algn="l">
              <a:lnSpc>
                <a:spcPts val="4059"/>
              </a:lnSpc>
            </a:pPr>
            <a:r>
              <a:rPr lang="en-US" sz="1400" dirty="0">
                <a:solidFill>
                  <a:srgbClr val="FFFFFF"/>
                </a:solidFill>
                <a:latin typeface="Montserrat" panose="02000505000000020004" pitchFamily="2" charset="77"/>
                <a:ea typeface="Open Sauce"/>
                <a:cs typeface="Open Sauce"/>
                <a:sym typeface="Open Sauce"/>
              </a:rPr>
              <a:t>submissions</a:t>
            </a:r>
          </a:p>
        </p:txBody>
      </p:sp>
      <p:sp>
        <p:nvSpPr>
          <p:cNvPr id="23" name="TextBox 30">
            <a:extLst>
              <a:ext uri="{FF2B5EF4-FFF2-40B4-BE49-F238E27FC236}">
                <a16:creationId xmlns:a16="http://schemas.microsoft.com/office/drawing/2014/main" id="{D6033543-6216-63D6-74F3-07E1ADDEFFAF}"/>
              </a:ext>
            </a:extLst>
          </p:cNvPr>
          <p:cNvSpPr txBox="1"/>
          <p:nvPr/>
        </p:nvSpPr>
        <p:spPr>
          <a:xfrm>
            <a:off x="5714723" y="3141696"/>
            <a:ext cx="1865376" cy="1050096"/>
          </a:xfrm>
          <a:prstGeom prst="rect">
            <a:avLst/>
          </a:prstGeom>
        </p:spPr>
        <p:txBody>
          <a:bodyPr lIns="0" tIns="0" rIns="0" bIns="0" rtlCol="0" anchor="t">
            <a:spAutoFit/>
          </a:bodyPr>
          <a:lstStyle/>
          <a:p>
            <a:pPr algn="l">
              <a:lnSpc>
                <a:spcPts val="9595"/>
              </a:lnSpc>
            </a:pPr>
            <a:r>
              <a:rPr lang="en-US" sz="4000" b="1" dirty="0">
                <a:solidFill>
                  <a:schemeClr val="accent4"/>
                </a:solidFill>
                <a:latin typeface="Montserrat" panose="02000505000000020004" pitchFamily="2" charset="77"/>
                <a:ea typeface="Open Sauce Bold"/>
                <a:cs typeface="Open Sauce Bold"/>
                <a:sym typeface="Open Sauce Bold"/>
              </a:rPr>
              <a:t>29</a:t>
            </a:r>
          </a:p>
        </p:txBody>
      </p:sp>
      <p:sp>
        <p:nvSpPr>
          <p:cNvPr id="24" name="TextBox 31">
            <a:extLst>
              <a:ext uri="{FF2B5EF4-FFF2-40B4-BE49-F238E27FC236}">
                <a16:creationId xmlns:a16="http://schemas.microsoft.com/office/drawing/2014/main" id="{103BD1DC-43B4-D323-759C-BB2431538555}"/>
              </a:ext>
            </a:extLst>
          </p:cNvPr>
          <p:cNvSpPr txBox="1"/>
          <p:nvPr/>
        </p:nvSpPr>
        <p:spPr>
          <a:xfrm>
            <a:off x="5714724" y="3902537"/>
            <a:ext cx="1707342" cy="409792"/>
          </a:xfrm>
          <a:prstGeom prst="rect">
            <a:avLst/>
          </a:prstGeom>
        </p:spPr>
        <p:txBody>
          <a:bodyPr wrap="square" lIns="0" tIns="0" rIns="0" bIns="0" rtlCol="0" anchor="t">
            <a:spAutoFit/>
          </a:bodyPr>
          <a:lstStyle/>
          <a:p>
            <a:pPr algn="l">
              <a:lnSpc>
                <a:spcPts val="3792"/>
              </a:lnSpc>
            </a:pPr>
            <a:r>
              <a:rPr lang="en-US" sz="1400" dirty="0">
                <a:solidFill>
                  <a:srgbClr val="FFFFFF"/>
                </a:solidFill>
                <a:latin typeface="Montserrat" panose="02000505000000020004" pitchFamily="2" charset="77"/>
                <a:ea typeface="Open Sauce"/>
                <a:cs typeface="Open Sauce"/>
                <a:sym typeface="Open Sauce"/>
              </a:rPr>
              <a:t>teams selected</a:t>
            </a:r>
          </a:p>
        </p:txBody>
      </p:sp>
      <p:sp>
        <p:nvSpPr>
          <p:cNvPr id="25" name="TextBox 32">
            <a:extLst>
              <a:ext uri="{FF2B5EF4-FFF2-40B4-BE49-F238E27FC236}">
                <a16:creationId xmlns:a16="http://schemas.microsoft.com/office/drawing/2014/main" id="{DD2AD767-52F7-8B3A-5BAF-4FE3F6D406CB}"/>
              </a:ext>
            </a:extLst>
          </p:cNvPr>
          <p:cNvSpPr txBox="1"/>
          <p:nvPr/>
        </p:nvSpPr>
        <p:spPr>
          <a:xfrm>
            <a:off x="5714723" y="4865753"/>
            <a:ext cx="2114977" cy="864276"/>
          </a:xfrm>
          <a:prstGeom prst="rect">
            <a:avLst/>
          </a:prstGeom>
        </p:spPr>
        <p:txBody>
          <a:bodyPr wrap="square" lIns="0" tIns="0" rIns="0" bIns="0" rtlCol="0" anchor="t">
            <a:spAutoFit/>
          </a:bodyPr>
          <a:lstStyle/>
          <a:p>
            <a:pPr algn="l">
              <a:lnSpc>
                <a:spcPts val="7794"/>
              </a:lnSpc>
            </a:pPr>
            <a:r>
              <a:rPr lang="en-US" sz="3200" b="1" dirty="0">
                <a:solidFill>
                  <a:schemeClr val="accent2"/>
                </a:solidFill>
                <a:latin typeface="Montserrat" panose="02000505000000020004" pitchFamily="2" charset="77"/>
                <a:ea typeface="Open Sauce Bold"/>
                <a:cs typeface="Open Sauce Bold"/>
                <a:sym typeface="Open Sauce Bold"/>
              </a:rPr>
              <a:t>5–10 year</a:t>
            </a:r>
          </a:p>
        </p:txBody>
      </p:sp>
      <p:sp>
        <p:nvSpPr>
          <p:cNvPr id="26" name="TextBox 33">
            <a:extLst>
              <a:ext uri="{FF2B5EF4-FFF2-40B4-BE49-F238E27FC236}">
                <a16:creationId xmlns:a16="http://schemas.microsoft.com/office/drawing/2014/main" id="{29E0A78F-9F68-F570-1B74-BC2BA43FC775}"/>
              </a:ext>
            </a:extLst>
          </p:cNvPr>
          <p:cNvSpPr txBox="1"/>
          <p:nvPr/>
        </p:nvSpPr>
        <p:spPr>
          <a:xfrm>
            <a:off x="5714723" y="5475924"/>
            <a:ext cx="2016124" cy="441724"/>
          </a:xfrm>
          <a:prstGeom prst="rect">
            <a:avLst/>
          </a:prstGeom>
        </p:spPr>
        <p:txBody>
          <a:bodyPr wrap="square" lIns="0" tIns="0" rIns="0" bIns="0" rtlCol="0" anchor="t">
            <a:spAutoFit/>
          </a:bodyPr>
          <a:lstStyle/>
          <a:p>
            <a:pPr algn="l">
              <a:lnSpc>
                <a:spcPts val="4006"/>
              </a:lnSpc>
            </a:pPr>
            <a:r>
              <a:rPr lang="en-US" sz="1400" dirty="0">
                <a:solidFill>
                  <a:srgbClr val="FFFFFF"/>
                </a:solidFill>
                <a:latin typeface="Montserrat" panose="02000505000000020004" pitchFamily="2" charset="77"/>
                <a:ea typeface="Open Sauce"/>
                <a:cs typeface="Open Sauce"/>
                <a:sym typeface="Open Sauce"/>
              </a:rPr>
              <a:t>planning horizon</a:t>
            </a:r>
          </a:p>
        </p:txBody>
      </p:sp>
    </p:spTree>
    <p:extLst>
      <p:ext uri="{BB962C8B-B14F-4D97-AF65-F5344CB8AC3E}">
        <p14:creationId xmlns:p14="http://schemas.microsoft.com/office/powerpoint/2010/main" val="4174915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172C"/>
        </a:solidFill>
        <a:effectLst/>
      </p:bgPr>
    </p:bg>
    <p:spTree>
      <p:nvGrpSpPr>
        <p:cNvPr id="1" name=""/>
        <p:cNvGrpSpPr/>
        <p:nvPr/>
      </p:nvGrpSpPr>
      <p:grpSpPr>
        <a:xfrm>
          <a:off x="0" y="0"/>
          <a:ext cx="0" cy="0"/>
          <a:chOff x="0" y="0"/>
          <a:chExt cx="0" cy="0"/>
        </a:xfrm>
      </p:grpSpPr>
      <p:sp>
        <p:nvSpPr>
          <p:cNvPr id="2" name="Rectangle 1"/>
          <p:cNvSpPr/>
          <p:nvPr/>
        </p:nvSpPr>
        <p:spPr>
          <a:xfrm>
            <a:off x="0" y="0"/>
            <a:ext cx="4023360" cy="50292"/>
          </a:xfrm>
          <a:prstGeom prst="rect">
            <a:avLst/>
          </a:prstGeom>
          <a:solidFill>
            <a:srgbClr val="5119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6473952"/>
            <a:ext cx="1188720" cy="164592"/>
          </a:xfrm>
          <a:prstGeom prst="rect">
            <a:avLst/>
          </a:prstGeom>
          <a:noFill/>
        </p:spPr>
        <p:txBody>
          <a:bodyPr wrap="square" lIns="0" tIns="0" rIns="0" bIns="0" anchor="t">
            <a:spAutoFit/>
          </a:bodyPr>
          <a:lstStyle/>
          <a:p>
            <a:pPr algn="l">
              <a:lnSpc>
                <a:spcPct val="100000"/>
              </a:lnSpc>
              <a:spcBef>
                <a:spcPts val="0"/>
              </a:spcBef>
              <a:spcAft>
                <a:spcPts val="0"/>
              </a:spcAft>
            </a:pPr>
            <a:r>
              <a:rPr sz="800" b="1" i="0">
                <a:solidFill>
                  <a:srgbClr val="9397A0"/>
                </a:solidFill>
                <a:latin typeface="Montserrat"/>
              </a:rPr>
              <a:t>SPACEWERX</a:t>
            </a:r>
          </a:p>
        </p:txBody>
      </p:sp>
      <p:sp>
        <p:nvSpPr>
          <p:cNvPr id="5" name="TextBox 4"/>
          <p:cNvSpPr txBox="1"/>
          <p:nvPr/>
        </p:nvSpPr>
        <p:spPr>
          <a:xfrm>
            <a:off x="5074920" y="6473952"/>
            <a:ext cx="2011680" cy="164592"/>
          </a:xfrm>
          <a:prstGeom prst="rect">
            <a:avLst/>
          </a:prstGeom>
          <a:noFill/>
        </p:spPr>
        <p:txBody>
          <a:bodyPr wrap="square" lIns="0" tIns="0" rIns="0" bIns="0" anchor="t">
            <a:spAutoFit/>
          </a:bodyPr>
          <a:lstStyle/>
          <a:p>
            <a:pPr algn="ctr">
              <a:lnSpc>
                <a:spcPct val="100000"/>
              </a:lnSpc>
              <a:spcBef>
                <a:spcPts val="0"/>
              </a:spcBef>
              <a:spcAft>
                <a:spcPts val="0"/>
              </a:spcAft>
            </a:pPr>
            <a:r>
              <a:rPr sz="800" b="0" i="0" dirty="0">
                <a:solidFill>
                  <a:srgbClr val="9397A0"/>
                </a:solidFill>
                <a:latin typeface="Montserrat"/>
              </a:rPr>
              <a:t>EXTERNAL</a:t>
            </a:r>
          </a:p>
        </p:txBody>
      </p:sp>
      <p:sp>
        <p:nvSpPr>
          <p:cNvPr id="7" name="TextBox 6"/>
          <p:cNvSpPr txBox="1"/>
          <p:nvPr/>
        </p:nvSpPr>
        <p:spPr>
          <a:xfrm>
            <a:off x="640080" y="621189"/>
            <a:ext cx="5212080" cy="153888"/>
          </a:xfrm>
          <a:prstGeom prst="rect">
            <a:avLst/>
          </a:prstGeom>
          <a:noFill/>
        </p:spPr>
        <p:txBody>
          <a:bodyPr wrap="square" lIns="0" tIns="0" rIns="0" bIns="0" anchor="t">
            <a:spAutoFit/>
          </a:bodyPr>
          <a:lstStyle/>
          <a:p>
            <a:r>
              <a:rPr lang="en-US" sz="1000" dirty="0">
                <a:solidFill>
                  <a:srgbClr val="A8B7CC"/>
                </a:solidFill>
                <a:latin typeface="Montserrat" panose="02000505000000020004" pitchFamily="2" charset="77"/>
                <a:ea typeface="Inter 2"/>
                <a:cs typeface="Inter 2"/>
                <a:sym typeface="Inter 2"/>
              </a:rPr>
              <a:t>AIS capabilities will eventually need to answer four questions</a:t>
            </a:r>
          </a:p>
        </p:txBody>
      </p:sp>
      <p:sp>
        <p:nvSpPr>
          <p:cNvPr id="8" name="TextBox 7"/>
          <p:cNvSpPr txBox="1"/>
          <p:nvPr/>
        </p:nvSpPr>
        <p:spPr>
          <a:xfrm>
            <a:off x="640080" y="804672"/>
            <a:ext cx="10789920" cy="553998"/>
          </a:xfrm>
          <a:prstGeom prst="rect">
            <a:avLst/>
          </a:prstGeom>
          <a:noFill/>
        </p:spPr>
        <p:txBody>
          <a:bodyPr wrap="square" lIns="0" tIns="0" rIns="0" bIns="0" anchor="t">
            <a:spAutoFit/>
          </a:bodyPr>
          <a:lstStyle/>
          <a:p>
            <a:pPr algn="l"/>
            <a:r>
              <a:rPr lang="en-US" sz="3600" b="1" dirty="0">
                <a:solidFill>
                  <a:srgbClr val="F7FAFF"/>
                </a:solidFill>
                <a:latin typeface="Montserrat" panose="02000505000000020004" pitchFamily="2" charset="77"/>
                <a:ea typeface="Montserrat Bold"/>
                <a:cs typeface="Montserrat Bold"/>
                <a:sym typeface="Montserrat Bold"/>
              </a:rPr>
              <a:t>A good idea is not enough.</a:t>
            </a:r>
          </a:p>
        </p:txBody>
      </p:sp>
      <p:cxnSp>
        <p:nvCxnSpPr>
          <p:cNvPr id="10" name="Connector 9"/>
          <p:cNvCxnSpPr/>
          <p:nvPr/>
        </p:nvCxnSpPr>
        <p:spPr>
          <a:xfrm>
            <a:off x="4434840" y="1874519"/>
            <a:ext cx="0" cy="3840481"/>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1" name="Connector 10"/>
          <p:cNvCxnSpPr/>
          <p:nvPr/>
        </p:nvCxnSpPr>
        <p:spPr>
          <a:xfrm>
            <a:off x="1143000" y="3794760"/>
            <a:ext cx="6583679" cy="0"/>
          </a:xfrm>
          <a:prstGeom prst="line">
            <a:avLst/>
          </a:prstGeom>
          <a:ln/>
        </p:spPr>
        <p:style>
          <a:lnRef idx="1">
            <a:schemeClr val="accent1"/>
          </a:lnRef>
          <a:fillRef idx="0">
            <a:schemeClr val="accent1"/>
          </a:fillRef>
          <a:effectRef idx="0">
            <a:schemeClr val="accent1"/>
          </a:effectRef>
          <a:fontRef idx="minor">
            <a:schemeClr val="tx1"/>
          </a:fontRef>
        </p:style>
      </p:cxnSp>
      <p:sp>
        <p:nvSpPr>
          <p:cNvPr id="30" name="Freeform 2">
            <a:extLst>
              <a:ext uri="{FF2B5EF4-FFF2-40B4-BE49-F238E27FC236}">
                <a16:creationId xmlns:a16="http://schemas.microsoft.com/office/drawing/2014/main" id="{A5E27CC4-FA72-E89A-D407-D5F0C89573A0}"/>
              </a:ext>
            </a:extLst>
          </p:cNvPr>
          <p:cNvSpPr/>
          <p:nvPr/>
        </p:nvSpPr>
        <p:spPr>
          <a:xfrm>
            <a:off x="1135381" y="1969052"/>
            <a:ext cx="1333500" cy="1346970"/>
          </a:xfrm>
          <a:custGeom>
            <a:avLst/>
            <a:gdLst/>
            <a:ahLst/>
            <a:cxnLst/>
            <a:rect l="l" t="t" r="r" b="b"/>
            <a:pathLst>
              <a:path w="1333500" h="1346970">
                <a:moveTo>
                  <a:pt x="0" y="0"/>
                </a:moveTo>
                <a:lnTo>
                  <a:pt x="1333500" y="0"/>
                </a:lnTo>
                <a:lnTo>
                  <a:pt x="1333500" y="1346969"/>
                </a:lnTo>
                <a:lnTo>
                  <a:pt x="0" y="13469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1" name="Freeform 5">
            <a:extLst>
              <a:ext uri="{FF2B5EF4-FFF2-40B4-BE49-F238E27FC236}">
                <a16:creationId xmlns:a16="http://schemas.microsoft.com/office/drawing/2014/main" id="{998696E4-64CD-064D-733D-BCC8072552E8}"/>
              </a:ext>
            </a:extLst>
          </p:cNvPr>
          <p:cNvSpPr/>
          <p:nvPr/>
        </p:nvSpPr>
        <p:spPr>
          <a:xfrm>
            <a:off x="1000335" y="4564945"/>
            <a:ext cx="1333500" cy="660083"/>
          </a:xfrm>
          <a:custGeom>
            <a:avLst/>
            <a:gdLst/>
            <a:ahLst/>
            <a:cxnLst/>
            <a:rect l="l" t="t" r="r" b="b"/>
            <a:pathLst>
              <a:path w="1333500" h="660083">
                <a:moveTo>
                  <a:pt x="0" y="0"/>
                </a:moveTo>
                <a:lnTo>
                  <a:pt x="1333500" y="0"/>
                </a:lnTo>
                <a:lnTo>
                  <a:pt x="1333500" y="660082"/>
                </a:lnTo>
                <a:lnTo>
                  <a:pt x="0" y="6600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2" name="Freeform 6">
            <a:extLst>
              <a:ext uri="{FF2B5EF4-FFF2-40B4-BE49-F238E27FC236}">
                <a16:creationId xmlns:a16="http://schemas.microsoft.com/office/drawing/2014/main" id="{79933B2F-2C05-DA5F-093F-34EF5D1F0658}"/>
              </a:ext>
            </a:extLst>
          </p:cNvPr>
          <p:cNvSpPr/>
          <p:nvPr/>
        </p:nvSpPr>
        <p:spPr>
          <a:xfrm>
            <a:off x="4608951" y="1971522"/>
            <a:ext cx="1333500" cy="1333500"/>
          </a:xfrm>
          <a:custGeom>
            <a:avLst/>
            <a:gdLst/>
            <a:ahLst/>
            <a:cxnLst/>
            <a:rect l="l" t="t" r="r" b="b"/>
            <a:pathLst>
              <a:path w="1333500" h="1333500">
                <a:moveTo>
                  <a:pt x="0" y="0"/>
                </a:moveTo>
                <a:lnTo>
                  <a:pt x="1333500" y="0"/>
                </a:lnTo>
                <a:lnTo>
                  <a:pt x="1333500" y="1333500"/>
                </a:lnTo>
                <a:lnTo>
                  <a:pt x="0" y="13335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3" name="Freeform 7">
            <a:extLst>
              <a:ext uri="{FF2B5EF4-FFF2-40B4-BE49-F238E27FC236}">
                <a16:creationId xmlns:a16="http://schemas.microsoft.com/office/drawing/2014/main" id="{8B7E1293-3327-C1AC-2079-FF413CDE85F3}"/>
              </a:ext>
            </a:extLst>
          </p:cNvPr>
          <p:cNvSpPr/>
          <p:nvPr/>
        </p:nvSpPr>
        <p:spPr>
          <a:xfrm>
            <a:off x="4611750" y="4142491"/>
            <a:ext cx="1333500" cy="1333500"/>
          </a:xfrm>
          <a:custGeom>
            <a:avLst/>
            <a:gdLst/>
            <a:ahLst/>
            <a:cxnLst/>
            <a:rect l="l" t="t" r="r" b="b"/>
            <a:pathLst>
              <a:path w="1333500" h="1333500">
                <a:moveTo>
                  <a:pt x="0" y="0"/>
                </a:moveTo>
                <a:lnTo>
                  <a:pt x="1333500" y="0"/>
                </a:lnTo>
                <a:lnTo>
                  <a:pt x="1333500" y="1333500"/>
                </a:lnTo>
                <a:lnTo>
                  <a:pt x="0" y="13335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34" name="TextBox 10">
            <a:extLst>
              <a:ext uri="{FF2B5EF4-FFF2-40B4-BE49-F238E27FC236}">
                <a16:creationId xmlns:a16="http://schemas.microsoft.com/office/drawing/2014/main" id="{14D3F7CF-3B37-F03E-A86D-9500DE420CE9}"/>
              </a:ext>
            </a:extLst>
          </p:cNvPr>
          <p:cNvSpPr txBox="1"/>
          <p:nvPr/>
        </p:nvSpPr>
        <p:spPr>
          <a:xfrm>
            <a:off x="2647189" y="1848698"/>
            <a:ext cx="1578822" cy="342273"/>
          </a:xfrm>
          <a:prstGeom prst="rect">
            <a:avLst/>
          </a:prstGeom>
        </p:spPr>
        <p:txBody>
          <a:bodyPr wrap="square" lIns="0" tIns="0" rIns="0" bIns="0" rtlCol="0" anchor="t">
            <a:spAutoFit/>
          </a:bodyPr>
          <a:lstStyle/>
          <a:p>
            <a:pPr algn="l">
              <a:lnSpc>
                <a:spcPts val="2940"/>
              </a:lnSpc>
            </a:pPr>
            <a:r>
              <a:rPr lang="en-US" b="1" dirty="0">
                <a:solidFill>
                  <a:schemeClr val="accent1"/>
                </a:solidFill>
                <a:latin typeface="Montserrat" panose="02000505000000020004" pitchFamily="2" charset="77"/>
                <a:ea typeface="Inter 2 Bold"/>
                <a:cs typeface="Inter 2 Bold"/>
                <a:sym typeface="Inter 2 Bold"/>
              </a:rPr>
              <a:t>Mission fit</a:t>
            </a:r>
          </a:p>
        </p:txBody>
      </p:sp>
      <p:sp>
        <p:nvSpPr>
          <p:cNvPr id="35" name="TextBox 11">
            <a:extLst>
              <a:ext uri="{FF2B5EF4-FFF2-40B4-BE49-F238E27FC236}">
                <a16:creationId xmlns:a16="http://schemas.microsoft.com/office/drawing/2014/main" id="{714305F0-C069-BBC7-6449-522B7B2C31E2}"/>
              </a:ext>
            </a:extLst>
          </p:cNvPr>
          <p:cNvSpPr txBox="1"/>
          <p:nvPr/>
        </p:nvSpPr>
        <p:spPr>
          <a:xfrm>
            <a:off x="2647189" y="2388437"/>
            <a:ext cx="1643048" cy="1077218"/>
          </a:xfrm>
          <a:prstGeom prst="rect">
            <a:avLst/>
          </a:prstGeom>
        </p:spPr>
        <p:txBody>
          <a:bodyPr wrap="square" lIns="0" tIns="0" rIns="0" bIns="0" rtlCol="0" anchor="t">
            <a:spAutoFit/>
          </a:bodyPr>
          <a:lstStyle/>
          <a:p>
            <a:pPr algn="l"/>
            <a:r>
              <a:rPr lang="en-US" sz="1400" dirty="0">
                <a:solidFill>
                  <a:srgbClr val="F7FAFF"/>
                </a:solidFill>
                <a:latin typeface="Montserrat" panose="02000505000000020004" pitchFamily="2" charset="77"/>
                <a:ea typeface="Inter 2"/>
                <a:cs typeface="Inter 2"/>
                <a:sym typeface="Inter 2"/>
              </a:rPr>
              <a:t>Does it address a real space-control or battle-management problem?</a:t>
            </a:r>
          </a:p>
        </p:txBody>
      </p:sp>
      <p:sp>
        <p:nvSpPr>
          <p:cNvPr id="36" name="TextBox 12">
            <a:extLst>
              <a:ext uri="{FF2B5EF4-FFF2-40B4-BE49-F238E27FC236}">
                <a16:creationId xmlns:a16="http://schemas.microsoft.com/office/drawing/2014/main" id="{F65DC74C-13DC-D6D7-8896-07DCC5A75179}"/>
              </a:ext>
            </a:extLst>
          </p:cNvPr>
          <p:cNvSpPr txBox="1"/>
          <p:nvPr/>
        </p:nvSpPr>
        <p:spPr>
          <a:xfrm>
            <a:off x="6080662" y="1920399"/>
            <a:ext cx="1927936" cy="717376"/>
          </a:xfrm>
          <a:prstGeom prst="rect">
            <a:avLst/>
          </a:prstGeom>
        </p:spPr>
        <p:txBody>
          <a:bodyPr wrap="square" lIns="0" tIns="0" rIns="0" bIns="0" rtlCol="0" anchor="t">
            <a:spAutoFit/>
          </a:bodyPr>
          <a:lstStyle/>
          <a:p>
            <a:pPr algn="l">
              <a:lnSpc>
                <a:spcPts val="2940"/>
              </a:lnSpc>
            </a:pPr>
            <a:r>
              <a:rPr lang="en-US" b="1" dirty="0">
                <a:solidFill>
                  <a:schemeClr val="accent1"/>
                </a:solidFill>
                <a:latin typeface="Montserrat" panose="02000505000000020004" pitchFamily="2" charset="77"/>
                <a:ea typeface="Inter 2 Bold"/>
                <a:cs typeface="Inter 2 Bold"/>
                <a:sym typeface="Inter 2 Bold"/>
              </a:rPr>
              <a:t>Technical behavior</a:t>
            </a:r>
          </a:p>
        </p:txBody>
      </p:sp>
      <p:sp>
        <p:nvSpPr>
          <p:cNvPr id="37" name="TextBox 13">
            <a:extLst>
              <a:ext uri="{FF2B5EF4-FFF2-40B4-BE49-F238E27FC236}">
                <a16:creationId xmlns:a16="http://schemas.microsoft.com/office/drawing/2014/main" id="{1E405E75-0EE0-51A9-BEB9-0B5C6CEBD6AA}"/>
              </a:ext>
            </a:extLst>
          </p:cNvPr>
          <p:cNvSpPr txBox="1"/>
          <p:nvPr/>
        </p:nvSpPr>
        <p:spPr>
          <a:xfrm>
            <a:off x="6096000" y="2774184"/>
            <a:ext cx="1927938" cy="861774"/>
          </a:xfrm>
          <a:prstGeom prst="rect">
            <a:avLst/>
          </a:prstGeom>
        </p:spPr>
        <p:txBody>
          <a:bodyPr wrap="square" lIns="0" tIns="0" rIns="0" bIns="0" rtlCol="0" anchor="t">
            <a:spAutoFit/>
          </a:bodyPr>
          <a:lstStyle/>
          <a:p>
            <a:pPr algn="l"/>
            <a:r>
              <a:rPr lang="en-US" sz="1400" dirty="0">
                <a:solidFill>
                  <a:srgbClr val="F7FAFF"/>
                </a:solidFill>
                <a:latin typeface="Montserrat" panose="02000505000000020004" pitchFamily="2" charset="77"/>
                <a:ea typeface="Inter 2"/>
                <a:cs typeface="Inter 2"/>
                <a:sym typeface="Inter 2"/>
              </a:rPr>
              <a:t>Does it work under relevant scale, delay, threat, or autonomy conditions?</a:t>
            </a:r>
          </a:p>
        </p:txBody>
      </p:sp>
      <p:sp>
        <p:nvSpPr>
          <p:cNvPr id="38" name="TextBox 14">
            <a:extLst>
              <a:ext uri="{FF2B5EF4-FFF2-40B4-BE49-F238E27FC236}">
                <a16:creationId xmlns:a16="http://schemas.microsoft.com/office/drawing/2014/main" id="{F61DE3CF-3C3D-9B3D-61A7-AE2964255D76}"/>
              </a:ext>
            </a:extLst>
          </p:cNvPr>
          <p:cNvSpPr txBox="1"/>
          <p:nvPr/>
        </p:nvSpPr>
        <p:spPr>
          <a:xfrm>
            <a:off x="2625178" y="3978244"/>
            <a:ext cx="1665056" cy="830997"/>
          </a:xfrm>
          <a:prstGeom prst="rect">
            <a:avLst/>
          </a:prstGeom>
        </p:spPr>
        <p:txBody>
          <a:bodyPr wrap="square" lIns="0" tIns="0" rIns="0" bIns="0" rtlCol="0" anchor="t">
            <a:spAutoFit/>
          </a:bodyPr>
          <a:lstStyle/>
          <a:p>
            <a:pPr algn="l"/>
            <a:r>
              <a:rPr lang="en-US" b="1" dirty="0">
                <a:solidFill>
                  <a:schemeClr val="accent1"/>
                </a:solidFill>
                <a:latin typeface="Montserrat" panose="02000505000000020004" pitchFamily="2" charset="77"/>
                <a:ea typeface="Inter 2 Bold"/>
                <a:cs typeface="Inter 2 Bold"/>
                <a:sym typeface="Inter 2 Bold"/>
              </a:rPr>
              <a:t>Human and system interaction</a:t>
            </a:r>
          </a:p>
        </p:txBody>
      </p:sp>
      <p:sp>
        <p:nvSpPr>
          <p:cNvPr id="39" name="TextBox 15">
            <a:extLst>
              <a:ext uri="{FF2B5EF4-FFF2-40B4-BE49-F238E27FC236}">
                <a16:creationId xmlns:a16="http://schemas.microsoft.com/office/drawing/2014/main" id="{2BE4451B-0318-2B77-01FF-4249F2A47F6B}"/>
              </a:ext>
            </a:extLst>
          </p:cNvPr>
          <p:cNvSpPr txBox="1"/>
          <p:nvPr/>
        </p:nvSpPr>
        <p:spPr>
          <a:xfrm>
            <a:off x="2634276" y="4937348"/>
            <a:ext cx="1665055" cy="861774"/>
          </a:xfrm>
          <a:prstGeom prst="rect">
            <a:avLst/>
          </a:prstGeom>
        </p:spPr>
        <p:txBody>
          <a:bodyPr wrap="square" lIns="0" tIns="0" rIns="0" bIns="0" rtlCol="0" anchor="t">
            <a:spAutoFit/>
          </a:bodyPr>
          <a:lstStyle/>
          <a:p>
            <a:pPr algn="l"/>
            <a:r>
              <a:rPr lang="en-US" sz="1400" dirty="0">
                <a:solidFill>
                  <a:srgbClr val="F7FAFF"/>
                </a:solidFill>
                <a:latin typeface="Montserrat" panose="02000505000000020004" pitchFamily="2" charset="77"/>
                <a:ea typeface="Inter 2"/>
                <a:cs typeface="Inter 2"/>
                <a:sym typeface="Inter 2"/>
              </a:rPr>
              <a:t>Can the people and systems involved use its outputs?</a:t>
            </a:r>
          </a:p>
        </p:txBody>
      </p:sp>
      <p:sp>
        <p:nvSpPr>
          <p:cNvPr id="40" name="TextBox 16">
            <a:extLst>
              <a:ext uri="{FF2B5EF4-FFF2-40B4-BE49-F238E27FC236}">
                <a16:creationId xmlns:a16="http://schemas.microsoft.com/office/drawing/2014/main" id="{AF0D663E-CFC2-C25A-3DE6-454D12483DE8}"/>
              </a:ext>
            </a:extLst>
          </p:cNvPr>
          <p:cNvSpPr txBox="1"/>
          <p:nvPr/>
        </p:nvSpPr>
        <p:spPr>
          <a:xfrm>
            <a:off x="6080760" y="3978244"/>
            <a:ext cx="1927939" cy="553998"/>
          </a:xfrm>
          <a:prstGeom prst="rect">
            <a:avLst/>
          </a:prstGeom>
        </p:spPr>
        <p:txBody>
          <a:bodyPr wrap="square" lIns="0" tIns="0" rIns="0" bIns="0" rtlCol="0" anchor="t">
            <a:spAutoFit/>
          </a:bodyPr>
          <a:lstStyle/>
          <a:p>
            <a:pPr algn="l"/>
            <a:r>
              <a:rPr lang="en-US" b="1" dirty="0">
                <a:solidFill>
                  <a:schemeClr val="accent1"/>
                </a:solidFill>
                <a:latin typeface="Montserrat" panose="02000505000000020004" pitchFamily="2" charset="77"/>
                <a:ea typeface="Inter 2 Bold"/>
                <a:cs typeface="Inter 2 Bold"/>
                <a:sym typeface="Inter 2 Bold"/>
              </a:rPr>
              <a:t>Transition ownership</a:t>
            </a:r>
          </a:p>
        </p:txBody>
      </p:sp>
      <p:sp>
        <p:nvSpPr>
          <p:cNvPr id="41" name="TextBox 17">
            <a:extLst>
              <a:ext uri="{FF2B5EF4-FFF2-40B4-BE49-F238E27FC236}">
                <a16:creationId xmlns:a16="http://schemas.microsoft.com/office/drawing/2014/main" id="{24DBA567-654C-E9C1-9D15-684B0309AE56}"/>
              </a:ext>
            </a:extLst>
          </p:cNvPr>
          <p:cNvSpPr txBox="1"/>
          <p:nvPr/>
        </p:nvSpPr>
        <p:spPr>
          <a:xfrm>
            <a:off x="6080760" y="4653875"/>
            <a:ext cx="1765777" cy="430887"/>
          </a:xfrm>
          <a:prstGeom prst="rect">
            <a:avLst/>
          </a:prstGeom>
        </p:spPr>
        <p:txBody>
          <a:bodyPr wrap="square" lIns="0" tIns="0" rIns="0" bIns="0" rtlCol="0" anchor="t">
            <a:spAutoFit/>
          </a:bodyPr>
          <a:lstStyle/>
          <a:p>
            <a:pPr algn="l"/>
            <a:r>
              <a:rPr lang="en-US" sz="1400" dirty="0">
                <a:solidFill>
                  <a:srgbClr val="F7FAFF"/>
                </a:solidFill>
                <a:latin typeface="Montserrat" panose="02000505000000020004" pitchFamily="2" charset="77"/>
                <a:ea typeface="Inter 2"/>
                <a:cs typeface="Inter 2"/>
                <a:sym typeface="Inter 2"/>
              </a:rPr>
              <a:t>Who is prepared to take the next step?</a:t>
            </a:r>
          </a:p>
        </p:txBody>
      </p:sp>
      <p:sp>
        <p:nvSpPr>
          <p:cNvPr id="47" name="Rounded Rectangle 46">
            <a:extLst>
              <a:ext uri="{FF2B5EF4-FFF2-40B4-BE49-F238E27FC236}">
                <a16:creationId xmlns:a16="http://schemas.microsoft.com/office/drawing/2014/main" id="{1133BF1E-C9F6-1866-8F24-E3E32396C7EE}"/>
              </a:ext>
            </a:extLst>
          </p:cNvPr>
          <p:cNvSpPr/>
          <p:nvPr/>
        </p:nvSpPr>
        <p:spPr>
          <a:xfrm>
            <a:off x="8746284" y="3515607"/>
            <a:ext cx="3125969" cy="2926080"/>
          </a:xfrm>
          <a:prstGeom prst="roundRect">
            <a:avLst/>
          </a:prstGeom>
          <a:solidFill>
            <a:srgbClr val="1C2844"/>
          </a:solidFill>
          <a:ln w="15240">
            <a:solidFill>
              <a:srgbClr val="5119F6"/>
            </a:solidFill>
          </a:ln>
        </p:spPr>
        <p:style>
          <a:lnRef idx="1">
            <a:schemeClr val="accent1"/>
          </a:lnRef>
          <a:fillRef idx="3">
            <a:schemeClr val="accent1"/>
          </a:fillRef>
          <a:effectRef idx="2">
            <a:schemeClr val="accent1"/>
          </a:effectRef>
          <a:fontRef idx="minor">
            <a:schemeClr val="lt1"/>
          </a:fontRef>
        </p:style>
        <p:txBody>
          <a:bodyPr rtlCol="0" anchor="ctr"/>
          <a:lstStyle/>
          <a:p>
            <a:endParaRPr>
              <a:latin typeface="+mj-lt"/>
            </a:endParaRPr>
          </a:p>
        </p:txBody>
      </p:sp>
      <p:sp>
        <p:nvSpPr>
          <p:cNvPr id="48" name="TextBox 47">
            <a:extLst>
              <a:ext uri="{FF2B5EF4-FFF2-40B4-BE49-F238E27FC236}">
                <a16:creationId xmlns:a16="http://schemas.microsoft.com/office/drawing/2014/main" id="{5014EFF4-DB88-D4FB-4CBF-D233D0280AAC}"/>
              </a:ext>
            </a:extLst>
          </p:cNvPr>
          <p:cNvSpPr txBox="1"/>
          <p:nvPr/>
        </p:nvSpPr>
        <p:spPr>
          <a:xfrm>
            <a:off x="9034600" y="3696367"/>
            <a:ext cx="2549335" cy="292388"/>
          </a:xfrm>
          <a:prstGeom prst="rect">
            <a:avLst/>
          </a:prstGeom>
          <a:noFill/>
        </p:spPr>
        <p:txBody>
          <a:bodyPr wrap="square" anchor="ctr">
            <a:spAutoFit/>
          </a:bodyPr>
          <a:lstStyle/>
          <a:p>
            <a:r>
              <a:rPr sz="1300" b="1" dirty="0">
                <a:solidFill>
                  <a:srgbClr val="4BE058"/>
                </a:solidFill>
                <a:latin typeface="+mj-lt"/>
              </a:rPr>
              <a:t>MOMENTUM</a:t>
            </a:r>
          </a:p>
        </p:txBody>
      </p:sp>
      <p:sp>
        <p:nvSpPr>
          <p:cNvPr id="49" name="TextBox 48">
            <a:extLst>
              <a:ext uri="{FF2B5EF4-FFF2-40B4-BE49-F238E27FC236}">
                <a16:creationId xmlns:a16="http://schemas.microsoft.com/office/drawing/2014/main" id="{B5242E2C-2B29-4DBA-E870-A1FAA1982425}"/>
              </a:ext>
            </a:extLst>
          </p:cNvPr>
          <p:cNvSpPr txBox="1"/>
          <p:nvPr/>
        </p:nvSpPr>
        <p:spPr>
          <a:xfrm>
            <a:off x="9064950" y="3988755"/>
            <a:ext cx="2518985" cy="584775"/>
          </a:xfrm>
          <a:prstGeom prst="rect">
            <a:avLst/>
          </a:prstGeom>
          <a:noFill/>
        </p:spPr>
        <p:txBody>
          <a:bodyPr wrap="square" anchor="ctr">
            <a:spAutoFit/>
          </a:bodyPr>
          <a:lstStyle/>
          <a:p>
            <a:r>
              <a:rPr lang="en-US" sz="1600" dirty="0">
                <a:solidFill>
                  <a:srgbClr val="FFFFFF"/>
                </a:solidFill>
                <a:latin typeface="+mj-lt"/>
              </a:rPr>
              <a:t>Evidence supports</a:t>
            </a:r>
            <a:br>
              <a:rPr lang="en-US" sz="1600" dirty="0">
                <a:latin typeface="+mj-lt"/>
              </a:rPr>
            </a:br>
            <a:r>
              <a:rPr lang="en-US" sz="1600" dirty="0">
                <a:solidFill>
                  <a:srgbClr val="FFFFFF"/>
                </a:solidFill>
                <a:latin typeface="+mj-lt"/>
              </a:rPr>
              <a:t>a decision.</a:t>
            </a:r>
          </a:p>
        </p:txBody>
      </p:sp>
      <p:sp>
        <p:nvSpPr>
          <p:cNvPr id="50" name="Rectangle 49">
            <a:extLst>
              <a:ext uri="{FF2B5EF4-FFF2-40B4-BE49-F238E27FC236}">
                <a16:creationId xmlns:a16="http://schemas.microsoft.com/office/drawing/2014/main" id="{B3750296-2B0F-404C-C897-2E2DAA95378F}"/>
              </a:ext>
            </a:extLst>
          </p:cNvPr>
          <p:cNvSpPr/>
          <p:nvPr/>
        </p:nvSpPr>
        <p:spPr>
          <a:xfrm rot="16200000" flipV="1">
            <a:off x="6337971" y="4228304"/>
            <a:ext cx="4420387" cy="70838"/>
          </a:xfrm>
          <a:prstGeom prst="rect">
            <a:avLst/>
          </a:prstGeom>
          <a:solidFill>
            <a:srgbClr val="4BE0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a:extLst>
              <a:ext uri="{FF2B5EF4-FFF2-40B4-BE49-F238E27FC236}">
                <a16:creationId xmlns:a16="http://schemas.microsoft.com/office/drawing/2014/main" id="{78B55E77-8BC0-9A7D-3D5D-291539C7B9C4}"/>
              </a:ext>
            </a:extLst>
          </p:cNvPr>
          <p:cNvSpPr txBox="1"/>
          <p:nvPr/>
        </p:nvSpPr>
        <p:spPr>
          <a:xfrm>
            <a:off x="9019426" y="5127235"/>
            <a:ext cx="2549335" cy="292388"/>
          </a:xfrm>
          <a:prstGeom prst="rect">
            <a:avLst/>
          </a:prstGeom>
          <a:noFill/>
        </p:spPr>
        <p:txBody>
          <a:bodyPr wrap="square" anchor="ctr">
            <a:spAutoFit/>
          </a:bodyPr>
          <a:lstStyle/>
          <a:p>
            <a:r>
              <a:rPr sz="1300" b="1" dirty="0">
                <a:solidFill>
                  <a:srgbClr val="49BAFF"/>
                </a:solidFill>
                <a:latin typeface="+mj-lt"/>
              </a:rPr>
              <a:t>CONTINUITY</a:t>
            </a:r>
          </a:p>
        </p:txBody>
      </p:sp>
      <p:sp>
        <p:nvSpPr>
          <p:cNvPr id="52" name="TextBox 51">
            <a:extLst>
              <a:ext uri="{FF2B5EF4-FFF2-40B4-BE49-F238E27FC236}">
                <a16:creationId xmlns:a16="http://schemas.microsoft.com/office/drawing/2014/main" id="{9E1C4179-AB07-B0E7-3642-F8A6D72EB1C1}"/>
              </a:ext>
            </a:extLst>
          </p:cNvPr>
          <p:cNvSpPr txBox="1"/>
          <p:nvPr/>
        </p:nvSpPr>
        <p:spPr>
          <a:xfrm>
            <a:off x="9049776" y="5491499"/>
            <a:ext cx="2518985" cy="830997"/>
          </a:xfrm>
          <a:prstGeom prst="rect">
            <a:avLst/>
          </a:prstGeom>
          <a:noFill/>
        </p:spPr>
        <p:txBody>
          <a:bodyPr wrap="square" anchor="ctr">
            <a:spAutoFit/>
          </a:bodyPr>
          <a:lstStyle/>
          <a:p>
            <a:r>
              <a:rPr sz="1600" b="0" dirty="0">
                <a:solidFill>
                  <a:srgbClr val="F2F2F2"/>
                </a:solidFill>
                <a:latin typeface="+mj-lt"/>
              </a:rPr>
              <a:t>A mission owner carries</a:t>
            </a:r>
            <a:br>
              <a:rPr sz="1600" dirty="0">
                <a:latin typeface="+mj-lt"/>
              </a:rPr>
            </a:br>
            <a:r>
              <a:rPr sz="1600" b="0" dirty="0">
                <a:solidFill>
                  <a:srgbClr val="F2F2F2"/>
                </a:solidFill>
                <a:latin typeface="+mj-lt"/>
              </a:rPr>
              <a:t>the capability forward.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sp>
        <p:nvSpPr>
          <p:cNvPr id="2" name="Rounded Rectangle 23">
            <a:extLst>
              <a:ext uri="{FF2B5EF4-FFF2-40B4-BE49-F238E27FC236}">
                <a16:creationId xmlns:a16="http://schemas.microsoft.com/office/drawing/2014/main" id="{041CECC7-AB97-AA88-B818-041E7415B500}"/>
              </a:ext>
            </a:extLst>
          </p:cNvPr>
          <p:cNvSpPr/>
          <p:nvPr/>
        </p:nvSpPr>
        <p:spPr>
          <a:xfrm>
            <a:off x="7269480" y="4245580"/>
            <a:ext cx="3154680" cy="1920240"/>
          </a:xfrm>
          <a:prstGeom prst="rect">
            <a:avLst/>
          </a:prstGeom>
          <a:solidFill>
            <a:srgbClr val="1B24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D5A12B23-A9D4-B6F8-9DC4-108CE6C1DD36}"/>
              </a:ext>
            </a:extLst>
          </p:cNvPr>
          <p:cNvSpPr/>
          <p:nvPr/>
        </p:nvSpPr>
        <p:spPr>
          <a:xfrm>
            <a:off x="7269480" y="4245580"/>
            <a:ext cx="50292" cy="1920240"/>
          </a:xfrm>
          <a:prstGeom prst="rect">
            <a:avLst/>
          </a:prstGeom>
          <a:solidFill>
            <a:srgbClr val="5119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91DBEAEF-1A22-DE59-4A26-97FB79A3A4D8}"/>
              </a:ext>
            </a:extLst>
          </p:cNvPr>
          <p:cNvSpPr txBox="1"/>
          <p:nvPr/>
        </p:nvSpPr>
        <p:spPr>
          <a:xfrm>
            <a:off x="7498080" y="4446749"/>
            <a:ext cx="2743200" cy="228600"/>
          </a:xfrm>
          <a:prstGeom prst="rect">
            <a:avLst/>
          </a:prstGeom>
          <a:noFill/>
        </p:spPr>
        <p:txBody>
          <a:bodyPr wrap="square" lIns="0" tIns="0" rIns="0" bIns="0" anchor="t">
            <a:spAutoFit/>
          </a:bodyPr>
          <a:lstStyle/>
          <a:p>
            <a:pPr algn="l">
              <a:lnSpc>
                <a:spcPct val="100000"/>
              </a:lnSpc>
              <a:spcBef>
                <a:spcPts val="0"/>
              </a:spcBef>
              <a:spcAft>
                <a:spcPts val="0"/>
              </a:spcAft>
            </a:pPr>
            <a:r>
              <a:rPr sz="900" b="1" i="0" dirty="0">
                <a:solidFill>
                  <a:srgbClr val="5119F6"/>
                </a:solidFill>
                <a:latin typeface="Montserrat"/>
              </a:rPr>
              <a:t>PRIORITY ZONE</a:t>
            </a:r>
          </a:p>
        </p:txBody>
      </p:sp>
      <p:sp>
        <p:nvSpPr>
          <p:cNvPr id="5" name="TextBox 4">
            <a:extLst>
              <a:ext uri="{FF2B5EF4-FFF2-40B4-BE49-F238E27FC236}">
                <a16:creationId xmlns:a16="http://schemas.microsoft.com/office/drawing/2014/main" id="{6DFCA541-EE76-A5A4-43DE-A0CA975D4B40}"/>
              </a:ext>
            </a:extLst>
          </p:cNvPr>
          <p:cNvSpPr txBox="1"/>
          <p:nvPr/>
        </p:nvSpPr>
        <p:spPr>
          <a:xfrm>
            <a:off x="7493882" y="4785077"/>
            <a:ext cx="2743200" cy="646331"/>
          </a:xfrm>
          <a:prstGeom prst="rect">
            <a:avLst/>
          </a:prstGeom>
          <a:noFill/>
        </p:spPr>
        <p:txBody>
          <a:bodyPr wrap="square" lIns="0" tIns="0" rIns="0" bIns="0" anchor="t">
            <a:spAutoFit/>
          </a:bodyPr>
          <a:lstStyle/>
          <a:p>
            <a:pPr algn="l"/>
            <a:r>
              <a:rPr lang="en-US" sz="1400" dirty="0">
                <a:solidFill>
                  <a:srgbClr val="FFFFFF"/>
                </a:solidFill>
                <a:latin typeface="Montserrat"/>
                <a:ea typeface="Montserrat"/>
                <a:cs typeface="Montserrat"/>
                <a:sym typeface="Montserrat"/>
              </a:rPr>
              <a:t>The receiving organization must be involved before the handoff.</a:t>
            </a:r>
          </a:p>
        </p:txBody>
      </p:sp>
      <p:sp>
        <p:nvSpPr>
          <p:cNvPr id="6" name="TextBox 5">
            <a:extLst>
              <a:ext uri="{FF2B5EF4-FFF2-40B4-BE49-F238E27FC236}">
                <a16:creationId xmlns:a16="http://schemas.microsoft.com/office/drawing/2014/main" id="{D89FF4A4-BFB3-1189-2F22-715EE8B85277}"/>
              </a:ext>
            </a:extLst>
          </p:cNvPr>
          <p:cNvSpPr txBox="1"/>
          <p:nvPr/>
        </p:nvSpPr>
        <p:spPr>
          <a:xfrm>
            <a:off x="7269480" y="3898427"/>
            <a:ext cx="2834640" cy="261610"/>
          </a:xfrm>
          <a:prstGeom prst="rect">
            <a:avLst/>
          </a:prstGeom>
          <a:noFill/>
        </p:spPr>
        <p:txBody>
          <a:bodyPr wrap="square" lIns="0" tIns="0" rIns="0" bIns="0" anchor="t">
            <a:spAutoFit/>
          </a:bodyPr>
          <a:lstStyle/>
          <a:p>
            <a:pPr algn="l">
              <a:lnSpc>
                <a:spcPct val="100000"/>
              </a:lnSpc>
              <a:spcBef>
                <a:spcPts val="0"/>
              </a:spcBef>
              <a:spcAft>
                <a:spcPts val="0"/>
              </a:spcAft>
            </a:pPr>
            <a:r>
              <a:rPr lang="en-US" sz="1700" b="1" i="0" dirty="0">
                <a:solidFill>
                  <a:srgbClr val="FFFFFF"/>
                </a:solidFill>
                <a:latin typeface="Montserrat"/>
              </a:rPr>
              <a:t>All three must be owned. </a:t>
            </a:r>
            <a:endParaRPr sz="1700" b="1" i="0" dirty="0">
              <a:solidFill>
                <a:srgbClr val="FFFFFF"/>
              </a:solidFill>
              <a:latin typeface="Montserrat"/>
            </a:endParaRPr>
          </a:p>
        </p:txBody>
      </p:sp>
      <p:sp>
        <p:nvSpPr>
          <p:cNvPr id="8" name="Title 7">
            <a:extLst>
              <a:ext uri="{FF2B5EF4-FFF2-40B4-BE49-F238E27FC236}">
                <a16:creationId xmlns:a16="http://schemas.microsoft.com/office/drawing/2014/main" id="{26B8B85D-E981-E668-033A-A860D41EF37A}"/>
              </a:ext>
            </a:extLst>
          </p:cNvPr>
          <p:cNvSpPr>
            <a:spLocks noGrp="1"/>
          </p:cNvSpPr>
          <p:nvPr>
            <p:ph type="title"/>
          </p:nvPr>
        </p:nvSpPr>
        <p:spPr>
          <a:xfrm>
            <a:off x="457200" y="274638"/>
            <a:ext cx="10175358" cy="1143000"/>
          </a:xfrm>
        </p:spPr>
        <p:txBody>
          <a:bodyPr>
            <a:normAutofit fontScale="90000"/>
          </a:bodyPr>
          <a:lstStyle/>
          <a:p>
            <a:pPr algn="l"/>
            <a:r>
              <a:rPr lang="en-US" sz="4400" b="1" dirty="0">
                <a:solidFill>
                  <a:srgbClr val="FFFFFF"/>
                </a:solidFill>
                <a:latin typeface="Montserrat Bold"/>
                <a:ea typeface="Montserrat Bold"/>
                <a:cs typeface="Montserrat Bold"/>
                <a:sym typeface="Montserrat Bold"/>
              </a:rPr>
              <a:t>Transition is a shared design problem.</a:t>
            </a:r>
            <a:endParaRPr lang="en-US" dirty="0"/>
          </a:p>
        </p:txBody>
      </p:sp>
      <p:graphicFrame>
        <p:nvGraphicFramePr>
          <p:cNvPr id="9" name="Diagram 8">
            <a:extLst>
              <a:ext uri="{FF2B5EF4-FFF2-40B4-BE49-F238E27FC236}">
                <a16:creationId xmlns:a16="http://schemas.microsoft.com/office/drawing/2014/main" id="{D540D0F1-8FC1-7694-5336-607E6F6021CF}"/>
              </a:ext>
            </a:extLst>
          </p:cNvPr>
          <p:cNvGraphicFramePr/>
          <p:nvPr>
            <p:extLst>
              <p:ext uri="{D42A27DB-BD31-4B8C-83A1-F6EECF244321}">
                <p14:modId xmlns:p14="http://schemas.microsoft.com/office/powerpoint/2010/main" val="3118741232"/>
              </p:ext>
            </p:extLst>
          </p:nvPr>
        </p:nvGraphicFramePr>
        <p:xfrm>
          <a:off x="457200" y="1417639"/>
          <a:ext cx="7046317" cy="5007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A1161640-C113-79EE-DD7A-2DF18C35E075}"/>
              </a:ext>
            </a:extLst>
          </p:cNvPr>
          <p:cNvSpPr txBox="1"/>
          <p:nvPr/>
        </p:nvSpPr>
        <p:spPr>
          <a:xfrm>
            <a:off x="640080" y="6473952"/>
            <a:ext cx="1188720" cy="164592"/>
          </a:xfrm>
          <a:prstGeom prst="rect">
            <a:avLst/>
          </a:prstGeom>
          <a:noFill/>
        </p:spPr>
        <p:txBody>
          <a:bodyPr wrap="square" lIns="0" tIns="0" rIns="0" bIns="0" anchor="t">
            <a:spAutoFit/>
          </a:bodyPr>
          <a:lstStyle/>
          <a:p>
            <a:pPr algn="l">
              <a:lnSpc>
                <a:spcPct val="100000"/>
              </a:lnSpc>
              <a:spcBef>
                <a:spcPts val="0"/>
              </a:spcBef>
              <a:spcAft>
                <a:spcPts val="0"/>
              </a:spcAft>
            </a:pPr>
            <a:r>
              <a:rPr sz="800" b="1" i="0">
                <a:solidFill>
                  <a:srgbClr val="9397A0"/>
                </a:solidFill>
                <a:latin typeface="Montserrat"/>
              </a:rPr>
              <a:t>SPACEWERX</a:t>
            </a:r>
          </a:p>
        </p:txBody>
      </p:sp>
      <p:sp>
        <p:nvSpPr>
          <p:cNvPr id="11" name="TextBox 10">
            <a:extLst>
              <a:ext uri="{FF2B5EF4-FFF2-40B4-BE49-F238E27FC236}">
                <a16:creationId xmlns:a16="http://schemas.microsoft.com/office/drawing/2014/main" id="{B59ACF49-48A8-F384-F264-26B257968E52}"/>
              </a:ext>
            </a:extLst>
          </p:cNvPr>
          <p:cNvSpPr txBox="1"/>
          <p:nvPr/>
        </p:nvSpPr>
        <p:spPr>
          <a:xfrm>
            <a:off x="5074920" y="6473952"/>
            <a:ext cx="2011680" cy="164592"/>
          </a:xfrm>
          <a:prstGeom prst="rect">
            <a:avLst/>
          </a:prstGeom>
          <a:noFill/>
        </p:spPr>
        <p:txBody>
          <a:bodyPr wrap="square" lIns="0" tIns="0" rIns="0" bIns="0" anchor="t">
            <a:spAutoFit/>
          </a:bodyPr>
          <a:lstStyle/>
          <a:p>
            <a:pPr algn="ctr">
              <a:lnSpc>
                <a:spcPct val="100000"/>
              </a:lnSpc>
              <a:spcBef>
                <a:spcPts val="0"/>
              </a:spcBef>
              <a:spcAft>
                <a:spcPts val="0"/>
              </a:spcAft>
            </a:pPr>
            <a:r>
              <a:rPr sz="800" b="0" i="0">
                <a:solidFill>
                  <a:srgbClr val="9397A0"/>
                </a:solidFill>
                <a:latin typeface="Montserrat"/>
              </a:rPr>
              <a:t>EXTERNAL</a:t>
            </a:r>
          </a:p>
        </p:txBody>
      </p:sp>
    </p:spTree>
    <p:extLst>
      <p:ext uri="{BB962C8B-B14F-4D97-AF65-F5344CB8AC3E}">
        <p14:creationId xmlns:p14="http://schemas.microsoft.com/office/powerpoint/2010/main" val="758328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pic>
        <p:nvPicPr>
          <p:cNvPr id="88" name="Picture 87">
            <a:extLst>
              <a:ext uri="{FF2B5EF4-FFF2-40B4-BE49-F238E27FC236}">
                <a16:creationId xmlns:a16="http://schemas.microsoft.com/office/drawing/2014/main" id="{8CDDFCB4-CDB3-7386-478D-9CAD9CF98B37}"/>
              </a:ext>
            </a:extLst>
          </p:cNvPr>
          <p:cNvPicPr>
            <a:picLocks noChangeAspect="1"/>
          </p:cNvPicPr>
          <p:nvPr/>
        </p:nvPicPr>
        <p:blipFill>
          <a:blip r:embed="rId3" cstate="screen">
            <a:alphaModFix amt="85000"/>
            <a:extLst>
              <a:ext uri="{28A0092B-C50C-407E-A947-70E740481C1C}">
                <a14:useLocalDpi xmlns:a14="http://schemas.microsoft.com/office/drawing/2010/main"/>
              </a:ext>
            </a:extLst>
          </a:blip>
          <a:srcRect t="35273"/>
          <a:stretch/>
        </p:blipFill>
        <p:spPr>
          <a:xfrm>
            <a:off x="5943601" y="0"/>
            <a:ext cx="6264008" cy="5618085"/>
          </a:xfrm>
          <a:prstGeom prst="rect">
            <a:avLst/>
          </a:prstGeom>
        </p:spPr>
      </p:pic>
      <p:sp>
        <p:nvSpPr>
          <p:cNvPr id="10" name="Title 9">
            <a:extLst>
              <a:ext uri="{FF2B5EF4-FFF2-40B4-BE49-F238E27FC236}">
                <a16:creationId xmlns:a16="http://schemas.microsoft.com/office/drawing/2014/main" id="{84D64A09-CC3A-6520-B55A-3CCDC244ADBA}"/>
              </a:ext>
            </a:extLst>
          </p:cNvPr>
          <p:cNvSpPr>
            <a:spLocks noGrp="1"/>
          </p:cNvSpPr>
          <p:nvPr>
            <p:ph type="title" idx="1"/>
          </p:nvPr>
        </p:nvSpPr>
        <p:spPr/>
        <p:txBody>
          <a:bodyPr>
            <a:normAutofit/>
          </a:bodyPr>
          <a:lstStyle/>
          <a:p>
            <a:pPr algn="l"/>
            <a:r>
              <a:rPr lang="en-US" sz="4400" b="1" dirty="0">
                <a:solidFill>
                  <a:srgbClr val="FFFFFF"/>
                </a:solidFill>
                <a:latin typeface="Montserrat" panose="02000505000000020004" pitchFamily="2" charset="77"/>
                <a:ea typeface="Montserrat Bold"/>
                <a:cs typeface="Montserrat Bold"/>
                <a:sym typeface="Montserrat Bold"/>
              </a:rPr>
              <a:t>Slingshot’s TALOS</a:t>
            </a:r>
            <a:endParaRPr lang="en-US" dirty="0"/>
          </a:p>
        </p:txBody>
      </p:sp>
      <p:sp>
        <p:nvSpPr>
          <p:cNvPr id="11" name="Content Placeholder 10">
            <a:extLst>
              <a:ext uri="{FF2B5EF4-FFF2-40B4-BE49-F238E27FC236}">
                <a16:creationId xmlns:a16="http://schemas.microsoft.com/office/drawing/2014/main" id="{58C3C78B-5EB3-27F7-0219-6EB91EF05667}"/>
              </a:ext>
            </a:extLst>
          </p:cNvPr>
          <p:cNvSpPr>
            <a:spLocks noGrp="1"/>
          </p:cNvSpPr>
          <p:nvPr>
            <p:ph idx="2"/>
          </p:nvPr>
        </p:nvSpPr>
        <p:spPr/>
        <p:txBody>
          <a:bodyPr>
            <a:normAutofit fontScale="47500" lnSpcReduction="20000"/>
          </a:bodyPr>
          <a:lstStyle/>
          <a:p>
            <a:pPr marL="0" indent="0">
              <a:buNone/>
            </a:pPr>
            <a:r>
              <a:rPr lang="en-US" sz="3200" dirty="0">
                <a:solidFill>
                  <a:srgbClr val="FFFFFF"/>
                </a:solidFill>
                <a:latin typeface="Montserrat" panose="02000505000000020004" pitchFamily="2" charset="77"/>
                <a:ea typeface="DM Sans"/>
                <a:cs typeface="DM Sans"/>
                <a:sym typeface="DM Sans"/>
              </a:rPr>
              <a:t>TALOS is being integrated into the Space Force's operational test and training infrastructure to support more dynamic, realistic space warfare scenarios.</a:t>
            </a:r>
          </a:p>
          <a:p>
            <a:endParaRPr lang="en-US" dirty="0"/>
          </a:p>
        </p:txBody>
      </p:sp>
      <p:sp>
        <p:nvSpPr>
          <p:cNvPr id="13" name="Content Placeholder 12">
            <a:extLst>
              <a:ext uri="{FF2B5EF4-FFF2-40B4-BE49-F238E27FC236}">
                <a16:creationId xmlns:a16="http://schemas.microsoft.com/office/drawing/2014/main" id="{24A71090-E37D-179D-B6A6-DCBEB1A98B86}"/>
              </a:ext>
            </a:extLst>
          </p:cNvPr>
          <p:cNvSpPr>
            <a:spLocks noGrp="1"/>
          </p:cNvSpPr>
          <p:nvPr>
            <p:ph idx="90"/>
          </p:nvPr>
        </p:nvSpPr>
        <p:spPr/>
        <p:txBody>
          <a:bodyPr>
            <a:normAutofit fontScale="40000" lnSpcReduction="20000"/>
          </a:bodyPr>
          <a:lstStyle/>
          <a:p>
            <a:pPr marL="0" indent="0">
              <a:buNone/>
            </a:pPr>
            <a:r>
              <a:rPr lang="en-US" sz="3200" dirty="0">
                <a:solidFill>
                  <a:srgbClr val="FFFFFF"/>
                </a:solidFill>
                <a:latin typeface="Montserrat" panose="02000505000000020004" pitchFamily="2" charset="77"/>
                <a:ea typeface="DM Sans"/>
                <a:cs typeface="DM Sans"/>
                <a:sym typeface="DM Sans"/>
              </a:rPr>
              <a:t>A capability enters the ecosystem.</a:t>
            </a:r>
          </a:p>
          <a:p>
            <a:endParaRPr lang="en-US" dirty="0"/>
          </a:p>
        </p:txBody>
      </p:sp>
      <p:sp>
        <p:nvSpPr>
          <p:cNvPr id="68" name="Freeform 22">
            <a:extLst>
              <a:ext uri="{FF2B5EF4-FFF2-40B4-BE49-F238E27FC236}">
                <a16:creationId xmlns:a16="http://schemas.microsoft.com/office/drawing/2014/main" id="{95270B38-2A5E-C5EF-E501-ADDCD8CEF761}"/>
              </a:ext>
            </a:extLst>
          </p:cNvPr>
          <p:cNvSpPr/>
          <p:nvPr/>
        </p:nvSpPr>
        <p:spPr>
          <a:xfrm>
            <a:off x="4354166" y="3138453"/>
            <a:ext cx="3468999" cy="3468999"/>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p:spPr>
        <p:style>
          <a:lnRef idx="0">
            <a:schemeClr val="accent1"/>
          </a:lnRef>
          <a:fillRef idx="3">
            <a:schemeClr val="accent1"/>
          </a:fillRef>
          <a:effectRef idx="3">
            <a:schemeClr val="accent1"/>
          </a:effectRef>
          <a:fontRef idx="minor">
            <a:schemeClr val="lt1"/>
          </a:fontRef>
        </p:style>
      </p:sp>
      <p:sp>
        <p:nvSpPr>
          <p:cNvPr id="70" name="Freeform 24">
            <a:extLst>
              <a:ext uri="{FF2B5EF4-FFF2-40B4-BE49-F238E27FC236}">
                <a16:creationId xmlns:a16="http://schemas.microsoft.com/office/drawing/2014/main" id="{2FF12EBD-2CD9-1111-B55C-435EB983E2B9}"/>
              </a:ext>
            </a:extLst>
          </p:cNvPr>
          <p:cNvSpPr/>
          <p:nvPr/>
        </p:nvSpPr>
        <p:spPr>
          <a:xfrm>
            <a:off x="4821345" y="4697905"/>
            <a:ext cx="2421616" cy="741014"/>
          </a:xfrm>
          <a:custGeom>
            <a:avLst/>
            <a:gdLst/>
            <a:ahLst/>
            <a:cxnLst/>
            <a:rect l="l" t="t" r="r" b="b"/>
            <a:pathLst>
              <a:path w="3619753" h="1107644">
                <a:moveTo>
                  <a:pt x="0" y="0"/>
                </a:moveTo>
                <a:lnTo>
                  <a:pt x="3619753" y="0"/>
                </a:lnTo>
                <a:lnTo>
                  <a:pt x="3619753" y="1107645"/>
                </a:lnTo>
                <a:lnTo>
                  <a:pt x="0" y="1107645"/>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84" name="TextBox 38">
            <a:extLst>
              <a:ext uri="{FF2B5EF4-FFF2-40B4-BE49-F238E27FC236}">
                <a16:creationId xmlns:a16="http://schemas.microsoft.com/office/drawing/2014/main" id="{9C279FF0-6F78-1490-A0F7-5FD054C9A6E9}"/>
              </a:ext>
            </a:extLst>
          </p:cNvPr>
          <p:cNvSpPr txBox="1"/>
          <p:nvPr/>
        </p:nvSpPr>
        <p:spPr>
          <a:xfrm>
            <a:off x="4742935" y="4052853"/>
            <a:ext cx="2706130" cy="843308"/>
          </a:xfrm>
          <a:prstGeom prst="rect">
            <a:avLst/>
          </a:prstGeom>
        </p:spPr>
        <p:txBody>
          <a:bodyPr wrap="square" lIns="0" tIns="0" rIns="0" bIns="0" rtlCol="0" anchor="t">
            <a:spAutoFit/>
          </a:bodyPr>
          <a:lstStyle/>
          <a:p>
            <a:pPr algn="ctr">
              <a:lnSpc>
                <a:spcPts val="7088"/>
              </a:lnSpc>
            </a:pPr>
            <a:r>
              <a:rPr lang="en-US" sz="5063" b="1" spc="253" dirty="0">
                <a:solidFill>
                  <a:srgbClr val="262626"/>
                </a:solidFill>
                <a:latin typeface="Montserrat" panose="02000505000000020004" pitchFamily="2" charset="77"/>
                <a:ea typeface="Montserrat Bold"/>
                <a:cs typeface="Montserrat Bold"/>
                <a:sym typeface="Montserrat Bold"/>
              </a:rPr>
              <a:t>TALOS</a:t>
            </a:r>
          </a:p>
        </p:txBody>
      </p:sp>
      <p:graphicFrame>
        <p:nvGraphicFramePr>
          <p:cNvPr id="86" name="Diagram 85">
            <a:extLst>
              <a:ext uri="{FF2B5EF4-FFF2-40B4-BE49-F238E27FC236}">
                <a16:creationId xmlns:a16="http://schemas.microsoft.com/office/drawing/2014/main" id="{452B670F-FBFA-0F9F-004B-E1A62C2AC701}"/>
              </a:ext>
            </a:extLst>
          </p:cNvPr>
          <p:cNvGraphicFramePr/>
          <p:nvPr>
            <p:extLst>
              <p:ext uri="{D42A27DB-BD31-4B8C-83A1-F6EECF244321}">
                <p14:modId xmlns:p14="http://schemas.microsoft.com/office/powerpoint/2010/main" val="1677937540"/>
              </p:ext>
            </p:extLst>
          </p:nvPr>
        </p:nvGraphicFramePr>
        <p:xfrm>
          <a:off x="811915" y="3626966"/>
          <a:ext cx="3329728" cy="2373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7" name="Diagram 86">
            <a:extLst>
              <a:ext uri="{FF2B5EF4-FFF2-40B4-BE49-F238E27FC236}">
                <a16:creationId xmlns:a16="http://schemas.microsoft.com/office/drawing/2014/main" id="{0537191B-A0FD-C6EF-BCE1-695D71791A88}"/>
              </a:ext>
            </a:extLst>
          </p:cNvPr>
          <p:cNvGraphicFramePr/>
          <p:nvPr>
            <p:extLst>
              <p:ext uri="{D42A27DB-BD31-4B8C-83A1-F6EECF244321}">
                <p14:modId xmlns:p14="http://schemas.microsoft.com/office/powerpoint/2010/main" val="2309311883"/>
              </p:ext>
            </p:extLst>
          </p:nvPr>
        </p:nvGraphicFramePr>
        <p:xfrm>
          <a:off x="8033648" y="3626966"/>
          <a:ext cx="3329728" cy="23738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 name="Slide Number Placeholder 4">
            <a:extLst>
              <a:ext uri="{FF2B5EF4-FFF2-40B4-BE49-F238E27FC236}">
                <a16:creationId xmlns:a16="http://schemas.microsoft.com/office/drawing/2014/main" id="{7044F85B-215E-31CA-E952-DA68D179B12F}"/>
              </a:ext>
            </a:extLst>
          </p:cNvPr>
          <p:cNvSpPr>
            <a:spLocks noGrp="1"/>
          </p:cNvSpPr>
          <p:nvPr>
            <p:ph type="sldNum" idx="91"/>
          </p:nvPr>
        </p:nvSpPr>
        <p:spPr>
          <a:xfrm>
            <a:off x="10991088" y="6419088"/>
            <a:ext cx="502920" cy="201168"/>
          </a:xfrm>
        </p:spPr>
        <p:txBody>
          <a:bodyPr/>
          <a:lstStyle/>
          <a:p>
            <a:endParaRPr lang="en-US"/>
          </a:p>
        </p:txBody>
      </p:sp>
    </p:spTree>
    <p:extLst>
      <p:ext uri="{BB962C8B-B14F-4D97-AF65-F5344CB8AC3E}">
        <p14:creationId xmlns:p14="http://schemas.microsoft.com/office/powerpoint/2010/main" val="3457037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pic>
        <p:nvPicPr>
          <p:cNvPr id="1026" name="Picture 2" descr="Slingshot Aerospace Launches TALOS: AI Agent for Mission-Ready Space  Operations and Strategy">
            <a:extLst>
              <a:ext uri="{FF2B5EF4-FFF2-40B4-BE49-F238E27FC236}">
                <a16:creationId xmlns:a16="http://schemas.microsoft.com/office/drawing/2014/main" id="{C029E6DF-DB68-E9EF-E1DB-278BEF02093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043" b="96809" l="9738" r="99251">
                        <a14:foregroundMark x1="23970" y1="89362" x2="80524" y2="95745"/>
                        <a14:foregroundMark x1="80524" y1="95745" x2="89513" y2="95213"/>
                        <a14:foregroundMark x1="89513" y1="95213" x2="94007" y2="32979"/>
                        <a14:foregroundMark x1="94007" y1="32979" x2="91760" y2="21277"/>
                        <a14:foregroundMark x1="91760" y1="21277" x2="83895" y2="15957"/>
                        <a14:foregroundMark x1="83895" y1="15957" x2="75281" y2="14894"/>
                        <a14:foregroundMark x1="75281" y1="14894" x2="65918" y2="20745"/>
                        <a14:foregroundMark x1="65918" y1="20745" x2="61798" y2="30851"/>
                        <a14:foregroundMark x1="61798" y1="30851" x2="45318" y2="42021"/>
                        <a14:foregroundMark x1="45318" y1="42021" x2="25094" y2="87234"/>
                        <a14:foregroundMark x1="20599" y1="97872" x2="52809" y2="99468"/>
                        <a14:foregroundMark x1="52809" y1="99468" x2="95506" y2="96809"/>
                        <a14:foregroundMark x1="95506" y1="96809" x2="99625" y2="67553"/>
                        <a14:foregroundMark x1="99625" y1="67553" x2="96255" y2="21277"/>
                        <a14:foregroundMark x1="95131" y1="25000" x2="95131" y2="25000"/>
                        <a14:foregroundMark x1="22846" y1="95745" x2="51311" y2="96809"/>
                      </a14:backgroundRemoval>
                    </a14:imgEffect>
                  </a14:imgLayer>
                </a14:imgProps>
              </a:ext>
              <a:ext uri="{28A0092B-C50C-407E-A947-70E740481C1C}">
                <a14:useLocalDpi xmlns:a14="http://schemas.microsoft.com/office/drawing/2010/main"/>
              </a:ext>
            </a:extLst>
          </a:blip>
          <a:srcRect/>
          <a:stretch>
            <a:fillRect/>
          </a:stretch>
        </p:blipFill>
        <p:spPr bwMode="auto">
          <a:xfrm>
            <a:off x="3707028" y="945555"/>
            <a:ext cx="8396931" cy="59124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2042341-FC36-D962-AB04-6A6A2FBC1AF1}"/>
              </a:ext>
            </a:extLst>
          </p:cNvPr>
          <p:cNvSpPr>
            <a:spLocks noGrp="1"/>
          </p:cNvSpPr>
          <p:nvPr>
            <p:ph type="title" idx="1"/>
          </p:nvPr>
        </p:nvSpPr>
        <p:spPr/>
        <p:txBody>
          <a:bodyPr>
            <a:normAutofit fontScale="90000"/>
          </a:bodyPr>
          <a:lstStyle/>
          <a:p>
            <a:pPr algn="l"/>
            <a:r>
              <a:rPr lang="en-US" sz="4400" b="1" dirty="0">
                <a:solidFill>
                  <a:srgbClr val="FFFFFF"/>
                </a:solidFill>
                <a:latin typeface="Montserrat Bold"/>
                <a:ea typeface="Montserrat Bold"/>
                <a:cs typeface="Montserrat Bold"/>
                <a:sym typeface="Montserrat Bold"/>
              </a:rPr>
              <a:t>Integration is more than an interface.</a:t>
            </a:r>
            <a:endParaRPr lang="en-US" dirty="0"/>
          </a:p>
        </p:txBody>
      </p:sp>
      <p:graphicFrame>
        <p:nvGraphicFramePr>
          <p:cNvPr id="6" name="Content Placeholder 5">
            <a:extLst>
              <a:ext uri="{FF2B5EF4-FFF2-40B4-BE49-F238E27FC236}">
                <a16:creationId xmlns:a16="http://schemas.microsoft.com/office/drawing/2014/main" id="{C92AF11E-2AC9-EB85-5290-51DE0540C39E}"/>
              </a:ext>
            </a:extLst>
          </p:cNvPr>
          <p:cNvGraphicFramePr>
            <a:graphicFrameLocks noGrp="1"/>
          </p:cNvGraphicFramePr>
          <p:nvPr>
            <p:ph idx="2"/>
            <p:extLst>
              <p:ext uri="{D42A27DB-BD31-4B8C-83A1-F6EECF244321}">
                <p14:modId xmlns:p14="http://schemas.microsoft.com/office/powerpoint/2010/main" val="156726191"/>
              </p:ext>
            </p:extLst>
          </p:nvPr>
        </p:nvGraphicFramePr>
        <p:xfrm>
          <a:off x="639763" y="1828800"/>
          <a:ext cx="10698162" cy="40687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Content Placeholder 3">
            <a:extLst>
              <a:ext uri="{FF2B5EF4-FFF2-40B4-BE49-F238E27FC236}">
                <a16:creationId xmlns:a16="http://schemas.microsoft.com/office/drawing/2014/main" id="{7C4541EF-B944-C719-B065-2BDFFC466728}"/>
              </a:ext>
            </a:extLst>
          </p:cNvPr>
          <p:cNvSpPr>
            <a:spLocks noGrp="1"/>
          </p:cNvSpPr>
          <p:nvPr>
            <p:ph idx="90"/>
          </p:nvPr>
        </p:nvSpPr>
        <p:spPr/>
        <p:txBody>
          <a:bodyPr>
            <a:normAutofit fontScale="40000" lnSpcReduction="20000"/>
          </a:bodyPr>
          <a:lstStyle/>
          <a:p>
            <a:pPr marL="0" indent="0">
              <a:buNone/>
            </a:pPr>
            <a:r>
              <a:rPr lang="en-US" sz="3200" dirty="0">
                <a:solidFill>
                  <a:schemeClr val="tx2"/>
                </a:solidFill>
                <a:ea typeface="Raleway"/>
                <a:cs typeface="Raleway"/>
                <a:sym typeface="Raleway"/>
              </a:rPr>
              <a:t>What does “absorbable” mean?</a:t>
            </a:r>
          </a:p>
        </p:txBody>
      </p:sp>
      <p:sp>
        <p:nvSpPr>
          <p:cNvPr id="5" name="Slide Number Placeholder 4">
            <a:extLst>
              <a:ext uri="{FF2B5EF4-FFF2-40B4-BE49-F238E27FC236}">
                <a16:creationId xmlns:a16="http://schemas.microsoft.com/office/drawing/2014/main" id="{746ADF3A-7A32-C74D-4178-21DB54ED67AA}"/>
              </a:ext>
            </a:extLst>
          </p:cNvPr>
          <p:cNvSpPr>
            <a:spLocks noGrp="1"/>
          </p:cNvSpPr>
          <p:nvPr>
            <p:ph type="sldNum" idx="91"/>
          </p:nvPr>
        </p:nvSpPr>
        <p:spPr/>
        <p:txBody>
          <a:bodyPr/>
          <a:lstStyle/>
          <a:p>
            <a:endParaRPr lang="en-US" dirty="0"/>
          </a:p>
        </p:txBody>
      </p:sp>
      <p:sp>
        <p:nvSpPr>
          <p:cNvPr id="10" name="Content Placeholder 54">
            <a:extLst>
              <a:ext uri="{FF2B5EF4-FFF2-40B4-BE49-F238E27FC236}">
                <a16:creationId xmlns:a16="http://schemas.microsoft.com/office/drawing/2014/main" id="{A588945F-B51F-4327-83B3-D718FC0D792F}"/>
              </a:ext>
            </a:extLst>
          </p:cNvPr>
          <p:cNvSpPr txBox="1">
            <a:spLocks/>
          </p:cNvSpPr>
          <p:nvPr/>
        </p:nvSpPr>
        <p:spPr>
          <a:xfrm rot="16200000">
            <a:off x="11194626" y="4346613"/>
            <a:ext cx="1818667" cy="228600"/>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000" dirty="0">
                <a:solidFill>
                  <a:schemeClr val="tx2"/>
                </a:solidFill>
              </a:rPr>
              <a:t>IMAGE COURTESY OF SLINGSHOT</a:t>
            </a:r>
          </a:p>
        </p:txBody>
      </p:sp>
    </p:spTree>
    <p:extLst>
      <p:ext uri="{BB962C8B-B14F-4D97-AF65-F5344CB8AC3E}">
        <p14:creationId xmlns:p14="http://schemas.microsoft.com/office/powerpoint/2010/main" val="1686205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a:extLst>
            <a:ext uri="{FF2B5EF4-FFF2-40B4-BE49-F238E27FC236}">
              <a16:creationId xmlns:a16="http://schemas.microsoft.com/office/drawing/2014/main" id="{23CE298D-8F91-BCD7-A8D2-88D19D1A9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FD9A1-8085-B33C-AA97-E81F7F29CAD2}"/>
              </a:ext>
            </a:extLst>
          </p:cNvPr>
          <p:cNvSpPr>
            <a:spLocks noGrp="1"/>
          </p:cNvSpPr>
          <p:nvPr>
            <p:ph type="title" idx="1"/>
          </p:nvPr>
        </p:nvSpPr>
        <p:spPr/>
        <p:txBody>
          <a:bodyPr>
            <a:normAutofit fontScale="90000"/>
          </a:bodyPr>
          <a:lstStyle/>
          <a:p>
            <a:pPr algn="l">
              <a:lnSpc>
                <a:spcPts val="6000"/>
              </a:lnSpc>
            </a:pPr>
            <a:r>
              <a:rPr lang="en-US" sz="4400" b="1" dirty="0">
                <a:solidFill>
                  <a:srgbClr val="FFFFFF"/>
                </a:solidFill>
                <a:latin typeface="Montserrat Bold"/>
                <a:ea typeface="Montserrat Bold"/>
                <a:cs typeface="Montserrat Bold"/>
                <a:sym typeface="Montserrat Bold"/>
              </a:rPr>
              <a:t>One model: from need to mission use</a:t>
            </a:r>
          </a:p>
        </p:txBody>
      </p:sp>
      <p:sp>
        <p:nvSpPr>
          <p:cNvPr id="4" name="Content Placeholder 3">
            <a:extLst>
              <a:ext uri="{FF2B5EF4-FFF2-40B4-BE49-F238E27FC236}">
                <a16:creationId xmlns:a16="http://schemas.microsoft.com/office/drawing/2014/main" id="{F0A96510-D0BD-C2E7-3B34-6D68E68B98F9}"/>
              </a:ext>
            </a:extLst>
          </p:cNvPr>
          <p:cNvSpPr>
            <a:spLocks noGrp="1"/>
          </p:cNvSpPr>
          <p:nvPr>
            <p:ph idx="90"/>
          </p:nvPr>
        </p:nvSpPr>
        <p:spPr/>
        <p:txBody>
          <a:bodyPr>
            <a:normAutofit fontScale="40000" lnSpcReduction="20000"/>
          </a:bodyPr>
          <a:lstStyle/>
          <a:p>
            <a:pPr marL="0" indent="0">
              <a:buNone/>
            </a:pPr>
            <a:r>
              <a:rPr lang="en-US" sz="3200" dirty="0">
                <a:solidFill>
                  <a:schemeClr val="tx2"/>
                </a:solidFill>
                <a:ea typeface="Raleway"/>
                <a:cs typeface="Raleway"/>
                <a:sym typeface="Raleway"/>
              </a:rPr>
              <a:t>A Repeatable Path</a:t>
            </a:r>
          </a:p>
        </p:txBody>
      </p:sp>
      <p:sp>
        <p:nvSpPr>
          <p:cNvPr id="5" name="Slide Number Placeholder 4">
            <a:extLst>
              <a:ext uri="{FF2B5EF4-FFF2-40B4-BE49-F238E27FC236}">
                <a16:creationId xmlns:a16="http://schemas.microsoft.com/office/drawing/2014/main" id="{00C5AB9E-6548-DED4-CBF3-066655597231}"/>
              </a:ext>
            </a:extLst>
          </p:cNvPr>
          <p:cNvSpPr>
            <a:spLocks noGrp="1"/>
          </p:cNvSpPr>
          <p:nvPr>
            <p:ph type="sldNum" idx="91"/>
          </p:nvPr>
        </p:nvSpPr>
        <p:spPr/>
        <p:txBody>
          <a:bodyPr/>
          <a:lstStyle/>
          <a:p>
            <a:endParaRPr lang="en-US" dirty="0"/>
          </a:p>
        </p:txBody>
      </p:sp>
      <p:graphicFrame>
        <p:nvGraphicFramePr>
          <p:cNvPr id="8" name="Content Placeholder 7">
            <a:extLst>
              <a:ext uri="{FF2B5EF4-FFF2-40B4-BE49-F238E27FC236}">
                <a16:creationId xmlns:a16="http://schemas.microsoft.com/office/drawing/2014/main" id="{C9E9514C-A35B-F9D1-2B54-E993FF024CA1}"/>
              </a:ext>
            </a:extLst>
          </p:cNvPr>
          <p:cNvGraphicFramePr>
            <a:graphicFrameLocks noGrp="1"/>
          </p:cNvGraphicFramePr>
          <p:nvPr>
            <p:ph idx="2"/>
            <p:extLst>
              <p:ext uri="{D42A27DB-BD31-4B8C-83A1-F6EECF244321}">
                <p14:modId xmlns:p14="http://schemas.microsoft.com/office/powerpoint/2010/main" val="848815626"/>
              </p:ext>
            </p:extLst>
          </p:nvPr>
        </p:nvGraphicFramePr>
        <p:xfrm>
          <a:off x="639763" y="1828800"/>
          <a:ext cx="10698162" cy="1359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18">
            <a:extLst>
              <a:ext uri="{FF2B5EF4-FFF2-40B4-BE49-F238E27FC236}">
                <a16:creationId xmlns:a16="http://schemas.microsoft.com/office/drawing/2014/main" id="{7872A3FA-6ADE-7564-A216-BFAEFA282C6E}"/>
              </a:ext>
            </a:extLst>
          </p:cNvPr>
          <p:cNvSpPr txBox="1"/>
          <p:nvPr/>
        </p:nvSpPr>
        <p:spPr>
          <a:xfrm>
            <a:off x="1484675" y="3785770"/>
            <a:ext cx="826037" cy="536129"/>
          </a:xfrm>
          <a:prstGeom prst="rect">
            <a:avLst/>
          </a:prstGeom>
        </p:spPr>
        <p:txBody>
          <a:bodyPr lIns="0" tIns="0" rIns="0" bIns="0" rtlCol="0" anchor="t">
            <a:spAutoFit/>
          </a:bodyPr>
          <a:lstStyle/>
          <a:p>
            <a:pPr algn="l">
              <a:lnSpc>
                <a:spcPts val="4082"/>
              </a:lnSpc>
            </a:pPr>
            <a:r>
              <a:rPr lang="en-US" sz="4082" b="1" dirty="0">
                <a:solidFill>
                  <a:schemeClr val="accent4"/>
                </a:solidFill>
                <a:latin typeface="DM Sans Bold"/>
                <a:ea typeface="DM Sans Bold"/>
                <a:cs typeface="DM Sans Bold"/>
                <a:sym typeface="DM Sans Bold"/>
              </a:rPr>
              <a:t>AIS</a:t>
            </a:r>
          </a:p>
        </p:txBody>
      </p:sp>
      <p:sp>
        <p:nvSpPr>
          <p:cNvPr id="10" name="TextBox 20">
            <a:extLst>
              <a:ext uri="{FF2B5EF4-FFF2-40B4-BE49-F238E27FC236}">
                <a16:creationId xmlns:a16="http://schemas.microsoft.com/office/drawing/2014/main" id="{91C8909E-0E42-0B6D-3975-09256784F700}"/>
              </a:ext>
            </a:extLst>
          </p:cNvPr>
          <p:cNvSpPr txBox="1"/>
          <p:nvPr/>
        </p:nvSpPr>
        <p:spPr>
          <a:xfrm>
            <a:off x="639763" y="5233748"/>
            <a:ext cx="2286353" cy="530017"/>
          </a:xfrm>
          <a:prstGeom prst="rect">
            <a:avLst/>
          </a:prstGeom>
        </p:spPr>
        <p:txBody>
          <a:bodyPr wrap="square" lIns="0" tIns="0" rIns="0" bIns="0" rtlCol="0" anchor="t">
            <a:spAutoFit/>
          </a:bodyPr>
          <a:lstStyle/>
          <a:p>
            <a:pPr algn="l">
              <a:lnSpc>
                <a:spcPts val="3966"/>
              </a:lnSpc>
            </a:pPr>
            <a:r>
              <a:rPr lang="en-US" sz="3966" b="1" dirty="0">
                <a:solidFill>
                  <a:schemeClr val="accent4"/>
                </a:solidFill>
                <a:latin typeface="DM Sans Bold"/>
                <a:ea typeface="DM Sans Bold"/>
                <a:cs typeface="DM Sans Bold"/>
                <a:sym typeface="DM Sans Bold"/>
              </a:rPr>
              <a:t>TALOS</a:t>
            </a:r>
          </a:p>
        </p:txBody>
      </p:sp>
      <p:sp>
        <p:nvSpPr>
          <p:cNvPr id="12" name="Right Arrow 11">
            <a:extLst>
              <a:ext uri="{FF2B5EF4-FFF2-40B4-BE49-F238E27FC236}">
                <a16:creationId xmlns:a16="http://schemas.microsoft.com/office/drawing/2014/main" id="{2675130A-C2A0-6FC9-0D19-F1B7FD036AE7}"/>
              </a:ext>
            </a:extLst>
          </p:cNvPr>
          <p:cNvSpPr/>
          <p:nvPr/>
        </p:nvSpPr>
        <p:spPr>
          <a:xfrm>
            <a:off x="2384854" y="5053914"/>
            <a:ext cx="8953071" cy="815545"/>
          </a:xfrm>
          <a:prstGeom prst="rightArrow">
            <a:avLst/>
          </a:prstGeom>
          <a:gradFill>
            <a:gsLst>
              <a:gs pos="49000">
                <a:schemeClr val="accent1">
                  <a:lumMod val="75000"/>
                </a:schemeClr>
              </a:gs>
              <a:gs pos="0">
                <a:schemeClr val="accent1">
                  <a:lumMod val="60000"/>
                  <a:lumOff val="40000"/>
                </a:schemeClr>
              </a:gs>
              <a:gs pos="100000">
                <a:schemeClr val="accent1">
                  <a:lumMod val="7500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a:solidFill>
                  <a:srgbClr val="FFFFFF">
                    <a:alpha val="80000"/>
                  </a:srgbClr>
                </a:solidFill>
                <a:latin typeface="DM Sans Bold"/>
                <a:ea typeface="DM Sans Bold"/>
                <a:cs typeface="DM Sans Bold"/>
                <a:sym typeface="DM Sans Bold"/>
              </a:rPr>
              <a:t>Capability → relevant environment → training ecosystem</a:t>
            </a:r>
          </a:p>
        </p:txBody>
      </p:sp>
      <p:sp>
        <p:nvSpPr>
          <p:cNvPr id="13" name="Right Arrow 12">
            <a:extLst>
              <a:ext uri="{FF2B5EF4-FFF2-40B4-BE49-F238E27FC236}">
                <a16:creationId xmlns:a16="http://schemas.microsoft.com/office/drawing/2014/main" id="{8C086017-48B8-14E0-033A-1D3B868B00E3}"/>
              </a:ext>
            </a:extLst>
          </p:cNvPr>
          <p:cNvSpPr/>
          <p:nvPr/>
        </p:nvSpPr>
        <p:spPr>
          <a:xfrm>
            <a:off x="2384854" y="3592643"/>
            <a:ext cx="8953071" cy="815545"/>
          </a:xfrm>
          <a:prstGeom prst="rightArrow">
            <a:avLst/>
          </a:prstGeom>
          <a:gradFill flip="none" rotWithShape="1">
            <a:gsLst>
              <a:gs pos="0">
                <a:schemeClr val="accent4"/>
              </a:gs>
              <a:gs pos="99000">
                <a:schemeClr val="accent1">
                  <a:lumMod val="60000"/>
                  <a:lumOff val="40000"/>
                </a:schemeClr>
              </a:gs>
              <a:gs pos="52000">
                <a:schemeClr val="accent1">
                  <a:lumMod val="60000"/>
                  <a:lumOff val="40000"/>
                </a:schemeClr>
              </a:gs>
            </a:gsLst>
            <a:lin ang="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ts val="2464"/>
              </a:lnSpc>
            </a:pPr>
            <a:r>
              <a:rPr lang="en-US" sz="1800" b="1" dirty="0">
                <a:solidFill>
                  <a:srgbClr val="FFFFFF">
                    <a:alpha val="80000"/>
                  </a:srgbClr>
                </a:solidFill>
                <a:latin typeface="DM Sans Bold"/>
                <a:ea typeface="DM Sans Bold"/>
                <a:cs typeface="DM Sans Bold"/>
                <a:sym typeface="DM Sans Bold"/>
              </a:rPr>
              <a:t>Future need → scenarios → commercial/research response</a:t>
            </a:r>
          </a:p>
        </p:txBody>
      </p:sp>
    </p:spTree>
    <p:extLst>
      <p:ext uri="{BB962C8B-B14F-4D97-AF65-F5344CB8AC3E}">
        <p14:creationId xmlns:p14="http://schemas.microsoft.com/office/powerpoint/2010/main" val="2685656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F172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A7D1A-1A3B-555D-AEF5-193CFA0D2E27}"/>
              </a:ext>
            </a:extLst>
          </p:cNvPr>
          <p:cNvSpPr>
            <a:spLocks noGrp="1"/>
          </p:cNvSpPr>
          <p:nvPr>
            <p:ph type="title" idx="1"/>
          </p:nvPr>
        </p:nvSpPr>
        <p:spPr/>
        <p:txBody>
          <a:bodyPr>
            <a:normAutofit fontScale="90000"/>
          </a:bodyPr>
          <a:lstStyle/>
          <a:p>
            <a:pPr algn="l"/>
            <a:r>
              <a:rPr lang="en-US" sz="4400" b="1" dirty="0">
                <a:solidFill>
                  <a:srgbClr val="F7FAFF"/>
                </a:solidFill>
                <a:latin typeface="Montserrat" panose="02000505000000020004" pitchFamily="2" charset="77"/>
                <a:ea typeface="Montserrat Bold"/>
                <a:cs typeface="Montserrat Bold"/>
                <a:sym typeface="Montserrat Bold"/>
              </a:rPr>
              <a:t>Three things to remember</a:t>
            </a:r>
            <a:endParaRPr lang="en-US" dirty="0"/>
          </a:p>
        </p:txBody>
      </p:sp>
      <p:sp>
        <p:nvSpPr>
          <p:cNvPr id="4" name="Content Placeholder 3">
            <a:extLst>
              <a:ext uri="{FF2B5EF4-FFF2-40B4-BE49-F238E27FC236}">
                <a16:creationId xmlns:a16="http://schemas.microsoft.com/office/drawing/2014/main" id="{755C6E8F-B813-40AA-040E-9F4AFCA9E324}"/>
              </a:ext>
            </a:extLst>
          </p:cNvPr>
          <p:cNvSpPr>
            <a:spLocks noGrp="1"/>
          </p:cNvSpPr>
          <p:nvPr>
            <p:ph idx="90"/>
          </p:nvPr>
        </p:nvSpPr>
        <p:spPr/>
        <p:txBody>
          <a:bodyPr>
            <a:normAutofit fontScale="32500" lnSpcReduction="20000"/>
          </a:bodyPr>
          <a:lstStyle/>
          <a:p>
            <a:pPr>
              <a:lnSpc>
                <a:spcPct val="120000"/>
              </a:lnSpc>
            </a:pPr>
            <a:endParaRPr lang="en-US" dirty="0"/>
          </a:p>
        </p:txBody>
      </p:sp>
      <p:sp>
        <p:nvSpPr>
          <p:cNvPr id="5" name="Slide Number Placeholder 4">
            <a:extLst>
              <a:ext uri="{FF2B5EF4-FFF2-40B4-BE49-F238E27FC236}">
                <a16:creationId xmlns:a16="http://schemas.microsoft.com/office/drawing/2014/main" id="{38BD4F04-83A8-E4B0-2588-8C3D79A73972}"/>
              </a:ext>
            </a:extLst>
          </p:cNvPr>
          <p:cNvSpPr>
            <a:spLocks noGrp="1"/>
          </p:cNvSpPr>
          <p:nvPr>
            <p:ph type="sldNum" idx="91"/>
          </p:nvPr>
        </p:nvSpPr>
        <p:spPr/>
        <p:txBody>
          <a:bodyPr/>
          <a:lstStyle/>
          <a:p>
            <a:endParaRPr lang="en-US"/>
          </a:p>
        </p:txBody>
      </p:sp>
      <p:sp>
        <p:nvSpPr>
          <p:cNvPr id="6" name="TextBox 4">
            <a:extLst>
              <a:ext uri="{FF2B5EF4-FFF2-40B4-BE49-F238E27FC236}">
                <a16:creationId xmlns:a16="http://schemas.microsoft.com/office/drawing/2014/main" id="{2982CBEE-AA47-94F7-8D1F-73786A68C92B}"/>
              </a:ext>
            </a:extLst>
          </p:cNvPr>
          <p:cNvSpPr txBox="1"/>
          <p:nvPr/>
        </p:nvSpPr>
        <p:spPr>
          <a:xfrm>
            <a:off x="1538416" y="1679209"/>
            <a:ext cx="571500" cy="1107996"/>
          </a:xfrm>
          <a:prstGeom prst="rect">
            <a:avLst/>
          </a:prstGeom>
        </p:spPr>
        <p:txBody>
          <a:bodyPr lIns="0" tIns="0" rIns="0" bIns="0" rtlCol="0" anchor="t">
            <a:spAutoFit/>
          </a:bodyPr>
          <a:lstStyle/>
          <a:p>
            <a:pPr algn="l"/>
            <a:r>
              <a:rPr lang="en-US" sz="7200" b="1" dirty="0">
                <a:solidFill>
                  <a:srgbClr val="9C7CFF"/>
                </a:solidFill>
                <a:latin typeface="Montserrat" panose="02000505000000020004" pitchFamily="2" charset="77"/>
                <a:ea typeface="Inter 2 Bold"/>
                <a:cs typeface="Inter 2 Bold"/>
                <a:sym typeface="Inter 2 Bold"/>
              </a:rPr>
              <a:t>1</a:t>
            </a:r>
          </a:p>
        </p:txBody>
      </p:sp>
      <p:sp>
        <p:nvSpPr>
          <p:cNvPr id="7" name="TextBox 5">
            <a:extLst>
              <a:ext uri="{FF2B5EF4-FFF2-40B4-BE49-F238E27FC236}">
                <a16:creationId xmlns:a16="http://schemas.microsoft.com/office/drawing/2014/main" id="{07C5E516-8312-9F55-CEA6-E0373D0E2A63}"/>
              </a:ext>
            </a:extLst>
          </p:cNvPr>
          <p:cNvSpPr txBox="1"/>
          <p:nvPr/>
        </p:nvSpPr>
        <p:spPr>
          <a:xfrm>
            <a:off x="2109916" y="1955573"/>
            <a:ext cx="5205284" cy="492443"/>
          </a:xfrm>
          <a:prstGeom prst="rect">
            <a:avLst/>
          </a:prstGeom>
        </p:spPr>
        <p:txBody>
          <a:bodyPr wrap="square" lIns="0" tIns="0" rIns="0" bIns="0" rtlCol="0" anchor="t">
            <a:spAutoFit/>
          </a:bodyPr>
          <a:lstStyle/>
          <a:p>
            <a:pPr algn="l"/>
            <a:r>
              <a:rPr lang="en-US" sz="1600" b="1" dirty="0">
                <a:solidFill>
                  <a:srgbClr val="F7FAFF"/>
                </a:solidFill>
                <a:latin typeface="Montserrat" panose="02000505000000020004" pitchFamily="2" charset="77"/>
                <a:ea typeface="Montserrat Bold"/>
                <a:cs typeface="Montserrat Bold"/>
                <a:sym typeface="Montserrat Bold"/>
              </a:rPr>
              <a:t>Start with the operating condition.</a:t>
            </a:r>
          </a:p>
          <a:p>
            <a:pPr algn="l"/>
            <a:r>
              <a:rPr lang="en-US" sz="1600" dirty="0">
                <a:solidFill>
                  <a:srgbClr val="F7FAFF"/>
                </a:solidFill>
                <a:latin typeface="Montserrat" panose="02000505000000020004" pitchFamily="2" charset="77"/>
                <a:ea typeface="Montserrat"/>
                <a:cs typeface="Montserrat"/>
                <a:sym typeface="Montserrat"/>
              </a:rPr>
              <a:t>Not the technology category.</a:t>
            </a:r>
          </a:p>
        </p:txBody>
      </p:sp>
      <p:sp>
        <p:nvSpPr>
          <p:cNvPr id="8" name="TextBox 6">
            <a:extLst>
              <a:ext uri="{FF2B5EF4-FFF2-40B4-BE49-F238E27FC236}">
                <a16:creationId xmlns:a16="http://schemas.microsoft.com/office/drawing/2014/main" id="{0D81B6EE-86D7-DC43-88C3-965A86B2050F}"/>
              </a:ext>
            </a:extLst>
          </p:cNvPr>
          <p:cNvSpPr txBox="1"/>
          <p:nvPr/>
        </p:nvSpPr>
        <p:spPr>
          <a:xfrm>
            <a:off x="1483583" y="2980345"/>
            <a:ext cx="571500" cy="1107996"/>
          </a:xfrm>
          <a:prstGeom prst="rect">
            <a:avLst/>
          </a:prstGeom>
        </p:spPr>
        <p:txBody>
          <a:bodyPr lIns="0" tIns="0" rIns="0" bIns="0" rtlCol="0" anchor="t">
            <a:spAutoFit/>
          </a:bodyPr>
          <a:lstStyle/>
          <a:p>
            <a:pPr algn="l"/>
            <a:r>
              <a:rPr lang="en-US" sz="7200" b="1" dirty="0">
                <a:solidFill>
                  <a:srgbClr val="9C7CFF"/>
                </a:solidFill>
                <a:latin typeface="Montserrat" panose="02000505000000020004" pitchFamily="2" charset="77"/>
                <a:ea typeface="Inter 2 Bold"/>
                <a:cs typeface="Inter 2 Bold"/>
                <a:sym typeface="Inter 2 Bold"/>
              </a:rPr>
              <a:t>2</a:t>
            </a:r>
          </a:p>
        </p:txBody>
      </p:sp>
      <p:sp>
        <p:nvSpPr>
          <p:cNvPr id="9" name="TextBox 7">
            <a:extLst>
              <a:ext uri="{FF2B5EF4-FFF2-40B4-BE49-F238E27FC236}">
                <a16:creationId xmlns:a16="http://schemas.microsoft.com/office/drawing/2014/main" id="{0E97EAF0-C601-AFF9-F51D-43DBEA11D780}"/>
              </a:ext>
            </a:extLst>
          </p:cNvPr>
          <p:cNvSpPr txBox="1"/>
          <p:nvPr/>
        </p:nvSpPr>
        <p:spPr>
          <a:xfrm>
            <a:off x="2109916" y="3298245"/>
            <a:ext cx="8133835" cy="492443"/>
          </a:xfrm>
          <a:prstGeom prst="rect">
            <a:avLst/>
          </a:prstGeom>
        </p:spPr>
        <p:txBody>
          <a:bodyPr wrap="square" lIns="0" tIns="0" rIns="0" bIns="0" rtlCol="0" anchor="t">
            <a:spAutoFit/>
          </a:bodyPr>
          <a:lstStyle/>
          <a:p>
            <a:pPr algn="l"/>
            <a:r>
              <a:rPr lang="en-US" sz="1600" b="1" dirty="0">
                <a:solidFill>
                  <a:srgbClr val="F7FAFF"/>
                </a:solidFill>
                <a:latin typeface="Montserrat" panose="02000505000000020004" pitchFamily="2" charset="77"/>
                <a:ea typeface="Montserrat Bold"/>
                <a:cs typeface="Montserrat Bold"/>
                <a:sym typeface="Montserrat Bold"/>
              </a:rPr>
              <a:t>Measure transition by evidence and ownership.</a:t>
            </a:r>
          </a:p>
          <a:p>
            <a:pPr algn="l"/>
            <a:r>
              <a:rPr lang="en-US" sz="1600" dirty="0">
                <a:solidFill>
                  <a:srgbClr val="F7FAFF"/>
                </a:solidFill>
                <a:latin typeface="Montserrat" panose="02000505000000020004" pitchFamily="2" charset="77"/>
                <a:ea typeface="Montserrat"/>
                <a:cs typeface="Montserrat"/>
                <a:sym typeface="Montserrat"/>
              </a:rPr>
              <a:t>Not by submissions, selections, or demonstrations alone.</a:t>
            </a:r>
          </a:p>
        </p:txBody>
      </p:sp>
      <p:sp>
        <p:nvSpPr>
          <p:cNvPr id="10" name="TextBox 8">
            <a:extLst>
              <a:ext uri="{FF2B5EF4-FFF2-40B4-BE49-F238E27FC236}">
                <a16:creationId xmlns:a16="http://schemas.microsoft.com/office/drawing/2014/main" id="{EDE579F1-E75C-7BD4-D71F-648621FC4FAA}"/>
              </a:ext>
            </a:extLst>
          </p:cNvPr>
          <p:cNvSpPr txBox="1"/>
          <p:nvPr/>
        </p:nvSpPr>
        <p:spPr>
          <a:xfrm>
            <a:off x="1428750" y="4281482"/>
            <a:ext cx="571500" cy="1107996"/>
          </a:xfrm>
          <a:prstGeom prst="rect">
            <a:avLst/>
          </a:prstGeom>
        </p:spPr>
        <p:txBody>
          <a:bodyPr lIns="0" tIns="0" rIns="0" bIns="0" rtlCol="0" anchor="t">
            <a:spAutoFit/>
          </a:bodyPr>
          <a:lstStyle/>
          <a:p>
            <a:pPr algn="l"/>
            <a:r>
              <a:rPr lang="en-US" sz="7200" b="1" dirty="0">
                <a:solidFill>
                  <a:srgbClr val="9C7CFF"/>
                </a:solidFill>
                <a:latin typeface="Montserrat" panose="02000505000000020004" pitchFamily="2" charset="77"/>
                <a:ea typeface="Inter 2 Bold"/>
                <a:cs typeface="Inter 2 Bold"/>
                <a:sym typeface="Inter 2 Bold"/>
              </a:rPr>
              <a:t>3</a:t>
            </a:r>
          </a:p>
        </p:txBody>
      </p:sp>
      <p:sp>
        <p:nvSpPr>
          <p:cNvPr id="11" name="TextBox 9">
            <a:extLst>
              <a:ext uri="{FF2B5EF4-FFF2-40B4-BE49-F238E27FC236}">
                <a16:creationId xmlns:a16="http://schemas.microsoft.com/office/drawing/2014/main" id="{2CBFD1A0-62ED-203B-2444-D07AEB266EAC}"/>
              </a:ext>
            </a:extLst>
          </p:cNvPr>
          <p:cNvSpPr txBox="1"/>
          <p:nvPr/>
        </p:nvSpPr>
        <p:spPr>
          <a:xfrm>
            <a:off x="2109916" y="4450070"/>
            <a:ext cx="7503641" cy="738664"/>
          </a:xfrm>
          <a:prstGeom prst="rect">
            <a:avLst/>
          </a:prstGeom>
        </p:spPr>
        <p:txBody>
          <a:bodyPr wrap="square" lIns="0" tIns="0" rIns="0" bIns="0" rtlCol="0" anchor="t">
            <a:spAutoFit/>
          </a:bodyPr>
          <a:lstStyle/>
          <a:p>
            <a:pPr algn="l"/>
            <a:r>
              <a:rPr lang="en-US" sz="1600" b="1" dirty="0">
                <a:solidFill>
                  <a:srgbClr val="F7FAFF"/>
                </a:solidFill>
                <a:latin typeface="Montserrat" panose="02000505000000020004" pitchFamily="2" charset="77"/>
                <a:ea typeface="Montserrat Bold"/>
                <a:cs typeface="Montserrat Bold"/>
                <a:sym typeface="Montserrat Bold"/>
              </a:rPr>
              <a:t>Design the handoff early.</a:t>
            </a:r>
          </a:p>
          <a:p>
            <a:pPr algn="l"/>
            <a:r>
              <a:rPr lang="en-US" sz="1600" dirty="0">
                <a:solidFill>
                  <a:srgbClr val="F7FAFF"/>
                </a:solidFill>
                <a:latin typeface="Montserrat" panose="02000505000000020004" pitchFamily="2" charset="77"/>
                <a:ea typeface="Montserrat"/>
                <a:cs typeface="Montserrat"/>
                <a:sym typeface="Montserrat"/>
              </a:rPr>
              <a:t>Because innovation and integration are related—but they are not the same job.</a:t>
            </a:r>
          </a:p>
        </p:txBody>
      </p:sp>
      <p:sp>
        <p:nvSpPr>
          <p:cNvPr id="12" name="TextBox 10">
            <a:extLst>
              <a:ext uri="{FF2B5EF4-FFF2-40B4-BE49-F238E27FC236}">
                <a16:creationId xmlns:a16="http://schemas.microsoft.com/office/drawing/2014/main" id="{65088509-6FB6-821C-C508-F1FE37496F85}"/>
              </a:ext>
            </a:extLst>
          </p:cNvPr>
          <p:cNvSpPr txBox="1"/>
          <p:nvPr/>
        </p:nvSpPr>
        <p:spPr>
          <a:xfrm>
            <a:off x="833823" y="5601894"/>
            <a:ext cx="7757469" cy="492443"/>
          </a:xfrm>
          <a:prstGeom prst="rect">
            <a:avLst/>
          </a:prstGeom>
        </p:spPr>
        <p:txBody>
          <a:bodyPr wrap="square" lIns="0" tIns="0" rIns="0" bIns="0" rtlCol="0" anchor="t">
            <a:spAutoFit/>
          </a:bodyPr>
          <a:lstStyle/>
          <a:p>
            <a:pPr algn="l"/>
            <a:r>
              <a:rPr lang="en-US" sz="2000" b="1" dirty="0">
                <a:solidFill>
                  <a:srgbClr val="FFFFFF"/>
                </a:solidFill>
                <a:latin typeface="Montserrat" panose="02000505000000020004" pitchFamily="2" charset="77"/>
                <a:ea typeface="Montserrat Bold"/>
                <a:cs typeface="Montserrat Bold"/>
                <a:sym typeface="Montserrat Bold"/>
              </a:rPr>
              <a:t>Our challenge is no longer simply accelerating innovation. </a:t>
            </a:r>
          </a:p>
          <a:p>
            <a:pPr algn="l"/>
            <a:r>
              <a:rPr lang="en-US" sz="1200" b="1" dirty="0">
                <a:solidFill>
                  <a:srgbClr val="4AF6B7"/>
                </a:solidFill>
                <a:latin typeface="Montserrat" panose="02000505000000020004" pitchFamily="2" charset="77"/>
                <a:ea typeface="Montserrat Bold"/>
                <a:cs typeface="Montserrat Bold"/>
                <a:sym typeface="Montserrat Bold"/>
              </a:rPr>
              <a:t>It is building the conditions that allow the mission to absorb innovation at speed.</a:t>
            </a:r>
          </a:p>
        </p:txBody>
      </p:sp>
    </p:spTree>
    <p:extLst>
      <p:ext uri="{BB962C8B-B14F-4D97-AF65-F5344CB8AC3E}">
        <p14:creationId xmlns:p14="http://schemas.microsoft.com/office/powerpoint/2010/main" val="2680977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F172C"/>
        </a:solidFill>
        <a:effectLst/>
      </p:bgPr>
    </p:bg>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5CB77FED-896F-BD21-7EEB-6AF8DBF91774}"/>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alphaModFix amt="47000"/>
              <a:extLst>
                <a:ext uri="{28A0092B-C50C-407E-A947-70E740481C1C}">
                  <a14:useLocalDpi xmlns:a14="http://schemas.microsoft.com/office/drawing/2010/main"/>
                </a:ext>
              </a:extLst>
            </a:blip>
            <a:stretch>
              <a:fillRect/>
            </a:stretch>
          </a:blipFill>
        </p:spPr>
      </p:sp>
      <p:sp>
        <p:nvSpPr>
          <p:cNvPr id="2" name="Rectangle 1"/>
          <p:cNvSpPr/>
          <p:nvPr/>
        </p:nvSpPr>
        <p:spPr>
          <a:xfrm>
            <a:off x="0" y="0"/>
            <a:ext cx="82296" cy="6858000"/>
          </a:xfrm>
          <a:prstGeom prst="rect">
            <a:avLst/>
          </a:prstGeom>
          <a:solidFill>
            <a:srgbClr val="5119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1097280"/>
            <a:ext cx="5029200" cy="1325880"/>
          </a:xfrm>
          <a:prstGeom prst="rect">
            <a:avLst/>
          </a:prstGeom>
          <a:noFill/>
        </p:spPr>
        <p:txBody>
          <a:bodyPr wrap="square" lIns="0" tIns="0" rIns="0" bIns="0" anchor="t">
            <a:spAutoFit/>
          </a:bodyPr>
          <a:lstStyle/>
          <a:p>
            <a:pPr algn="l">
              <a:lnSpc>
                <a:spcPct val="100000"/>
              </a:lnSpc>
              <a:spcBef>
                <a:spcPts val="0"/>
              </a:spcBef>
              <a:spcAft>
                <a:spcPts val="0"/>
              </a:spcAft>
            </a:pPr>
            <a:r>
              <a:rPr sz="8600" b="1" i="0">
                <a:solidFill>
                  <a:srgbClr val="FFFFFF"/>
                </a:solidFill>
                <a:latin typeface="Montserrat"/>
              </a:rPr>
              <a:t>Q+A</a:t>
            </a:r>
          </a:p>
        </p:txBody>
      </p:sp>
      <p:sp>
        <p:nvSpPr>
          <p:cNvPr id="5" name="TextBox 4"/>
          <p:cNvSpPr txBox="1"/>
          <p:nvPr/>
        </p:nvSpPr>
        <p:spPr>
          <a:xfrm>
            <a:off x="713232" y="6144768"/>
            <a:ext cx="1371600" cy="201168"/>
          </a:xfrm>
          <a:prstGeom prst="rect">
            <a:avLst/>
          </a:prstGeom>
          <a:noFill/>
        </p:spPr>
        <p:txBody>
          <a:bodyPr wrap="square" lIns="0" tIns="0" rIns="0" bIns="0" anchor="t">
            <a:spAutoFit/>
          </a:bodyPr>
          <a:lstStyle/>
          <a:p>
            <a:pPr algn="l">
              <a:lnSpc>
                <a:spcPct val="100000"/>
              </a:lnSpc>
              <a:spcBef>
                <a:spcPts val="0"/>
              </a:spcBef>
              <a:spcAft>
                <a:spcPts val="0"/>
              </a:spcAft>
            </a:pPr>
            <a:r>
              <a:rPr sz="900" b="1" i="0">
                <a:solidFill>
                  <a:srgbClr val="9397A0"/>
                </a:solidFill>
                <a:latin typeface="Montserrat"/>
              </a:rPr>
              <a:t>SPACEWERX</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9397A0"/>
      </a:dk2>
      <a:lt2>
        <a:srgbClr val="F2F2F2"/>
      </a:lt2>
      <a:accent1>
        <a:srgbClr val="5119F6"/>
      </a:accent1>
      <a:accent2>
        <a:srgbClr val="4BE058"/>
      </a:accent2>
      <a:accent3>
        <a:srgbClr val="F79D3C"/>
      </a:accent3>
      <a:accent4>
        <a:srgbClr val="C773FF"/>
      </a:accent4>
      <a:accent5>
        <a:srgbClr val="3F4556"/>
      </a:accent5>
      <a:accent6>
        <a:srgbClr val="6F7480"/>
      </a:accent6>
      <a:hlink>
        <a:srgbClr val="5119F6"/>
      </a:hlink>
      <a:folHlink>
        <a:srgbClr val="4BE058"/>
      </a:folHlink>
    </a:clrScheme>
    <a:fontScheme name="Office">
      <a:majorFont>
        <a:latin typeface="Montserra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ontserra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2381</TotalTime>
  <Words>2519</Words>
  <Application>Microsoft Macintosh PowerPoint</Application>
  <PresentationFormat>Widescreen</PresentationFormat>
  <Paragraphs>388</Paragraphs>
  <Slides>14</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Aptos</vt:lpstr>
      <vt:lpstr>Arial</vt:lpstr>
      <vt:lpstr>Calibri</vt:lpstr>
      <vt:lpstr>DM Sans Bold</vt:lpstr>
      <vt:lpstr>Montserrat</vt:lpstr>
      <vt:lpstr>Montserrat Bold</vt:lpstr>
      <vt:lpstr>Montserrat Semi-Bold</vt:lpstr>
      <vt:lpstr>Raleway</vt:lpstr>
      <vt:lpstr>system-ui</vt:lpstr>
      <vt:lpstr>Office Theme</vt:lpstr>
      <vt:lpstr>PowerPoint Presentation</vt:lpstr>
      <vt:lpstr>Different Missions. Stronger Together.</vt:lpstr>
      <vt:lpstr>Partnership requires translation in both directions.</vt:lpstr>
      <vt:lpstr>Finding technology is not the hard part.</vt:lpstr>
      <vt:lpstr>Innovation reduces uncertainty. Integration creates continuity.</vt:lpstr>
      <vt:lpstr>Real operating conditions. Real missions.</vt:lpstr>
      <vt:lpstr>From future concept to challenge</vt:lpstr>
      <vt:lpstr>PowerPoint Presentation</vt:lpstr>
      <vt:lpstr>Transition is a shared design problem.</vt:lpstr>
      <vt:lpstr>Slingshot’s TALOS</vt:lpstr>
      <vt:lpstr>Integration is more than an interface.</vt:lpstr>
      <vt:lpstr>One model: from need to mission use</vt:lpstr>
      <vt:lpstr>Three things to remember</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SpaceWERX External Presentation Design System Library v1</dc:title>
  <dc:subject>Expanded editable SpaceWERX external slide-system library</dc:subject>
  <dc:creator>OpenAI</dc:creator>
  <cp:keywords>SpaceWERX, presentation system, PowerPoint, template, design system</cp:keywords>
  <dc:description>generated using python-pptx</dc:description>
  <cp:lastModifiedBy>JACKA, CHARLENE B CIV USAF AFMC AFRL/SpaceWERX</cp:lastModifiedBy>
  <cp:revision>15</cp:revision>
  <cp:lastPrinted>2026-09-21T22:43:36Z</cp:lastPrinted>
  <dcterms:created xsi:type="dcterms:W3CDTF">2013-01-27T09:14:16Z</dcterms:created>
  <dcterms:modified xsi:type="dcterms:W3CDTF">2026-09-21T22:45:43Z</dcterms:modified>
  <cp:category/>
</cp:coreProperties>
</file>